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1"/>
  </p:notesMasterIdLst>
  <p:handoutMasterIdLst>
    <p:handoutMasterId r:id="rId42"/>
  </p:handoutMasterIdLst>
  <p:sldIdLst>
    <p:sldId id="439" r:id="rId2"/>
    <p:sldId id="509" r:id="rId3"/>
    <p:sldId id="522" r:id="rId4"/>
    <p:sldId id="510" r:id="rId5"/>
    <p:sldId id="511" r:id="rId6"/>
    <p:sldId id="512" r:id="rId7"/>
    <p:sldId id="519" r:id="rId8"/>
    <p:sldId id="513" r:id="rId9"/>
    <p:sldId id="487" r:id="rId10"/>
    <p:sldId id="488" r:id="rId11"/>
    <p:sldId id="489" r:id="rId12"/>
    <p:sldId id="490" r:id="rId13"/>
    <p:sldId id="514" r:id="rId14"/>
    <p:sldId id="491" r:id="rId15"/>
    <p:sldId id="515" r:id="rId16"/>
    <p:sldId id="492" r:id="rId17"/>
    <p:sldId id="493" r:id="rId18"/>
    <p:sldId id="516" r:id="rId19"/>
    <p:sldId id="530" r:id="rId20"/>
    <p:sldId id="495" r:id="rId21"/>
    <p:sldId id="496" r:id="rId22"/>
    <p:sldId id="494" r:id="rId23"/>
    <p:sldId id="531" r:id="rId24"/>
    <p:sldId id="526" r:id="rId25"/>
    <p:sldId id="529" r:id="rId26"/>
    <p:sldId id="528" r:id="rId27"/>
    <p:sldId id="521" r:id="rId28"/>
    <p:sldId id="517" r:id="rId29"/>
    <p:sldId id="497" r:id="rId30"/>
    <p:sldId id="498" r:id="rId31"/>
    <p:sldId id="499" r:id="rId32"/>
    <p:sldId id="518" r:id="rId33"/>
    <p:sldId id="503" r:id="rId34"/>
    <p:sldId id="504" r:id="rId35"/>
    <p:sldId id="505" r:id="rId36"/>
    <p:sldId id="506" r:id="rId37"/>
    <p:sldId id="507" r:id="rId38"/>
    <p:sldId id="508" r:id="rId39"/>
    <p:sldId id="302" r:id="rId4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A7406"/>
    <a:srgbClr val="E30613"/>
    <a:srgbClr val="A3C7D2"/>
    <a:srgbClr val="687888"/>
    <a:srgbClr val="FA5521"/>
    <a:srgbClr val="59636F"/>
    <a:srgbClr val="404040"/>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660"/>
  </p:normalViewPr>
  <p:slideViewPr>
    <p:cSldViewPr snapToGrid="0">
      <p:cViewPr varScale="1">
        <p:scale>
          <a:sx n="91" d="100"/>
          <a:sy n="91" d="100"/>
        </p:scale>
        <p:origin x="780" y="56"/>
      </p:cViewPr>
      <p:guideLst/>
    </p:cSldViewPr>
  </p:slideViewPr>
  <p:notesTextViewPr>
    <p:cViewPr>
      <p:scale>
        <a:sx n="1" d="1"/>
        <a:sy n="1" d="1"/>
      </p:scale>
      <p:origin x="0" y="0"/>
    </p:cViewPr>
  </p:notesTextViewPr>
  <p:sorterViewPr>
    <p:cViewPr>
      <p:scale>
        <a:sx n="100" d="100"/>
        <a:sy n="100" d="100"/>
      </p:scale>
      <p:origin x="0" y="-178"/>
    </p:cViewPr>
  </p:sorterViewPr>
  <p:notesViewPr>
    <p:cSldViewPr snapToGrid="0">
      <p:cViewPr varScale="1">
        <p:scale>
          <a:sx n="63" d="100"/>
          <a:sy n="63" d="100"/>
        </p:scale>
        <p:origin x="223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FE95DE-177D-401D-BD85-53FC56DE1457}" type="datetimeFigureOut">
              <a:rPr lang="en-SG" smtClean="0"/>
              <a:t>20/9/2022</a:t>
            </a:fld>
            <a:endParaRPr lang="en-SG"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0CEAD8-C44C-47C0-805A-DC067711AFD5}" type="slidenum">
              <a:rPr lang="en-SG" smtClean="0"/>
              <a:t>‹#›</a:t>
            </a:fld>
            <a:endParaRPr lang="en-SG" dirty="0"/>
          </a:p>
        </p:txBody>
      </p:sp>
    </p:spTree>
    <p:extLst>
      <p:ext uri="{BB962C8B-B14F-4D97-AF65-F5344CB8AC3E}">
        <p14:creationId xmlns:p14="http://schemas.microsoft.com/office/powerpoint/2010/main" val="2247552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74289-298B-484F-A146-BAFB6A718314}" type="datetimeFigureOut">
              <a:rPr lang="en-SG" smtClean="0"/>
              <a:t>20/9/2022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2D850-EE77-489D-BF87-BA2DB5EE821C}" type="slidenum">
              <a:rPr lang="en-SG" smtClean="0"/>
              <a:t>‹#›</a:t>
            </a:fld>
            <a:endParaRPr lang="en-SG"/>
          </a:p>
        </p:txBody>
      </p:sp>
    </p:spTree>
    <p:extLst>
      <p:ext uri="{BB962C8B-B14F-4D97-AF65-F5344CB8AC3E}">
        <p14:creationId xmlns:p14="http://schemas.microsoft.com/office/powerpoint/2010/main" val="326349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2228" y="280059"/>
            <a:ext cx="2307930" cy="693124"/>
          </a:xfrm>
          <a:prstGeom prst="rect">
            <a:avLst/>
          </a:prstGeom>
        </p:spPr>
      </p:pic>
      <p:sp>
        <p:nvSpPr>
          <p:cNvPr id="4" name="Title 1"/>
          <p:cNvSpPr>
            <a:spLocks noGrp="1"/>
          </p:cNvSpPr>
          <p:nvPr>
            <p:ph type="ctrTitle" hasCustomPrompt="1"/>
          </p:nvPr>
        </p:nvSpPr>
        <p:spPr>
          <a:xfrm>
            <a:off x="464819" y="1999704"/>
            <a:ext cx="7111637" cy="1015663"/>
          </a:xfrm>
        </p:spPr>
        <p:txBody>
          <a:bodyPr wrap="square" anchor="t" anchorCtr="0">
            <a:spAutoFit/>
          </a:bodyPr>
          <a:lstStyle>
            <a:lvl1pPr algn="l">
              <a:lnSpc>
                <a:spcPct val="100000"/>
              </a:lnSpc>
              <a:defRPr sz="3000" baseline="0">
                <a:solidFill>
                  <a:schemeClr val="bg1"/>
                </a:solidFill>
              </a:defRPr>
            </a:lvl1pPr>
          </a:lstStyle>
          <a:p>
            <a:r>
              <a:rPr lang="en-US" dirty="0" smtClean="0"/>
              <a:t>This is over slide option 1, </a:t>
            </a:r>
            <a:br>
              <a:rPr lang="en-US" dirty="0" smtClean="0"/>
            </a:br>
            <a:r>
              <a:rPr lang="en-US" dirty="0" smtClean="0"/>
              <a:t>title font is Arial Black in 30pt </a:t>
            </a:r>
            <a:endParaRPr lang="en-US" dirty="0"/>
          </a:p>
        </p:txBody>
      </p:sp>
      <p:sp>
        <p:nvSpPr>
          <p:cNvPr id="5" name="Subtitle 2"/>
          <p:cNvSpPr>
            <a:spLocks noGrp="1"/>
          </p:cNvSpPr>
          <p:nvPr>
            <p:ph type="subTitle" idx="1" hasCustomPrompt="1"/>
          </p:nvPr>
        </p:nvSpPr>
        <p:spPr>
          <a:xfrm>
            <a:off x="464819" y="3050810"/>
            <a:ext cx="7274923" cy="369332"/>
          </a:xfrm>
        </p:spPr>
        <p:txBody>
          <a:bodyPr wrap="square">
            <a:spAutoFit/>
          </a:bodyPr>
          <a:lstStyle>
            <a:lvl1pPr marL="0" indent="0" algn="l">
              <a:lnSpc>
                <a:spcPct val="100000"/>
              </a:lnSpc>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add subtitle, date or presenter’s name, use font Arial in 18pt</a:t>
            </a:r>
          </a:p>
        </p:txBody>
      </p:sp>
      <p:sp>
        <p:nvSpPr>
          <p:cNvPr id="14" name="Text Placeholder 13"/>
          <p:cNvSpPr>
            <a:spLocks noGrp="1"/>
          </p:cNvSpPr>
          <p:nvPr>
            <p:ph type="body" sz="quarter" idx="10" hasCustomPrompt="1"/>
          </p:nvPr>
        </p:nvSpPr>
        <p:spPr>
          <a:xfrm>
            <a:off x="464820" y="4686300"/>
            <a:ext cx="5504906" cy="230832"/>
          </a:xfrm>
        </p:spPr>
        <p:txBody>
          <a:bodyPr wrap="square">
            <a:spAutoFit/>
          </a:bodyPr>
          <a:lstStyle>
            <a:lvl1pPr marL="0" indent="0">
              <a:buNone/>
              <a:defRPr sz="1000">
                <a:solidFill>
                  <a:schemeClr val="bg1"/>
                </a:solidFill>
              </a:defRPr>
            </a:lvl1pPr>
          </a:lstStyle>
          <a:p>
            <a:pPr lvl="0"/>
            <a:r>
              <a:rPr lang="en-US" dirty="0" smtClean="0"/>
              <a:t>Remember to classify your document – use font Arial in 10pt </a:t>
            </a:r>
            <a:endParaRPr lang="en-US" dirty="0"/>
          </a:p>
        </p:txBody>
      </p:sp>
    </p:spTree>
    <p:extLst>
      <p:ext uri="{BB962C8B-B14F-4D97-AF65-F5344CB8AC3E}">
        <p14:creationId xmlns:p14="http://schemas.microsoft.com/office/powerpoint/2010/main" val="3029921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12"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14" name="Title 1"/>
          <p:cNvSpPr>
            <a:spLocks noGrp="1"/>
          </p:cNvSpPr>
          <p:nvPr>
            <p:ph type="title" hasCustomPrompt="1"/>
          </p:nvPr>
        </p:nvSpPr>
        <p:spPr>
          <a:xfrm>
            <a:off x="373381" y="702669"/>
            <a:ext cx="3906332" cy="1172205"/>
          </a:xfrm>
        </p:spPr>
        <p:txBody>
          <a:bodyPr anchor="t" anchorCtr="0">
            <a:normAutofit/>
          </a:bodyPr>
          <a:lstStyle>
            <a:lvl1pPr>
              <a:lnSpc>
                <a:spcPct val="100000"/>
              </a:lnSpc>
              <a:defRPr sz="2000" baseline="0">
                <a:solidFill>
                  <a:srgbClr val="404040"/>
                </a:solidFill>
              </a:defRPr>
            </a:lvl1pPr>
          </a:lstStyle>
          <a:p>
            <a:r>
              <a:rPr lang="en-US" dirty="0" smtClean="0"/>
              <a:t>This is a content page with images, title font is Arial Black in 20pt</a:t>
            </a:r>
            <a:endParaRPr lang="en-US" dirty="0"/>
          </a:p>
        </p:txBody>
      </p:sp>
      <p:sp>
        <p:nvSpPr>
          <p:cNvPr id="15" name="Text Placeholder 3"/>
          <p:cNvSpPr>
            <a:spLocks noGrp="1"/>
          </p:cNvSpPr>
          <p:nvPr>
            <p:ph type="body" sz="quarter" idx="13" hasCustomPrompt="1"/>
          </p:nvPr>
        </p:nvSpPr>
        <p:spPr>
          <a:xfrm>
            <a:off x="376620" y="452298"/>
            <a:ext cx="4099515" cy="24384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 – section title font is Arial in 12pt</a:t>
            </a:r>
            <a:endParaRPr lang="en-US" dirty="0"/>
          </a:p>
        </p:txBody>
      </p:sp>
      <p:sp>
        <p:nvSpPr>
          <p:cNvPr id="16" name="Text Placeholder 9"/>
          <p:cNvSpPr>
            <a:spLocks noGrp="1"/>
          </p:cNvSpPr>
          <p:nvPr>
            <p:ph type="body" sz="quarter" idx="14" hasCustomPrompt="1"/>
          </p:nvPr>
        </p:nvSpPr>
        <p:spPr>
          <a:xfrm>
            <a:off x="376239" y="1874874"/>
            <a:ext cx="3903474" cy="1682512"/>
          </a:xfrm>
        </p:spPr>
        <p:txBody>
          <a:bodyPr wrap="square">
            <a:spAutoFit/>
          </a:bodyPr>
          <a:lstStyle>
            <a:lvl1pPr marL="0" indent="0">
              <a:lnSpc>
                <a:spcPct val="100000"/>
              </a:lnSpc>
              <a:buNone/>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Picture Placeholder 21"/>
          <p:cNvSpPr>
            <a:spLocks noGrp="1"/>
          </p:cNvSpPr>
          <p:nvPr>
            <p:ph type="pic" sz="quarter" idx="15" hasCustomPrompt="1"/>
          </p:nvPr>
        </p:nvSpPr>
        <p:spPr>
          <a:xfrm>
            <a:off x="6408420" y="942975"/>
            <a:ext cx="2270760" cy="2182813"/>
          </a:xfrm>
          <a:solidFill>
            <a:schemeClr val="bg1">
              <a:lumMod val="95000"/>
            </a:schemeClr>
          </a:solidFill>
        </p:spPr>
        <p:txBody>
          <a:bodyPr/>
          <a:lstStyle>
            <a:lvl1pPr marL="0" indent="0">
              <a:buNone/>
              <a:defRPr baseline="0"/>
            </a:lvl1pPr>
          </a:lstStyle>
          <a:p>
            <a:r>
              <a:rPr lang="en-US" dirty="0" smtClean="0"/>
              <a:t>Click to insert picture 02</a:t>
            </a:r>
            <a:endParaRPr lang="en-US" dirty="0"/>
          </a:p>
        </p:txBody>
      </p:sp>
      <p:sp>
        <p:nvSpPr>
          <p:cNvPr id="24" name="Picture Placeholder 23"/>
          <p:cNvSpPr>
            <a:spLocks noGrp="1"/>
          </p:cNvSpPr>
          <p:nvPr>
            <p:ph type="pic" sz="quarter" idx="16" hasCustomPrompt="1"/>
          </p:nvPr>
        </p:nvSpPr>
        <p:spPr>
          <a:xfrm>
            <a:off x="4279713" y="942975"/>
            <a:ext cx="2036839" cy="1716405"/>
          </a:xfrm>
          <a:solidFill>
            <a:schemeClr val="bg1">
              <a:lumMod val="9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Click to insert picture 01</a:t>
            </a:r>
          </a:p>
        </p:txBody>
      </p:sp>
      <p:sp>
        <p:nvSpPr>
          <p:cNvPr id="27" name="Picture Placeholder 26"/>
          <p:cNvSpPr>
            <a:spLocks noGrp="1"/>
          </p:cNvSpPr>
          <p:nvPr>
            <p:ph type="pic" sz="quarter" idx="17" hasCustomPrompt="1"/>
          </p:nvPr>
        </p:nvSpPr>
        <p:spPr>
          <a:xfrm>
            <a:off x="6408420" y="3240764"/>
            <a:ext cx="2271531" cy="1584325"/>
          </a:xfrm>
          <a:solidFill>
            <a:schemeClr val="bg1">
              <a:lumMod val="9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Click to insert picture 04</a:t>
            </a:r>
          </a:p>
        </p:txBody>
      </p:sp>
      <p:sp>
        <p:nvSpPr>
          <p:cNvPr id="28" name="Picture Placeholder 23"/>
          <p:cNvSpPr>
            <a:spLocks noGrp="1"/>
          </p:cNvSpPr>
          <p:nvPr>
            <p:ph type="pic" sz="quarter" idx="18" hasCustomPrompt="1"/>
          </p:nvPr>
        </p:nvSpPr>
        <p:spPr>
          <a:xfrm>
            <a:off x="4279713" y="2758441"/>
            <a:ext cx="2036839" cy="2066648"/>
          </a:xfrm>
          <a:solidFill>
            <a:schemeClr val="bg1">
              <a:lumMod val="9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Click to insert picture 03</a:t>
            </a:r>
          </a:p>
        </p:txBody>
      </p:sp>
      <p:sp>
        <p:nvSpPr>
          <p:cNvPr id="17" name="Rectangle 16"/>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28508774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9"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6" name="Rectangle 5"/>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2" name="Title 1"/>
          <p:cNvSpPr>
            <a:spLocks noGrp="1"/>
          </p:cNvSpPr>
          <p:nvPr>
            <p:ph type="title" hasCustomPrompt="1"/>
          </p:nvPr>
        </p:nvSpPr>
        <p:spPr>
          <a:xfrm>
            <a:off x="373380" y="689607"/>
            <a:ext cx="8409240" cy="764879"/>
          </a:xfrm>
        </p:spPr>
        <p:txBody>
          <a:bodyPr anchor="t" anchorCtr="0">
            <a:normAutofit/>
          </a:bodyPr>
          <a:lstStyle>
            <a:lvl1pPr algn="l">
              <a:lnSpc>
                <a:spcPct val="100000"/>
              </a:lnSpc>
              <a:defRPr sz="2000" baseline="0">
                <a:solidFill>
                  <a:srgbClr val="404040"/>
                </a:solidFill>
              </a:defRPr>
            </a:lvl1pPr>
          </a:lstStyle>
          <a:p>
            <a:r>
              <a:rPr lang="en-US" dirty="0" smtClean="0"/>
              <a:t>This is a content page, click to add title, title font is Arial Black in 20pt</a:t>
            </a:r>
            <a:endParaRPr lang="en-US" dirty="0"/>
          </a:p>
        </p:txBody>
      </p:sp>
      <p:sp>
        <p:nvSpPr>
          <p:cNvPr id="4" name="Text Placeholder 3"/>
          <p:cNvSpPr>
            <a:spLocks noGrp="1"/>
          </p:cNvSpPr>
          <p:nvPr>
            <p:ph type="body" sz="quarter" idx="13" hasCustomPrompt="1"/>
          </p:nvPr>
        </p:nvSpPr>
        <p:spPr>
          <a:xfrm>
            <a:off x="376620" y="452298"/>
            <a:ext cx="4342765" cy="22860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 – section title font is Arial in 12pt</a:t>
            </a:r>
            <a:endParaRPr lang="en-US" dirty="0"/>
          </a:p>
        </p:txBody>
      </p:sp>
      <p:sp>
        <p:nvSpPr>
          <p:cNvPr id="7" name="Picture Placeholder 6"/>
          <p:cNvSpPr>
            <a:spLocks noGrp="1"/>
          </p:cNvSpPr>
          <p:nvPr>
            <p:ph type="pic" sz="quarter" idx="14" hasCustomPrompt="1"/>
          </p:nvPr>
        </p:nvSpPr>
        <p:spPr>
          <a:xfrm>
            <a:off x="373062" y="1658938"/>
            <a:ext cx="2755491" cy="2032000"/>
          </a:xfrm>
          <a:solidFill>
            <a:schemeClr val="bg2"/>
          </a:solidFill>
        </p:spPr>
        <p:txBody>
          <a:bodyPr>
            <a:normAutofit/>
          </a:bodyPr>
          <a:lstStyle>
            <a:lvl1pPr>
              <a:defRPr sz="1600"/>
            </a:lvl1pPr>
          </a:lstStyle>
          <a:p>
            <a:r>
              <a:rPr lang="en-US" dirty="0" smtClean="0"/>
              <a:t>Click to insert image</a:t>
            </a:r>
            <a:endParaRPr lang="en-US" dirty="0"/>
          </a:p>
        </p:txBody>
      </p:sp>
      <p:sp>
        <p:nvSpPr>
          <p:cNvPr id="11" name="Picture Placeholder 6"/>
          <p:cNvSpPr>
            <a:spLocks noGrp="1"/>
          </p:cNvSpPr>
          <p:nvPr>
            <p:ph type="pic" sz="quarter" idx="15" hasCustomPrompt="1"/>
          </p:nvPr>
        </p:nvSpPr>
        <p:spPr>
          <a:xfrm>
            <a:off x="3200254" y="1658938"/>
            <a:ext cx="2755491" cy="2032000"/>
          </a:xfrm>
          <a:solidFill>
            <a:schemeClr val="bg2"/>
          </a:solidFill>
        </p:spPr>
        <p:txBody>
          <a:bodyPr>
            <a:normAutofit/>
          </a:bodyPr>
          <a:lstStyle>
            <a:lvl1pPr>
              <a:defRPr sz="1600"/>
            </a:lvl1pPr>
          </a:lstStyle>
          <a:p>
            <a:r>
              <a:rPr lang="en-US" dirty="0" smtClean="0"/>
              <a:t>Click to insert image</a:t>
            </a:r>
            <a:endParaRPr lang="en-US" dirty="0"/>
          </a:p>
        </p:txBody>
      </p:sp>
      <p:sp>
        <p:nvSpPr>
          <p:cNvPr id="12" name="Picture Placeholder 6"/>
          <p:cNvSpPr>
            <a:spLocks noGrp="1"/>
          </p:cNvSpPr>
          <p:nvPr>
            <p:ph type="pic" sz="quarter" idx="16" hasCustomPrompt="1"/>
          </p:nvPr>
        </p:nvSpPr>
        <p:spPr>
          <a:xfrm>
            <a:off x="6027129" y="1658938"/>
            <a:ext cx="2755491" cy="2032000"/>
          </a:xfrm>
          <a:solidFill>
            <a:schemeClr val="bg2"/>
          </a:solidFill>
        </p:spPr>
        <p:txBody>
          <a:bodyPr>
            <a:normAutofit/>
          </a:bodyPr>
          <a:lstStyle>
            <a:lvl1pPr>
              <a:defRPr sz="1600"/>
            </a:lvl1pPr>
          </a:lstStyle>
          <a:p>
            <a:r>
              <a:rPr lang="en-US" dirty="0" smtClean="0"/>
              <a:t>Click to insert image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15709136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Rectangle 2"/>
          <p:cNvSpPr/>
          <p:nvPr userDrawn="1"/>
        </p:nvSpPr>
        <p:spPr>
          <a:xfrm>
            <a:off x="3634740" y="0"/>
            <a:ext cx="5509261" cy="5143500"/>
          </a:xfrm>
          <a:prstGeom prst="rect">
            <a:avLst/>
          </a:prstGeom>
          <a:gradFill flip="none" rotWithShape="1">
            <a:gsLst>
              <a:gs pos="0">
                <a:schemeClr val="bg2"/>
              </a:gs>
              <a:gs pos="10000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900" dirty="0"/>
          </a:p>
        </p:txBody>
      </p:sp>
      <p:sp>
        <p:nvSpPr>
          <p:cNvPr id="7"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11"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14" name="Title 1"/>
          <p:cNvSpPr>
            <a:spLocks noGrp="1"/>
          </p:cNvSpPr>
          <p:nvPr>
            <p:ph type="title" hasCustomPrompt="1"/>
          </p:nvPr>
        </p:nvSpPr>
        <p:spPr>
          <a:xfrm>
            <a:off x="373380" y="696137"/>
            <a:ext cx="3194989" cy="1337615"/>
          </a:xfrm>
        </p:spPr>
        <p:txBody>
          <a:bodyPr anchor="t" anchorCtr="0">
            <a:normAutofit/>
          </a:bodyPr>
          <a:lstStyle>
            <a:lvl1pPr>
              <a:lnSpc>
                <a:spcPct val="100000"/>
              </a:lnSpc>
              <a:defRPr sz="2000" baseline="0">
                <a:solidFill>
                  <a:schemeClr val="tx1"/>
                </a:solidFill>
              </a:defRPr>
            </a:lvl1pPr>
          </a:lstStyle>
          <a:p>
            <a:r>
              <a:rPr lang="en-US" dirty="0" smtClean="0"/>
              <a:t>This is a content page in 2-column layout, title font is Arial Black in 20pt</a:t>
            </a:r>
            <a:endParaRPr lang="en-US" dirty="0"/>
          </a:p>
        </p:txBody>
      </p:sp>
      <p:sp>
        <p:nvSpPr>
          <p:cNvPr id="15" name="Text Placeholder 3"/>
          <p:cNvSpPr>
            <a:spLocks noGrp="1"/>
          </p:cNvSpPr>
          <p:nvPr>
            <p:ph type="body" sz="quarter" idx="13" hasCustomPrompt="1"/>
          </p:nvPr>
        </p:nvSpPr>
        <p:spPr>
          <a:xfrm>
            <a:off x="376620" y="452298"/>
            <a:ext cx="3191749" cy="24384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a:t>
            </a:r>
            <a:endParaRPr lang="en-US" dirty="0"/>
          </a:p>
        </p:txBody>
      </p:sp>
      <p:sp>
        <p:nvSpPr>
          <p:cNvPr id="10" name="Rectangle 9"/>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13" name="Text Placeholder 9"/>
          <p:cNvSpPr>
            <a:spLocks noGrp="1"/>
          </p:cNvSpPr>
          <p:nvPr>
            <p:ph type="body" sz="quarter" idx="14" hasCustomPrompt="1"/>
          </p:nvPr>
        </p:nvSpPr>
        <p:spPr>
          <a:xfrm>
            <a:off x="376238" y="2066563"/>
            <a:ext cx="3192131" cy="2308324"/>
          </a:xfrm>
        </p:spPr>
        <p:txBody>
          <a:bodyPr wrap="square">
            <a:spAutoFit/>
          </a:bodyPr>
          <a:lstStyle>
            <a:lvl1pPr>
              <a:lnSpc>
                <a:spcPct val="100000"/>
              </a:lnSpc>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26133171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Rectangle 2"/>
          <p:cNvSpPr/>
          <p:nvPr userDrawn="1"/>
        </p:nvSpPr>
        <p:spPr>
          <a:xfrm flipH="1">
            <a:off x="-1" y="0"/>
            <a:ext cx="5509261" cy="5143500"/>
          </a:xfrm>
          <a:prstGeom prst="rect">
            <a:avLst/>
          </a:prstGeom>
          <a:gradFill flip="none" rotWithShape="1">
            <a:gsLst>
              <a:gs pos="0">
                <a:schemeClr val="bg2"/>
              </a:gs>
              <a:gs pos="10000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900" dirty="0"/>
          </a:p>
        </p:txBody>
      </p:sp>
      <p:sp>
        <p:nvSpPr>
          <p:cNvPr id="7"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11"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14" name="Title 1"/>
          <p:cNvSpPr>
            <a:spLocks noGrp="1"/>
          </p:cNvSpPr>
          <p:nvPr>
            <p:ph type="title" hasCustomPrompt="1"/>
          </p:nvPr>
        </p:nvSpPr>
        <p:spPr>
          <a:xfrm>
            <a:off x="5727462" y="1071056"/>
            <a:ext cx="3194989" cy="1337615"/>
          </a:xfrm>
        </p:spPr>
        <p:txBody>
          <a:bodyPr anchor="t" anchorCtr="0">
            <a:normAutofit/>
          </a:bodyPr>
          <a:lstStyle>
            <a:lvl1pPr>
              <a:lnSpc>
                <a:spcPct val="100000"/>
              </a:lnSpc>
              <a:defRPr sz="2000" baseline="0">
                <a:solidFill>
                  <a:schemeClr val="tx1"/>
                </a:solidFill>
              </a:defRPr>
            </a:lvl1pPr>
          </a:lstStyle>
          <a:p>
            <a:r>
              <a:rPr lang="en-US" dirty="0" smtClean="0"/>
              <a:t>This is a content page in 2-column layout, title font is Arial Black in 20pt</a:t>
            </a:r>
            <a:endParaRPr lang="en-US" dirty="0"/>
          </a:p>
        </p:txBody>
      </p:sp>
      <p:sp>
        <p:nvSpPr>
          <p:cNvPr id="15" name="Text Placeholder 3"/>
          <p:cNvSpPr>
            <a:spLocks noGrp="1"/>
          </p:cNvSpPr>
          <p:nvPr>
            <p:ph type="body" sz="quarter" idx="13" hasCustomPrompt="1"/>
          </p:nvPr>
        </p:nvSpPr>
        <p:spPr>
          <a:xfrm>
            <a:off x="376620" y="452298"/>
            <a:ext cx="3191749" cy="24384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a:t>
            </a:r>
            <a:endParaRPr lang="en-US" dirty="0"/>
          </a:p>
        </p:txBody>
      </p:sp>
      <p:sp>
        <p:nvSpPr>
          <p:cNvPr id="10" name="Rectangle 9"/>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13" name="Text Placeholder 9"/>
          <p:cNvSpPr>
            <a:spLocks noGrp="1"/>
          </p:cNvSpPr>
          <p:nvPr>
            <p:ph type="body" sz="quarter" idx="14" hasCustomPrompt="1"/>
          </p:nvPr>
        </p:nvSpPr>
        <p:spPr>
          <a:xfrm>
            <a:off x="5730320" y="2441482"/>
            <a:ext cx="3192131" cy="2308324"/>
          </a:xfrm>
        </p:spPr>
        <p:txBody>
          <a:bodyPr wrap="square">
            <a:spAutoFit/>
          </a:bodyPr>
          <a:lstStyle>
            <a:lvl1pPr>
              <a:lnSpc>
                <a:spcPct val="100000"/>
              </a:lnSpc>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2098760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Rectangle 2"/>
          <p:cNvSpPr/>
          <p:nvPr userDrawn="1"/>
        </p:nvSpPr>
        <p:spPr>
          <a:xfrm>
            <a:off x="1" y="1577341"/>
            <a:ext cx="9144000" cy="3566160"/>
          </a:xfrm>
          <a:prstGeom prst="rect">
            <a:avLst/>
          </a:prstGeom>
          <a:gradFill flip="none" rotWithShape="1">
            <a:gsLst>
              <a:gs pos="0">
                <a:schemeClr val="bg2"/>
              </a:gs>
              <a:gs pos="100000">
                <a:schemeClr val="bg2">
                  <a:alpha val="1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900" dirty="0"/>
          </a:p>
        </p:txBody>
      </p:sp>
      <p:sp>
        <p:nvSpPr>
          <p:cNvPr id="7"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11"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15" name="Text Placeholder 3"/>
          <p:cNvSpPr>
            <a:spLocks noGrp="1"/>
          </p:cNvSpPr>
          <p:nvPr>
            <p:ph type="body" sz="quarter" idx="13" hasCustomPrompt="1"/>
          </p:nvPr>
        </p:nvSpPr>
        <p:spPr>
          <a:xfrm>
            <a:off x="376620" y="452298"/>
            <a:ext cx="4342765" cy="228600"/>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b="0" baseline="0">
                <a:solidFill>
                  <a:srgbClr val="E30613"/>
                </a:solidFill>
              </a:defRPr>
            </a:lvl1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smtClean="0"/>
              <a:t>Click to add section title – section title font is Arial in 12pt</a:t>
            </a:r>
          </a:p>
        </p:txBody>
      </p:sp>
      <p:sp>
        <p:nvSpPr>
          <p:cNvPr id="10" name="Rectangle 9"/>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13" name="Title 1"/>
          <p:cNvSpPr>
            <a:spLocks noGrp="1"/>
          </p:cNvSpPr>
          <p:nvPr>
            <p:ph type="title" hasCustomPrompt="1"/>
          </p:nvPr>
        </p:nvSpPr>
        <p:spPr>
          <a:xfrm>
            <a:off x="373380" y="689607"/>
            <a:ext cx="8409240" cy="764879"/>
          </a:xfrm>
        </p:spPr>
        <p:txBody>
          <a:bodyPr anchor="t" anchorCtr="0">
            <a:normAutofit/>
          </a:bodyPr>
          <a:lstStyle>
            <a:lvl1pPr algn="l">
              <a:lnSpc>
                <a:spcPct val="100000"/>
              </a:lnSpc>
              <a:defRPr sz="2000" baseline="0">
                <a:solidFill>
                  <a:srgbClr val="404040"/>
                </a:solidFill>
              </a:defRPr>
            </a:lvl1pPr>
          </a:lstStyle>
          <a:p>
            <a:r>
              <a:rPr lang="en-US" dirty="0" smtClean="0"/>
              <a:t>This is a content page, click to add title, title font is Arial Black in 20pt</a:t>
            </a:r>
            <a:endParaRPr lang="en-US" dirty="0"/>
          </a:p>
        </p:txBody>
      </p:sp>
      <p:sp>
        <p:nvSpPr>
          <p:cNvPr id="17" name="Text Placeholder 9"/>
          <p:cNvSpPr>
            <a:spLocks noGrp="1"/>
          </p:cNvSpPr>
          <p:nvPr>
            <p:ph type="body" sz="quarter" idx="14" hasCustomPrompt="1"/>
          </p:nvPr>
        </p:nvSpPr>
        <p:spPr>
          <a:xfrm>
            <a:off x="376238" y="1831677"/>
            <a:ext cx="8406382" cy="1374735"/>
          </a:xfrm>
        </p:spPr>
        <p:txBody>
          <a:bodyPr wrap="square">
            <a:spAutoFit/>
          </a:bodyPr>
          <a:lstStyle>
            <a:lvl1pPr>
              <a:lnSpc>
                <a:spcPct val="100000"/>
              </a:lnSpc>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6156173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66325-BF73-494A-8711-47D5A6F1A403}" type="datetimeFigureOut">
              <a:rPr lang="en-SG" smtClean="0"/>
              <a:t>20/9/2022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101425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2228" y="280059"/>
            <a:ext cx="2307930" cy="693124"/>
          </a:xfrm>
          <a:prstGeom prst="rect">
            <a:avLst/>
          </a:prstGeom>
        </p:spPr>
      </p:pic>
      <p:sp>
        <p:nvSpPr>
          <p:cNvPr id="12" name="Text Placeholder 13"/>
          <p:cNvSpPr>
            <a:spLocks noGrp="1"/>
          </p:cNvSpPr>
          <p:nvPr>
            <p:ph type="body" sz="quarter" idx="10" hasCustomPrompt="1"/>
          </p:nvPr>
        </p:nvSpPr>
        <p:spPr>
          <a:xfrm>
            <a:off x="464820" y="4686300"/>
            <a:ext cx="5504906" cy="230832"/>
          </a:xfrm>
        </p:spPr>
        <p:txBody>
          <a:bodyPr wrap="square">
            <a:spAutoFit/>
          </a:bodyPr>
          <a:lstStyle>
            <a:lvl1pPr marL="0" indent="0">
              <a:buNone/>
              <a:defRPr sz="1000">
                <a:solidFill>
                  <a:schemeClr val="bg1"/>
                </a:solidFill>
              </a:defRPr>
            </a:lvl1pPr>
          </a:lstStyle>
          <a:p>
            <a:pPr lvl="0"/>
            <a:r>
              <a:rPr lang="en-US" dirty="0" smtClean="0"/>
              <a:t>Remember to classify your document – use font Arial in 10pt </a:t>
            </a:r>
            <a:endParaRPr lang="en-US" dirty="0"/>
          </a:p>
        </p:txBody>
      </p:sp>
      <p:sp>
        <p:nvSpPr>
          <p:cNvPr id="15" name="Title 1"/>
          <p:cNvSpPr>
            <a:spLocks noGrp="1"/>
          </p:cNvSpPr>
          <p:nvPr>
            <p:ph type="ctrTitle" hasCustomPrompt="1"/>
          </p:nvPr>
        </p:nvSpPr>
        <p:spPr>
          <a:xfrm>
            <a:off x="464819" y="1999704"/>
            <a:ext cx="6562997" cy="1015663"/>
          </a:xfrm>
        </p:spPr>
        <p:txBody>
          <a:bodyPr wrap="square" anchor="t" anchorCtr="0">
            <a:spAutoFit/>
          </a:bodyPr>
          <a:lstStyle>
            <a:lvl1pPr algn="l">
              <a:lnSpc>
                <a:spcPct val="100000"/>
              </a:lnSpc>
              <a:defRPr sz="3000" baseline="0">
                <a:solidFill>
                  <a:schemeClr val="bg1"/>
                </a:solidFill>
              </a:defRPr>
            </a:lvl1pPr>
          </a:lstStyle>
          <a:p>
            <a:r>
              <a:rPr lang="en-US" dirty="0" smtClean="0"/>
              <a:t>This is over slide option 3, title font is Arial Black in 30pt </a:t>
            </a:r>
            <a:endParaRPr lang="en-US" dirty="0"/>
          </a:p>
        </p:txBody>
      </p:sp>
      <p:sp>
        <p:nvSpPr>
          <p:cNvPr id="16" name="Subtitle 2"/>
          <p:cNvSpPr>
            <a:spLocks noGrp="1"/>
          </p:cNvSpPr>
          <p:nvPr>
            <p:ph type="subTitle" idx="1" hasCustomPrompt="1"/>
          </p:nvPr>
        </p:nvSpPr>
        <p:spPr>
          <a:xfrm>
            <a:off x="464819" y="3050810"/>
            <a:ext cx="7274923" cy="369332"/>
          </a:xfrm>
        </p:spPr>
        <p:txBody>
          <a:bodyPr wrap="square">
            <a:spAutoFit/>
          </a:bodyPr>
          <a:lstStyle>
            <a:lvl1pPr marL="0" indent="0" algn="l">
              <a:lnSpc>
                <a:spcPct val="100000"/>
              </a:lnSpc>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add subtitle, date or presenter’s name, use font Arial in 18pt</a:t>
            </a:r>
          </a:p>
        </p:txBody>
      </p:sp>
    </p:spTree>
    <p:extLst>
      <p:ext uri="{BB962C8B-B14F-4D97-AF65-F5344CB8AC3E}">
        <p14:creationId xmlns:p14="http://schemas.microsoft.com/office/powerpoint/2010/main" val="16742256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2223" cy="51435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417" y="288471"/>
            <a:ext cx="2349646" cy="705652"/>
          </a:xfrm>
          <a:prstGeom prst="rect">
            <a:avLst/>
          </a:prstGeom>
        </p:spPr>
      </p:pic>
      <p:sp>
        <p:nvSpPr>
          <p:cNvPr id="12" name="Text Placeholder 11"/>
          <p:cNvSpPr>
            <a:spLocks noGrp="1"/>
          </p:cNvSpPr>
          <p:nvPr>
            <p:ph type="body" sz="quarter" idx="10" hasCustomPrompt="1"/>
          </p:nvPr>
        </p:nvSpPr>
        <p:spPr>
          <a:xfrm>
            <a:off x="855253" y="1283264"/>
            <a:ext cx="4992481" cy="1622425"/>
          </a:xfrm>
        </p:spPr>
        <p:txBody>
          <a:bodyPr>
            <a:normAutofit/>
          </a:bodyPr>
          <a:lstStyle>
            <a:lvl1pPr marL="0" indent="0">
              <a:buNone/>
              <a:defRPr sz="3000" baseline="0">
                <a:solidFill>
                  <a:schemeClr val="tx1"/>
                </a:solidFill>
                <a:latin typeface="Arial Black" panose="020B0A04020102020204" pitchFamily="34" charset="0"/>
              </a:defRPr>
            </a:lvl1pPr>
          </a:lstStyle>
          <a:p>
            <a:pPr lvl="0"/>
            <a:r>
              <a:rPr lang="en-US" dirty="0" smtClean="0"/>
              <a:t>This is divider slide option 1, title font is Arial Black in 30pt</a:t>
            </a:r>
            <a:endParaRPr lang="en-US" dirty="0"/>
          </a:p>
        </p:txBody>
      </p:sp>
      <p:sp>
        <p:nvSpPr>
          <p:cNvPr id="5" name="Text Placeholder 13"/>
          <p:cNvSpPr>
            <a:spLocks noGrp="1"/>
          </p:cNvSpPr>
          <p:nvPr>
            <p:ph type="body" sz="quarter" idx="11" hasCustomPrompt="1"/>
          </p:nvPr>
        </p:nvSpPr>
        <p:spPr>
          <a:xfrm>
            <a:off x="464820" y="4686300"/>
            <a:ext cx="5504906" cy="230832"/>
          </a:xfrm>
        </p:spPr>
        <p:txBody>
          <a:bodyPr wrap="square">
            <a:spAutoFit/>
          </a:bodyPr>
          <a:lstStyle>
            <a:lvl1pPr marL="0" indent="0">
              <a:buNone/>
              <a:defRPr sz="1000">
                <a:solidFill>
                  <a:schemeClr val="bg1"/>
                </a:solidFill>
              </a:defRPr>
            </a:lvl1pPr>
          </a:lstStyle>
          <a:p>
            <a:pPr lvl="0"/>
            <a:r>
              <a:rPr lang="en-US" dirty="0" smtClean="0"/>
              <a:t>Remember to classify your document – use font Arial in 10pt </a:t>
            </a:r>
            <a:endParaRPr lang="en-US" dirty="0"/>
          </a:p>
        </p:txBody>
      </p:sp>
    </p:spTree>
    <p:extLst>
      <p:ext uri="{BB962C8B-B14F-4D97-AF65-F5344CB8AC3E}">
        <p14:creationId xmlns:p14="http://schemas.microsoft.com/office/powerpoint/2010/main" val="34161099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 y="0"/>
            <a:ext cx="9142223" cy="5143500"/>
          </a:xfrm>
          <a:prstGeom prst="rect">
            <a:avLst/>
          </a:prstGeom>
        </p:spPr>
      </p:pic>
      <p:sp>
        <p:nvSpPr>
          <p:cNvPr id="10" name="Text Placeholder 11"/>
          <p:cNvSpPr>
            <a:spLocks noGrp="1"/>
          </p:cNvSpPr>
          <p:nvPr>
            <p:ph type="body" sz="quarter" idx="10" hasCustomPrompt="1"/>
          </p:nvPr>
        </p:nvSpPr>
        <p:spPr>
          <a:xfrm>
            <a:off x="855253" y="1290638"/>
            <a:ext cx="5213707" cy="1622425"/>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a:solidFill>
                  <a:schemeClr val="tx1"/>
                </a:solidFill>
                <a:latin typeface="Arial Black" panose="020B0A040201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This is divider slide option 2, title font is Arial Black in 30pt</a:t>
            </a:r>
          </a:p>
          <a:p>
            <a:pPr lvl="0"/>
            <a:endParaRPr lang="en-US" dirty="0"/>
          </a:p>
        </p:txBody>
      </p:sp>
      <p:sp>
        <p:nvSpPr>
          <p:cNvPr id="5" name="Text Placeholder 13"/>
          <p:cNvSpPr>
            <a:spLocks noGrp="1"/>
          </p:cNvSpPr>
          <p:nvPr>
            <p:ph type="body" sz="quarter" idx="11" hasCustomPrompt="1"/>
          </p:nvPr>
        </p:nvSpPr>
        <p:spPr>
          <a:xfrm>
            <a:off x="464820" y="4686300"/>
            <a:ext cx="5504906" cy="230832"/>
          </a:xfrm>
        </p:spPr>
        <p:txBody>
          <a:bodyPr wrap="square">
            <a:spAutoFit/>
          </a:bodyPr>
          <a:lstStyle>
            <a:lvl1pPr marL="0" indent="0">
              <a:buNone/>
              <a:defRPr sz="1000">
                <a:solidFill>
                  <a:schemeClr val="bg1"/>
                </a:solidFill>
              </a:defRPr>
            </a:lvl1pPr>
          </a:lstStyle>
          <a:p>
            <a:pPr lvl="0"/>
            <a:r>
              <a:rPr lang="en-US" dirty="0" smtClean="0"/>
              <a:t>Remember to classify your document – use font Arial in 10pt </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417" y="288471"/>
            <a:ext cx="2349646" cy="705652"/>
          </a:xfrm>
          <a:prstGeom prst="rect">
            <a:avLst/>
          </a:prstGeom>
        </p:spPr>
      </p:pic>
    </p:spTree>
    <p:extLst>
      <p:ext uri="{BB962C8B-B14F-4D97-AF65-F5344CB8AC3E}">
        <p14:creationId xmlns:p14="http://schemas.microsoft.com/office/powerpoint/2010/main" val="356067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665" r="1584"/>
          <a:stretch/>
        </p:blipFill>
        <p:spPr>
          <a:xfrm>
            <a:off x="0" y="0"/>
            <a:ext cx="2994660" cy="51435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667" y="256493"/>
            <a:ext cx="2180651" cy="654898"/>
          </a:xfrm>
          <a:prstGeom prst="rect">
            <a:avLst/>
          </a:prstGeom>
        </p:spPr>
      </p:pic>
      <p:sp>
        <p:nvSpPr>
          <p:cNvPr id="14" name="Title 7"/>
          <p:cNvSpPr>
            <a:spLocks noGrp="1"/>
          </p:cNvSpPr>
          <p:nvPr>
            <p:ph type="title" hasCustomPrompt="1"/>
          </p:nvPr>
        </p:nvSpPr>
        <p:spPr>
          <a:xfrm>
            <a:off x="240030" y="1371421"/>
            <a:ext cx="2653392" cy="2400657"/>
          </a:xfrm>
        </p:spPr>
        <p:txBody>
          <a:bodyPr wrap="square" anchor="t" anchorCtr="0">
            <a:spAutoFit/>
          </a:bodyPr>
          <a:lstStyle>
            <a:lvl1pPr>
              <a:lnSpc>
                <a:spcPct val="100000"/>
              </a:lnSpc>
              <a:defRPr sz="2500" baseline="0">
                <a:solidFill>
                  <a:schemeClr val="bg1"/>
                </a:solidFill>
              </a:defRPr>
            </a:lvl1pPr>
          </a:lstStyle>
          <a:p>
            <a:r>
              <a:rPr lang="en-US" dirty="0" smtClean="0"/>
              <a:t>This is a Section opening slide title font is Arial Black </a:t>
            </a:r>
            <a:br>
              <a:rPr lang="en-US" dirty="0" smtClean="0"/>
            </a:br>
            <a:r>
              <a:rPr lang="en-US" dirty="0" smtClean="0"/>
              <a:t>in 25pt</a:t>
            </a:r>
            <a:endParaRPr lang="en-US" dirty="0"/>
          </a:p>
        </p:txBody>
      </p:sp>
      <p:sp>
        <p:nvSpPr>
          <p:cNvPr id="15" name="Text Placeholder 13"/>
          <p:cNvSpPr>
            <a:spLocks noGrp="1"/>
          </p:cNvSpPr>
          <p:nvPr>
            <p:ph type="body" sz="quarter" idx="10" hasCustomPrompt="1"/>
          </p:nvPr>
        </p:nvSpPr>
        <p:spPr>
          <a:xfrm>
            <a:off x="240030" y="4686300"/>
            <a:ext cx="2381250" cy="228600"/>
          </a:xfrm>
        </p:spPr>
        <p:txBody>
          <a:bodyPr>
            <a:spAutoFit/>
          </a:bodyPr>
          <a:lstStyle>
            <a:lvl1pPr marL="0" indent="0">
              <a:buNone/>
              <a:defRPr sz="1000">
                <a:solidFill>
                  <a:schemeClr val="bg1"/>
                </a:solidFill>
              </a:defRPr>
            </a:lvl1pPr>
          </a:lstStyle>
          <a:p>
            <a:pPr lvl="0"/>
            <a:r>
              <a:rPr lang="en-US" dirty="0" smtClean="0"/>
              <a:t>Remember to classify your document</a:t>
            </a:r>
            <a:endParaRPr lang="en-US" dirty="0"/>
          </a:p>
        </p:txBody>
      </p:sp>
      <p:sp>
        <p:nvSpPr>
          <p:cNvPr id="7" name="Text Placeholder 6"/>
          <p:cNvSpPr>
            <a:spLocks noGrp="1"/>
          </p:cNvSpPr>
          <p:nvPr>
            <p:ph type="body" sz="quarter" idx="11" hasCustomPrompt="1"/>
          </p:nvPr>
        </p:nvSpPr>
        <p:spPr>
          <a:xfrm>
            <a:off x="3318489" y="1371421"/>
            <a:ext cx="5500688" cy="3314700"/>
          </a:xfrm>
        </p:spPr>
        <p:txBody>
          <a:bodyPr/>
          <a:lstStyle>
            <a:lvl1pPr>
              <a:defRPr baseline="0"/>
            </a:lvl1pPr>
          </a:lstStyle>
          <a:p>
            <a:pPr lvl="0"/>
            <a:r>
              <a:rPr lang="en-US" dirty="0" smtClean="0"/>
              <a:t>Click to insert a section introduction, keep font size at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404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83"/>
            <a:ext cx="2998370" cy="5143217"/>
          </a:xfrm>
          <a:prstGeom prst="rect">
            <a:avLst/>
          </a:prstGeom>
        </p:spPr>
      </p:pic>
      <p:sp>
        <p:nvSpPr>
          <p:cNvPr id="9" name="Text Placeholder 13"/>
          <p:cNvSpPr>
            <a:spLocks noGrp="1"/>
          </p:cNvSpPr>
          <p:nvPr>
            <p:ph type="body" sz="quarter" idx="10" hasCustomPrompt="1"/>
          </p:nvPr>
        </p:nvSpPr>
        <p:spPr>
          <a:xfrm>
            <a:off x="240030" y="4686300"/>
            <a:ext cx="2381250" cy="228600"/>
          </a:xfrm>
        </p:spPr>
        <p:txBody>
          <a:bodyPr>
            <a:spAutoFit/>
          </a:bodyPr>
          <a:lstStyle>
            <a:lvl1pPr marL="0" indent="0">
              <a:buNone/>
              <a:defRPr sz="1000">
                <a:solidFill>
                  <a:schemeClr val="bg1"/>
                </a:solidFill>
              </a:defRPr>
            </a:lvl1pPr>
          </a:lstStyle>
          <a:p>
            <a:pPr lvl="0"/>
            <a:r>
              <a:rPr lang="en-US" dirty="0" smtClean="0"/>
              <a:t>Remember to classify your document</a:t>
            </a:r>
            <a:endParaRPr lang="en-US" dirty="0"/>
          </a:p>
        </p:txBody>
      </p:sp>
      <p:sp>
        <p:nvSpPr>
          <p:cNvPr id="6" name="Title 7"/>
          <p:cNvSpPr>
            <a:spLocks noGrp="1"/>
          </p:cNvSpPr>
          <p:nvPr>
            <p:ph type="title" hasCustomPrompt="1"/>
          </p:nvPr>
        </p:nvSpPr>
        <p:spPr>
          <a:xfrm>
            <a:off x="240030" y="1371421"/>
            <a:ext cx="2653392" cy="2400657"/>
          </a:xfrm>
        </p:spPr>
        <p:txBody>
          <a:bodyPr wrap="square" anchor="t" anchorCtr="0">
            <a:spAutoFit/>
          </a:bodyPr>
          <a:lstStyle>
            <a:lvl1pPr>
              <a:lnSpc>
                <a:spcPct val="100000"/>
              </a:lnSpc>
              <a:defRPr sz="2500" baseline="0">
                <a:solidFill>
                  <a:schemeClr val="bg1"/>
                </a:solidFill>
              </a:defRPr>
            </a:lvl1pPr>
          </a:lstStyle>
          <a:p>
            <a:r>
              <a:rPr lang="en-US" dirty="0" smtClean="0"/>
              <a:t>This is a Section opening slide title font is Arial Black </a:t>
            </a:r>
            <a:br>
              <a:rPr lang="en-US" dirty="0" smtClean="0"/>
            </a:br>
            <a:r>
              <a:rPr lang="en-US" dirty="0" smtClean="0"/>
              <a:t>in 25pt</a:t>
            </a:r>
            <a:endParaRPr lang="en-US" dirty="0"/>
          </a:p>
        </p:txBody>
      </p:sp>
      <p:sp>
        <p:nvSpPr>
          <p:cNvPr id="7" name="Text Placeholder 6"/>
          <p:cNvSpPr>
            <a:spLocks noGrp="1"/>
          </p:cNvSpPr>
          <p:nvPr>
            <p:ph type="body" sz="quarter" idx="11" hasCustomPrompt="1"/>
          </p:nvPr>
        </p:nvSpPr>
        <p:spPr>
          <a:xfrm>
            <a:off x="3318489" y="1371421"/>
            <a:ext cx="5500688" cy="3314700"/>
          </a:xfrm>
        </p:spPr>
        <p:txBody>
          <a:bodyPr/>
          <a:lstStyle>
            <a:lvl1pPr>
              <a:defRPr baseline="0"/>
            </a:lvl1pPr>
          </a:lstStyle>
          <a:p>
            <a:pPr lvl="0"/>
            <a:r>
              <a:rPr lang="en-US" dirty="0" smtClean="0"/>
              <a:t>Click to insert a section introduction, keep font size at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667" y="256493"/>
            <a:ext cx="2180651" cy="654898"/>
          </a:xfrm>
          <a:prstGeom prst="rect">
            <a:avLst/>
          </a:prstGeom>
        </p:spPr>
      </p:pic>
    </p:spTree>
    <p:extLst>
      <p:ext uri="{BB962C8B-B14F-4D97-AF65-F5344CB8AC3E}">
        <p14:creationId xmlns:p14="http://schemas.microsoft.com/office/powerpoint/2010/main" val="21060116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333" r="917"/>
          <a:stretch/>
        </p:blipFill>
        <p:spPr>
          <a:xfrm>
            <a:off x="0" y="0"/>
            <a:ext cx="2994660" cy="5143500"/>
          </a:xfrm>
          <a:prstGeom prst="rect">
            <a:avLst/>
          </a:prstGeom>
        </p:spPr>
      </p:pic>
      <p:sp>
        <p:nvSpPr>
          <p:cNvPr id="10" name="Text Placeholder 13"/>
          <p:cNvSpPr>
            <a:spLocks noGrp="1"/>
          </p:cNvSpPr>
          <p:nvPr>
            <p:ph type="body" sz="quarter" idx="10" hasCustomPrompt="1"/>
          </p:nvPr>
        </p:nvSpPr>
        <p:spPr>
          <a:xfrm>
            <a:off x="240030" y="4686300"/>
            <a:ext cx="2381250" cy="228600"/>
          </a:xfrm>
        </p:spPr>
        <p:txBody>
          <a:bodyPr>
            <a:spAutoFit/>
          </a:bodyPr>
          <a:lstStyle>
            <a:lvl1pPr marL="0" indent="0">
              <a:buNone/>
              <a:defRPr sz="1000">
                <a:solidFill>
                  <a:schemeClr val="bg1"/>
                </a:solidFill>
              </a:defRPr>
            </a:lvl1pPr>
          </a:lstStyle>
          <a:p>
            <a:pPr lvl="0"/>
            <a:r>
              <a:rPr lang="en-US" dirty="0" smtClean="0"/>
              <a:t>Remember to classify your document</a:t>
            </a:r>
            <a:endParaRPr lang="en-US" dirty="0"/>
          </a:p>
        </p:txBody>
      </p:sp>
      <p:sp>
        <p:nvSpPr>
          <p:cNvPr id="6" name="Title 7"/>
          <p:cNvSpPr>
            <a:spLocks noGrp="1"/>
          </p:cNvSpPr>
          <p:nvPr>
            <p:ph type="title" hasCustomPrompt="1"/>
          </p:nvPr>
        </p:nvSpPr>
        <p:spPr>
          <a:xfrm>
            <a:off x="240030" y="1371421"/>
            <a:ext cx="2653392" cy="2400657"/>
          </a:xfrm>
        </p:spPr>
        <p:txBody>
          <a:bodyPr wrap="square" anchor="t" anchorCtr="0">
            <a:spAutoFit/>
          </a:bodyPr>
          <a:lstStyle>
            <a:lvl1pPr>
              <a:lnSpc>
                <a:spcPct val="100000"/>
              </a:lnSpc>
              <a:defRPr sz="2500" baseline="0">
                <a:solidFill>
                  <a:schemeClr val="bg1"/>
                </a:solidFill>
              </a:defRPr>
            </a:lvl1pPr>
          </a:lstStyle>
          <a:p>
            <a:r>
              <a:rPr lang="en-US" dirty="0" smtClean="0"/>
              <a:t>This is a Section opening slide title font is Arial Black </a:t>
            </a:r>
            <a:br>
              <a:rPr lang="en-US" dirty="0" smtClean="0"/>
            </a:br>
            <a:r>
              <a:rPr lang="en-US" dirty="0" smtClean="0"/>
              <a:t>in 25pt</a:t>
            </a:r>
            <a:endParaRPr lang="en-US" dirty="0"/>
          </a:p>
        </p:txBody>
      </p:sp>
      <p:sp>
        <p:nvSpPr>
          <p:cNvPr id="7" name="Text Placeholder 6"/>
          <p:cNvSpPr>
            <a:spLocks noGrp="1"/>
          </p:cNvSpPr>
          <p:nvPr>
            <p:ph type="body" sz="quarter" idx="11" hasCustomPrompt="1"/>
          </p:nvPr>
        </p:nvSpPr>
        <p:spPr>
          <a:xfrm>
            <a:off x="3318489" y="1371421"/>
            <a:ext cx="5500688" cy="3314700"/>
          </a:xfrm>
        </p:spPr>
        <p:txBody>
          <a:bodyPr/>
          <a:lstStyle>
            <a:lvl1pPr>
              <a:defRPr baseline="0"/>
            </a:lvl1pPr>
          </a:lstStyle>
          <a:p>
            <a:pPr lvl="0"/>
            <a:r>
              <a:rPr lang="en-US" dirty="0" smtClean="0"/>
              <a:t>Click to insert a section introduction, keep font size at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667" y="256493"/>
            <a:ext cx="2180651" cy="654898"/>
          </a:xfrm>
          <a:prstGeom prst="rect">
            <a:avLst/>
          </a:prstGeom>
        </p:spPr>
      </p:pic>
    </p:spTree>
    <p:extLst>
      <p:ext uri="{BB962C8B-B14F-4D97-AF65-F5344CB8AC3E}">
        <p14:creationId xmlns:p14="http://schemas.microsoft.com/office/powerpoint/2010/main" val="161903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977816" cy="5143500"/>
          </a:xfrm>
          <a:prstGeom prst="rect">
            <a:avLst/>
          </a:prstGeom>
        </p:spPr>
      </p:pic>
      <p:sp>
        <p:nvSpPr>
          <p:cNvPr id="7" name="Text Placeholder 13"/>
          <p:cNvSpPr>
            <a:spLocks noGrp="1"/>
          </p:cNvSpPr>
          <p:nvPr>
            <p:ph type="body" sz="quarter" idx="10" hasCustomPrompt="1"/>
          </p:nvPr>
        </p:nvSpPr>
        <p:spPr>
          <a:xfrm>
            <a:off x="240030" y="4686300"/>
            <a:ext cx="2381250" cy="228600"/>
          </a:xfrm>
        </p:spPr>
        <p:txBody>
          <a:bodyPr>
            <a:spAutoFit/>
          </a:bodyPr>
          <a:lstStyle>
            <a:lvl1pPr marL="0" indent="0">
              <a:buNone/>
              <a:defRPr sz="1000">
                <a:solidFill>
                  <a:schemeClr val="bg1"/>
                </a:solidFill>
              </a:defRPr>
            </a:lvl1pPr>
          </a:lstStyle>
          <a:p>
            <a:pPr lvl="0"/>
            <a:r>
              <a:rPr lang="en-US" dirty="0" smtClean="0"/>
              <a:t>Remember to classify your document</a:t>
            </a:r>
            <a:endParaRPr lang="en-US" dirty="0"/>
          </a:p>
        </p:txBody>
      </p:sp>
      <p:sp>
        <p:nvSpPr>
          <p:cNvPr id="8" name="Title 7"/>
          <p:cNvSpPr>
            <a:spLocks noGrp="1"/>
          </p:cNvSpPr>
          <p:nvPr>
            <p:ph type="title" hasCustomPrompt="1"/>
          </p:nvPr>
        </p:nvSpPr>
        <p:spPr>
          <a:xfrm>
            <a:off x="240030" y="1371421"/>
            <a:ext cx="2653392" cy="2400657"/>
          </a:xfrm>
        </p:spPr>
        <p:txBody>
          <a:bodyPr wrap="square" anchor="t" anchorCtr="0">
            <a:spAutoFit/>
          </a:bodyPr>
          <a:lstStyle>
            <a:lvl1pPr>
              <a:lnSpc>
                <a:spcPct val="100000"/>
              </a:lnSpc>
              <a:defRPr sz="2500" baseline="0">
                <a:solidFill>
                  <a:schemeClr val="bg1"/>
                </a:solidFill>
              </a:defRPr>
            </a:lvl1pPr>
          </a:lstStyle>
          <a:p>
            <a:r>
              <a:rPr lang="en-US" dirty="0" smtClean="0"/>
              <a:t>This is a Section opening slide title font is Arial Black </a:t>
            </a:r>
            <a:br>
              <a:rPr lang="en-US" dirty="0" smtClean="0"/>
            </a:br>
            <a:r>
              <a:rPr lang="en-US" dirty="0" smtClean="0"/>
              <a:t>in 25pt</a:t>
            </a:r>
            <a:endParaRPr lang="en-US" dirty="0"/>
          </a:p>
        </p:txBody>
      </p:sp>
      <p:sp>
        <p:nvSpPr>
          <p:cNvPr id="9" name="Text Placeholder 6"/>
          <p:cNvSpPr>
            <a:spLocks noGrp="1"/>
          </p:cNvSpPr>
          <p:nvPr>
            <p:ph type="body" sz="quarter" idx="11" hasCustomPrompt="1"/>
          </p:nvPr>
        </p:nvSpPr>
        <p:spPr>
          <a:xfrm>
            <a:off x="3318489" y="1371421"/>
            <a:ext cx="5500688" cy="3314700"/>
          </a:xfrm>
        </p:spPr>
        <p:txBody>
          <a:bodyPr/>
          <a:lstStyle>
            <a:lvl1pPr>
              <a:defRPr baseline="0"/>
            </a:lvl1pPr>
          </a:lstStyle>
          <a:p>
            <a:pPr lvl="0"/>
            <a:r>
              <a:rPr lang="en-US" dirty="0" smtClean="0"/>
              <a:t>Click to insert a section introduction, keep font size at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667" y="256493"/>
            <a:ext cx="2180651" cy="654898"/>
          </a:xfrm>
          <a:prstGeom prst="rect">
            <a:avLst/>
          </a:prstGeom>
        </p:spPr>
      </p:pic>
    </p:spTree>
    <p:extLst>
      <p:ext uri="{BB962C8B-B14F-4D97-AF65-F5344CB8AC3E}">
        <p14:creationId xmlns:p14="http://schemas.microsoft.com/office/powerpoint/2010/main" val="6746993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9"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
        <p:nvSpPr>
          <p:cNvPr id="6" name="Rectangle 5"/>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2" name="Title 1"/>
          <p:cNvSpPr>
            <a:spLocks noGrp="1"/>
          </p:cNvSpPr>
          <p:nvPr>
            <p:ph type="title" hasCustomPrompt="1"/>
          </p:nvPr>
        </p:nvSpPr>
        <p:spPr>
          <a:xfrm>
            <a:off x="373380" y="689607"/>
            <a:ext cx="8409240" cy="764879"/>
          </a:xfrm>
        </p:spPr>
        <p:txBody>
          <a:bodyPr anchor="t" anchorCtr="0">
            <a:normAutofit/>
          </a:bodyPr>
          <a:lstStyle>
            <a:lvl1pPr algn="l">
              <a:lnSpc>
                <a:spcPct val="100000"/>
              </a:lnSpc>
              <a:defRPr sz="2000" baseline="0">
                <a:solidFill>
                  <a:srgbClr val="404040"/>
                </a:solidFill>
              </a:defRPr>
            </a:lvl1pPr>
          </a:lstStyle>
          <a:p>
            <a:r>
              <a:rPr lang="en-US" dirty="0" smtClean="0"/>
              <a:t>This is a content page, click to add title, title font is Arial Black in 20pt</a:t>
            </a:r>
            <a:endParaRPr lang="en-US" dirty="0"/>
          </a:p>
        </p:txBody>
      </p:sp>
      <p:sp>
        <p:nvSpPr>
          <p:cNvPr id="4" name="Text Placeholder 3"/>
          <p:cNvSpPr>
            <a:spLocks noGrp="1"/>
          </p:cNvSpPr>
          <p:nvPr>
            <p:ph type="body" sz="quarter" idx="13" hasCustomPrompt="1"/>
          </p:nvPr>
        </p:nvSpPr>
        <p:spPr>
          <a:xfrm>
            <a:off x="376620" y="452298"/>
            <a:ext cx="4342765" cy="22860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 – section title font is Arial in 12pt</a:t>
            </a:r>
            <a:endParaRPr lang="en-US" dirty="0"/>
          </a:p>
        </p:txBody>
      </p:sp>
      <p:sp>
        <p:nvSpPr>
          <p:cNvPr id="10" name="Text Placeholder 9"/>
          <p:cNvSpPr>
            <a:spLocks noGrp="1"/>
          </p:cNvSpPr>
          <p:nvPr>
            <p:ph type="body" sz="quarter" idx="14" hasCustomPrompt="1"/>
          </p:nvPr>
        </p:nvSpPr>
        <p:spPr>
          <a:xfrm>
            <a:off x="376238" y="1463888"/>
            <a:ext cx="8406382" cy="1374735"/>
          </a:xfrm>
        </p:spPr>
        <p:txBody>
          <a:bodyPr wrap="square">
            <a:spAutoFit/>
          </a:bodyPr>
          <a:lstStyle>
            <a:lvl1pPr>
              <a:lnSpc>
                <a:spcPct val="100000"/>
              </a:lnSpc>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99287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9/20/2022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D95CC7-F421-4846-8514-5EF2179AD165}" type="slidenum">
              <a:rPr lang="en-SG" smtClean="0"/>
              <a:pPr/>
              <a:t>‹#›</a:t>
            </a:fld>
            <a:endParaRPr lang="en-SG" dirty="0"/>
          </a:p>
        </p:txBody>
      </p:sp>
    </p:spTree>
    <p:extLst>
      <p:ext uri="{BB962C8B-B14F-4D97-AF65-F5344CB8AC3E}">
        <p14:creationId xmlns:p14="http://schemas.microsoft.com/office/powerpoint/2010/main" val="1400318039"/>
      </p:ext>
    </p:extLst>
  </p:cSld>
  <p:clrMap bg1="lt1" tx1="dk1" bg2="lt2" tx2="dk2" accent1="accent1" accent2="accent2" accent3="accent3" accent4="accent4" accent5="accent5" accent6="accent6" hlink="hlink" folHlink="folHlink"/>
  <p:sldLayoutIdLst>
    <p:sldLayoutId id="2147483705" r:id="rId1"/>
    <p:sldLayoutId id="2147483666" r:id="rId2"/>
    <p:sldLayoutId id="2147483710" r:id="rId3"/>
    <p:sldLayoutId id="2147483711" r:id="rId4"/>
    <p:sldLayoutId id="2147483669" r:id="rId5"/>
    <p:sldLayoutId id="2147483708" r:id="rId6"/>
    <p:sldLayoutId id="2147483677" r:id="rId7"/>
    <p:sldLayoutId id="2147483674" r:id="rId8"/>
    <p:sldLayoutId id="2147483707" r:id="rId9"/>
    <p:sldLayoutId id="2147483709" r:id="rId10"/>
    <p:sldLayoutId id="2147483713" r:id="rId11"/>
    <p:sldLayoutId id="2147483678" r:id="rId12"/>
    <p:sldLayoutId id="2147483712" r:id="rId13"/>
    <p:sldLayoutId id="2147483679" r:id="rId14"/>
    <p:sldLayoutId id="2147483714" r:id="rId15"/>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kern="1200">
          <a:solidFill>
            <a:schemeClr val="tx1"/>
          </a:solidFill>
          <a:latin typeface="Arial Black" panose="020B0A04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19" y="1999704"/>
            <a:ext cx="7111637" cy="553998"/>
          </a:xfrm>
        </p:spPr>
        <p:txBody>
          <a:bodyPr/>
          <a:lstStyle/>
          <a:p>
            <a:r>
              <a:rPr lang="en-US" dirty="0" smtClean="0"/>
              <a:t>VDU Software</a:t>
            </a:r>
            <a:endParaRPr lang="en-SG" dirty="0"/>
          </a:p>
        </p:txBody>
      </p:sp>
      <p:sp>
        <p:nvSpPr>
          <p:cNvPr id="3" name="Subtitle 2"/>
          <p:cNvSpPr>
            <a:spLocks noGrp="1"/>
          </p:cNvSpPr>
          <p:nvPr>
            <p:ph type="subTitle" idx="1"/>
          </p:nvPr>
        </p:nvSpPr>
        <p:spPr/>
        <p:txBody>
          <a:bodyPr/>
          <a:lstStyle/>
          <a:p>
            <a:r>
              <a:rPr lang="en-US" dirty="0" smtClean="0"/>
              <a:t>V0.5: </a:t>
            </a:r>
            <a:r>
              <a:rPr lang="en-US" dirty="0" smtClean="0"/>
              <a:t>20</a:t>
            </a:r>
            <a:r>
              <a:rPr lang="en-US" baseline="30000" dirty="0" smtClean="0"/>
              <a:t>th</a:t>
            </a:r>
            <a:r>
              <a:rPr lang="en-US" dirty="0" smtClean="0"/>
              <a:t> September </a:t>
            </a:r>
            <a:r>
              <a:rPr lang="en-US" dirty="0" smtClean="0"/>
              <a:t>2022</a:t>
            </a:r>
            <a:endParaRPr lang="en-SG" dirty="0"/>
          </a:p>
        </p:txBody>
      </p:sp>
      <p:sp>
        <p:nvSpPr>
          <p:cNvPr id="4" name="Text Placeholder 3"/>
          <p:cNvSpPr>
            <a:spLocks noGrp="1"/>
          </p:cNvSpPr>
          <p:nvPr>
            <p:ph type="body" sz="quarter" idx="10"/>
          </p:nvPr>
        </p:nvSpPr>
        <p:spPr/>
        <p:txBody>
          <a:bodyPr/>
          <a:lstStyle/>
          <a:p>
            <a:r>
              <a:rPr lang="en-US" dirty="0" smtClean="0"/>
              <a:t>Co-Confidential</a:t>
            </a:r>
            <a:endParaRPr lang="en-SG" dirty="0"/>
          </a:p>
        </p:txBody>
      </p:sp>
    </p:spTree>
    <p:extLst>
      <p:ext uri="{BB962C8B-B14F-4D97-AF65-F5344CB8AC3E}">
        <p14:creationId xmlns:p14="http://schemas.microsoft.com/office/powerpoint/2010/main" val="2502240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4193" y="1232886"/>
            <a:ext cx="5165111" cy="2931723"/>
            <a:chOff x="528083" y="1748392"/>
            <a:chExt cx="5165111" cy="2931723"/>
          </a:xfrm>
        </p:grpSpPr>
        <p:sp>
          <p:nvSpPr>
            <p:cNvPr id="4" name="Curved Down Arrow 3"/>
            <p:cNvSpPr/>
            <p:nvPr/>
          </p:nvSpPr>
          <p:spPr>
            <a:xfrm>
              <a:off x="785526" y="1988835"/>
              <a:ext cx="4907668" cy="756000"/>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5" name="TextBox 4"/>
            <p:cNvSpPr txBox="1"/>
            <p:nvPr/>
          </p:nvSpPr>
          <p:spPr>
            <a:xfrm>
              <a:off x="2473133" y="1748392"/>
              <a:ext cx="1261884" cy="215444"/>
            </a:xfrm>
            <a:prstGeom prst="rect">
              <a:avLst/>
            </a:prstGeom>
            <a:noFill/>
          </p:spPr>
          <p:txBody>
            <a:bodyPr wrap="none" rtlCol="0">
              <a:spAutoFit/>
            </a:bodyPr>
            <a:lstStyle/>
            <a:p>
              <a:r>
                <a:rPr lang="en-US" sz="800" dirty="0"/>
                <a:t>Activate Reverse Gear*</a:t>
              </a:r>
              <a:endParaRPr lang="en-SG" sz="800" dirty="0"/>
            </a:p>
          </p:txBody>
        </p:sp>
        <p:sp>
          <p:nvSpPr>
            <p:cNvPr id="6" name="Curved Down Arrow 5"/>
            <p:cNvSpPr/>
            <p:nvPr/>
          </p:nvSpPr>
          <p:spPr>
            <a:xfrm>
              <a:off x="1318082" y="2240835"/>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7" name="TextBox 6"/>
            <p:cNvSpPr txBox="1"/>
            <p:nvPr/>
          </p:nvSpPr>
          <p:spPr>
            <a:xfrm>
              <a:off x="1646894" y="2304123"/>
              <a:ext cx="927338" cy="707886"/>
            </a:xfrm>
            <a:prstGeom prst="rect">
              <a:avLst/>
            </a:prstGeom>
            <a:noFill/>
          </p:spPr>
          <p:txBody>
            <a:bodyPr wrap="square" rtlCol="0">
              <a:spAutoFit/>
            </a:bodyPr>
            <a:lstStyle/>
            <a:p>
              <a:pPr algn="ctr"/>
              <a:r>
                <a:rPr lang="en-US" sz="800" dirty="0"/>
                <a:t>Press Rear View Button </a:t>
              </a:r>
            </a:p>
            <a:p>
              <a:pPr algn="ctr"/>
              <a:r>
                <a:rPr lang="en-US" sz="800" dirty="0"/>
                <a:t>or </a:t>
              </a:r>
            </a:p>
            <a:p>
              <a:pPr algn="ctr"/>
              <a:r>
                <a:rPr lang="en-US" sz="800" dirty="0"/>
                <a:t>Activate Forward Gear*</a:t>
              </a:r>
              <a:endParaRPr lang="en-SG" sz="800" dirty="0"/>
            </a:p>
          </p:txBody>
        </p:sp>
        <p:sp>
          <p:nvSpPr>
            <p:cNvPr id="8" name="Curved Down Arrow 7"/>
            <p:cNvSpPr/>
            <p:nvPr/>
          </p:nvSpPr>
          <p:spPr>
            <a:xfrm>
              <a:off x="3232358" y="2216627"/>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9" name="TextBox 8"/>
            <p:cNvSpPr txBox="1"/>
            <p:nvPr/>
          </p:nvSpPr>
          <p:spPr>
            <a:xfrm>
              <a:off x="3594055" y="2306924"/>
              <a:ext cx="927338" cy="707886"/>
            </a:xfrm>
            <a:prstGeom prst="rect">
              <a:avLst/>
            </a:prstGeom>
            <a:noFill/>
          </p:spPr>
          <p:txBody>
            <a:bodyPr wrap="square" rtlCol="0">
              <a:spAutoFit/>
            </a:bodyPr>
            <a:lstStyle/>
            <a:p>
              <a:pPr algn="ctr"/>
              <a:r>
                <a:rPr lang="en-US" sz="800" dirty="0"/>
                <a:t>Press Rear View Button </a:t>
              </a:r>
            </a:p>
            <a:p>
              <a:pPr algn="ctr"/>
              <a:r>
                <a:rPr lang="en-US" sz="800" dirty="0"/>
                <a:t>or </a:t>
              </a:r>
            </a:p>
            <a:p>
              <a:pPr algn="ctr"/>
              <a:r>
                <a:rPr lang="en-US" sz="800" dirty="0"/>
                <a:t>Activate Reverse Gear*</a:t>
              </a:r>
              <a:endParaRPr lang="en-SG" sz="800" dirty="0"/>
            </a:p>
          </p:txBody>
        </p:sp>
        <p:sp>
          <p:nvSpPr>
            <p:cNvPr id="10" name="Curved Down Arrow 9"/>
            <p:cNvSpPr/>
            <p:nvPr/>
          </p:nvSpPr>
          <p:spPr>
            <a:xfrm flipH="1" flipV="1">
              <a:off x="1209172" y="3685304"/>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11" name="TextBox 10"/>
            <p:cNvSpPr txBox="1"/>
            <p:nvPr/>
          </p:nvSpPr>
          <p:spPr>
            <a:xfrm>
              <a:off x="1679135" y="3748592"/>
              <a:ext cx="927338" cy="338554"/>
            </a:xfrm>
            <a:prstGeom prst="rect">
              <a:avLst/>
            </a:prstGeom>
            <a:noFill/>
          </p:spPr>
          <p:txBody>
            <a:bodyPr wrap="square" rtlCol="0">
              <a:spAutoFit/>
            </a:bodyPr>
            <a:lstStyle/>
            <a:p>
              <a:pPr algn="ctr"/>
              <a:r>
                <a:rPr lang="en-US" sz="800" dirty="0"/>
                <a:t>Press Front View Button</a:t>
              </a:r>
              <a:endParaRPr lang="en-SG" sz="800" dirty="0"/>
            </a:p>
          </p:txBody>
        </p:sp>
        <p:sp>
          <p:nvSpPr>
            <p:cNvPr id="12" name="Curved Down Arrow 11"/>
            <p:cNvSpPr/>
            <p:nvPr/>
          </p:nvSpPr>
          <p:spPr>
            <a:xfrm flipH="1" flipV="1">
              <a:off x="3123448" y="3661096"/>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13" name="TextBox 12"/>
            <p:cNvSpPr txBox="1"/>
            <p:nvPr/>
          </p:nvSpPr>
          <p:spPr>
            <a:xfrm>
              <a:off x="3614022" y="3346356"/>
              <a:ext cx="927338" cy="707886"/>
            </a:xfrm>
            <a:prstGeom prst="rect">
              <a:avLst/>
            </a:prstGeom>
            <a:noFill/>
          </p:spPr>
          <p:txBody>
            <a:bodyPr wrap="square" rtlCol="0">
              <a:spAutoFit/>
            </a:bodyPr>
            <a:lstStyle/>
            <a:p>
              <a:pPr algn="ctr"/>
              <a:r>
                <a:rPr lang="en-US" sz="800" dirty="0"/>
                <a:t>Press Rear View Button </a:t>
              </a:r>
            </a:p>
            <a:p>
              <a:pPr algn="ctr"/>
              <a:r>
                <a:rPr lang="en-US" sz="800" dirty="0"/>
                <a:t>or </a:t>
              </a:r>
            </a:p>
            <a:p>
              <a:pPr algn="ctr"/>
              <a:r>
                <a:rPr lang="en-US" sz="800" dirty="0"/>
                <a:t>Activate Forward Gear*</a:t>
              </a:r>
              <a:endParaRPr lang="en-SG" sz="800" dirty="0"/>
            </a:p>
          </p:txBody>
        </p:sp>
        <p:sp>
          <p:nvSpPr>
            <p:cNvPr id="14" name="Curved Down Arrow 13"/>
            <p:cNvSpPr/>
            <p:nvPr/>
          </p:nvSpPr>
          <p:spPr>
            <a:xfrm flipH="1" flipV="1">
              <a:off x="528083" y="3694089"/>
              <a:ext cx="4907668" cy="756000"/>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grpSp>
          <p:nvGrpSpPr>
            <p:cNvPr id="15" name="Group 14"/>
            <p:cNvGrpSpPr/>
            <p:nvPr/>
          </p:nvGrpSpPr>
          <p:grpSpPr>
            <a:xfrm>
              <a:off x="569377" y="2725754"/>
              <a:ext cx="1177130" cy="969000"/>
              <a:chOff x="774295" y="2715403"/>
              <a:chExt cx="1177130" cy="969000"/>
            </a:xfrm>
          </p:grpSpPr>
          <p:pic>
            <p:nvPicPr>
              <p:cNvPr id="23" name="Picture 22"/>
              <p:cNvPicPr>
                <a:picLocks noChangeAspect="1"/>
              </p:cNvPicPr>
              <p:nvPr/>
            </p:nvPicPr>
            <p:blipFill>
              <a:blip r:embed="rId2"/>
              <a:stretch>
                <a:fillRect/>
              </a:stretch>
            </p:blipFill>
            <p:spPr>
              <a:xfrm>
                <a:off x="774295" y="2715403"/>
                <a:ext cx="1177130" cy="969000"/>
              </a:xfrm>
              <a:prstGeom prst="rect">
                <a:avLst/>
              </a:prstGeom>
            </p:spPr>
          </p:pic>
          <p:sp>
            <p:nvSpPr>
              <p:cNvPr id="24" name="Rectangle 23"/>
              <p:cNvSpPr/>
              <p:nvPr/>
            </p:nvSpPr>
            <p:spPr>
              <a:xfrm>
                <a:off x="888533" y="2743267"/>
                <a:ext cx="849405"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16" name="Group 15"/>
            <p:cNvGrpSpPr/>
            <p:nvPr/>
          </p:nvGrpSpPr>
          <p:grpSpPr>
            <a:xfrm>
              <a:off x="2473133" y="2718576"/>
              <a:ext cx="1177130" cy="969000"/>
              <a:chOff x="2113004" y="2715403"/>
              <a:chExt cx="1177130" cy="969000"/>
            </a:xfrm>
          </p:grpSpPr>
          <p:pic>
            <p:nvPicPr>
              <p:cNvPr id="21" name="Picture 20"/>
              <p:cNvPicPr>
                <a:picLocks noChangeAspect="1"/>
              </p:cNvPicPr>
              <p:nvPr/>
            </p:nvPicPr>
            <p:blipFill>
              <a:blip r:embed="rId2"/>
              <a:stretch>
                <a:fillRect/>
              </a:stretch>
            </p:blipFill>
            <p:spPr>
              <a:xfrm>
                <a:off x="2113004" y="2715403"/>
                <a:ext cx="1177130" cy="969000"/>
              </a:xfrm>
              <a:prstGeom prst="rect">
                <a:avLst/>
              </a:prstGeom>
            </p:spPr>
          </p:pic>
          <p:sp>
            <p:nvSpPr>
              <p:cNvPr id="22" name="Rectangle 21"/>
              <p:cNvSpPr/>
              <p:nvPr/>
            </p:nvSpPr>
            <p:spPr>
              <a:xfrm>
                <a:off x="2240103" y="2743267"/>
                <a:ext cx="849405"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17" name="Group 16"/>
            <p:cNvGrpSpPr/>
            <p:nvPr/>
          </p:nvGrpSpPr>
          <p:grpSpPr>
            <a:xfrm>
              <a:off x="4516064" y="2733528"/>
              <a:ext cx="1177130" cy="969000"/>
              <a:chOff x="6661290" y="4015577"/>
              <a:chExt cx="1177130" cy="969000"/>
            </a:xfrm>
          </p:grpSpPr>
          <p:pic>
            <p:nvPicPr>
              <p:cNvPr id="19" name="Picture 18"/>
              <p:cNvPicPr>
                <a:picLocks noChangeAspect="1"/>
              </p:cNvPicPr>
              <p:nvPr/>
            </p:nvPicPr>
            <p:blipFill>
              <a:blip r:embed="rId2"/>
              <a:stretch>
                <a:fillRect/>
              </a:stretch>
            </p:blipFill>
            <p:spPr>
              <a:xfrm>
                <a:off x="6661290" y="4015577"/>
                <a:ext cx="1177130" cy="969000"/>
              </a:xfrm>
              <a:prstGeom prst="rect">
                <a:avLst/>
              </a:prstGeom>
            </p:spPr>
          </p:pic>
          <p:sp>
            <p:nvSpPr>
              <p:cNvPr id="20" name="Rectangle 19"/>
              <p:cNvSpPr/>
              <p:nvPr/>
            </p:nvSpPr>
            <p:spPr>
              <a:xfrm>
                <a:off x="6756741" y="4043441"/>
                <a:ext cx="893327"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sp>
          <p:nvSpPr>
            <p:cNvPr id="18" name="TextBox 17"/>
            <p:cNvSpPr txBox="1"/>
            <p:nvPr/>
          </p:nvSpPr>
          <p:spPr>
            <a:xfrm>
              <a:off x="2461213" y="4464671"/>
              <a:ext cx="1300356" cy="215444"/>
            </a:xfrm>
            <a:prstGeom prst="rect">
              <a:avLst/>
            </a:prstGeom>
            <a:noFill/>
          </p:spPr>
          <p:txBody>
            <a:bodyPr wrap="none" rtlCol="0">
              <a:spAutoFit/>
            </a:bodyPr>
            <a:lstStyle/>
            <a:p>
              <a:r>
                <a:rPr lang="en-US" sz="800" dirty="0"/>
                <a:t>Press Front View Switch</a:t>
              </a:r>
              <a:endParaRPr lang="en-SG" sz="800" dirty="0"/>
            </a:p>
          </p:txBody>
        </p:sp>
      </p:grpSp>
      <p:sp>
        <p:nvSpPr>
          <p:cNvPr id="25" name="Rectangle 24"/>
          <p:cNvSpPr/>
          <p:nvPr/>
        </p:nvSpPr>
        <p:spPr>
          <a:xfrm>
            <a:off x="5416564" y="1016814"/>
            <a:ext cx="3391231" cy="3970318"/>
          </a:xfrm>
          <a:prstGeom prst="rect">
            <a:avLst/>
          </a:prstGeom>
        </p:spPr>
        <p:txBody>
          <a:bodyPr wrap="square">
            <a:spAutoFit/>
          </a:bodyPr>
          <a:lstStyle/>
          <a:p>
            <a:pPr marL="285743" indent="-285743">
              <a:buFont typeface="Arial" panose="020B0604020202020204" pitchFamily="34" charset="0"/>
              <a:buChar char="•"/>
            </a:pPr>
            <a:r>
              <a:rPr lang="en-SG" sz="1200" dirty="0"/>
              <a:t>Boot up state: </a:t>
            </a:r>
            <a:r>
              <a:rPr lang="en-SG" sz="1200" dirty="0">
                <a:solidFill>
                  <a:srgbClr val="FF0000"/>
                </a:solidFill>
              </a:rPr>
              <a:t>Rear Near View</a:t>
            </a:r>
          </a:p>
          <a:p>
            <a:pPr marL="285743" indent="-285743">
              <a:buFont typeface="Arial" panose="020B0604020202020204" pitchFamily="34" charset="0"/>
              <a:buChar char="•"/>
            </a:pPr>
            <a:endParaRPr lang="en-SG" sz="1200" dirty="0">
              <a:solidFill>
                <a:srgbClr val="FF0000"/>
              </a:solidFill>
            </a:endParaRPr>
          </a:p>
          <a:p>
            <a:pPr marL="285743" indent="-285743">
              <a:buFont typeface="Arial" panose="020B0604020202020204" pitchFamily="34" charset="0"/>
              <a:buChar char="•"/>
            </a:pPr>
            <a:r>
              <a:rPr lang="en-SG" sz="1200" dirty="0"/>
              <a:t>If Forward gear is activated, </a:t>
            </a:r>
          </a:p>
          <a:p>
            <a:pPr marL="628634" lvl="1" indent="-285743">
              <a:buFont typeface="Wingdings" panose="05000000000000000000" pitchFamily="2" charset="2"/>
              <a:buChar char="Ø"/>
            </a:pPr>
            <a:r>
              <a:rPr lang="en-US" sz="1200" dirty="0"/>
              <a:t>View auto change to </a:t>
            </a:r>
            <a:r>
              <a:rPr lang="en-US" sz="1200" dirty="0">
                <a:solidFill>
                  <a:srgbClr val="00B050"/>
                </a:solidFill>
              </a:rPr>
              <a:t>Rear Far View</a:t>
            </a:r>
            <a:endParaRPr lang="en-SG" sz="1200" dirty="0">
              <a:solidFill>
                <a:srgbClr val="00B050"/>
              </a:solidFill>
            </a:endParaRPr>
          </a:p>
          <a:p>
            <a:pPr marL="628634" lvl="1" indent="-285743">
              <a:buFont typeface="Wingdings" panose="05000000000000000000" pitchFamily="2" charset="2"/>
              <a:buChar char="Ø"/>
            </a:pPr>
            <a:r>
              <a:rPr lang="en-SG" sz="1200" dirty="0"/>
              <a:t>Driver can use “Rear” button on VDU to toggle between </a:t>
            </a:r>
            <a:r>
              <a:rPr lang="en-SG" sz="1200" dirty="0">
                <a:solidFill>
                  <a:srgbClr val="FF0000"/>
                </a:solidFill>
              </a:rPr>
              <a:t>Rear Near </a:t>
            </a:r>
            <a:r>
              <a:rPr lang="en-SG" sz="1200" dirty="0"/>
              <a:t>&amp; </a:t>
            </a:r>
            <a:r>
              <a:rPr lang="en-SG" sz="1200" dirty="0">
                <a:solidFill>
                  <a:srgbClr val="00B050"/>
                </a:solidFill>
              </a:rPr>
              <a:t>Rear Far</a:t>
            </a:r>
            <a:r>
              <a:rPr lang="en-SG" sz="1200" dirty="0"/>
              <a:t> views</a:t>
            </a:r>
          </a:p>
          <a:p>
            <a:pPr marL="628634" lvl="1" indent="-285743">
              <a:buFont typeface="Wingdings" panose="05000000000000000000" pitchFamily="2" charset="2"/>
              <a:buChar char="Ø"/>
            </a:pPr>
            <a:r>
              <a:rPr lang="en-SG" sz="1200" dirty="0"/>
              <a:t>Driver can switch to </a:t>
            </a:r>
            <a:r>
              <a:rPr lang="en-SG" sz="1200" dirty="0">
                <a:solidFill>
                  <a:srgbClr val="0070C0"/>
                </a:solidFill>
              </a:rPr>
              <a:t>Front TI View </a:t>
            </a:r>
            <a:r>
              <a:rPr lang="en-SG" sz="1200" dirty="0"/>
              <a:t>at any time using “Front” button on VDU</a:t>
            </a:r>
          </a:p>
          <a:p>
            <a:pPr marL="628634" lvl="1" indent="-285743">
              <a:buFont typeface="Wingdings" panose="05000000000000000000" pitchFamily="2" charset="2"/>
              <a:buChar char="Ø"/>
            </a:pPr>
            <a:r>
              <a:rPr lang="en-US" sz="1200" dirty="0"/>
              <a:t>To switch back to desired rear views, use “Rear” button to toggle the views</a:t>
            </a:r>
            <a:endParaRPr lang="en-SG" sz="1200" dirty="0"/>
          </a:p>
          <a:p>
            <a:pPr marL="285743" indent="-285743">
              <a:buFont typeface="Arial" panose="020B0604020202020204" pitchFamily="34" charset="0"/>
              <a:buChar char="•"/>
            </a:pPr>
            <a:endParaRPr lang="en-SG" sz="1200" dirty="0"/>
          </a:p>
          <a:p>
            <a:pPr marL="285743" indent="-285743">
              <a:buFont typeface="Arial" panose="020B0604020202020204" pitchFamily="34" charset="0"/>
              <a:buChar char="•"/>
            </a:pPr>
            <a:r>
              <a:rPr lang="en-SG" sz="1200" dirty="0"/>
              <a:t>If Reverse gear is activated,</a:t>
            </a:r>
          </a:p>
          <a:p>
            <a:pPr marL="628634" lvl="1" indent="-285743">
              <a:buFont typeface="Arial" panose="020B0604020202020204" pitchFamily="34" charset="0"/>
              <a:buChar char="•"/>
            </a:pPr>
            <a:r>
              <a:rPr lang="en-SG" sz="1200" dirty="0"/>
              <a:t>View auto change to </a:t>
            </a:r>
            <a:r>
              <a:rPr lang="en-SG" sz="1200" dirty="0">
                <a:solidFill>
                  <a:srgbClr val="FF0000"/>
                </a:solidFill>
              </a:rPr>
              <a:t>Rear Near View</a:t>
            </a:r>
          </a:p>
          <a:p>
            <a:pPr marL="628634" lvl="1" indent="-285743">
              <a:buFont typeface="Arial" panose="020B0604020202020204" pitchFamily="34" charset="0"/>
              <a:buChar char="•"/>
            </a:pPr>
            <a:r>
              <a:rPr lang="en-SG" sz="1200" dirty="0"/>
              <a:t>Driver can use “Rear” button to toggle between </a:t>
            </a:r>
            <a:r>
              <a:rPr lang="en-SG" sz="1200" dirty="0">
                <a:solidFill>
                  <a:srgbClr val="FF0000"/>
                </a:solidFill>
              </a:rPr>
              <a:t>Rear Near </a:t>
            </a:r>
            <a:r>
              <a:rPr lang="en-SG" sz="1200" dirty="0"/>
              <a:t>&amp; </a:t>
            </a:r>
            <a:r>
              <a:rPr lang="en-SG" sz="1200" dirty="0">
                <a:solidFill>
                  <a:srgbClr val="00B050"/>
                </a:solidFill>
              </a:rPr>
              <a:t>Rear Far </a:t>
            </a:r>
            <a:r>
              <a:rPr lang="en-SG" sz="1200" dirty="0"/>
              <a:t>view</a:t>
            </a:r>
          </a:p>
          <a:p>
            <a:pPr marL="628634" lvl="1" indent="-285743">
              <a:buFont typeface="Wingdings" panose="05000000000000000000" pitchFamily="2" charset="2"/>
              <a:buChar char="Ø"/>
            </a:pPr>
            <a:r>
              <a:rPr lang="en-SG" sz="1200" dirty="0"/>
              <a:t>Driver can switch to </a:t>
            </a:r>
            <a:r>
              <a:rPr lang="en-SG" sz="1200" dirty="0">
                <a:solidFill>
                  <a:srgbClr val="0070C0"/>
                </a:solidFill>
              </a:rPr>
              <a:t>Front TI View </a:t>
            </a:r>
            <a:r>
              <a:rPr lang="en-SG" sz="1200" dirty="0"/>
              <a:t>at any time using “Front” button on VDU</a:t>
            </a:r>
          </a:p>
          <a:p>
            <a:pPr marL="628634" lvl="1" indent="-285743">
              <a:buFont typeface="Wingdings" panose="05000000000000000000" pitchFamily="2" charset="2"/>
              <a:buChar char="Ø"/>
            </a:pPr>
            <a:r>
              <a:rPr lang="en-US" sz="1200" dirty="0"/>
              <a:t>To switch back to desired rear views, use “Rear” button to toggle the views</a:t>
            </a:r>
            <a:endParaRPr lang="en-SG" sz="1200" dirty="0"/>
          </a:p>
          <a:p>
            <a:pPr marL="285743" indent="-285743">
              <a:spcAft>
                <a:spcPts val="600"/>
              </a:spcAft>
              <a:buFont typeface="Arial" panose="020B0604020202020204" pitchFamily="34" charset="0"/>
              <a:buChar char="•"/>
            </a:pPr>
            <a:endParaRPr lang="en-SG" sz="1200" dirty="0"/>
          </a:p>
        </p:txBody>
      </p:sp>
      <p:sp>
        <p:nvSpPr>
          <p:cNvPr id="26"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a:t>
            </a:r>
            <a:endParaRPr lang="en-SG" dirty="0"/>
          </a:p>
        </p:txBody>
      </p:sp>
    </p:spTree>
    <p:extLst>
      <p:ext uri="{BB962C8B-B14F-4D97-AF65-F5344CB8AC3E}">
        <p14:creationId xmlns:p14="http://schemas.microsoft.com/office/powerpoint/2010/main" val="61571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93474" y="429417"/>
            <a:ext cx="5437908" cy="3970318"/>
          </a:xfrm>
          <a:prstGeom prst="rect">
            <a:avLst/>
          </a:prstGeom>
          <a:noFill/>
        </p:spPr>
        <p:txBody>
          <a:bodyPr wrap="square" rtlCol="0">
            <a:spAutoFit/>
          </a:bodyPr>
          <a:lstStyle/>
          <a:p>
            <a:r>
              <a:rPr lang="en-US" sz="1200" b="1" dirty="0"/>
              <a:t>Discrete Video Switching</a:t>
            </a:r>
          </a:p>
          <a:p>
            <a:pPr marL="214313" indent="-214313">
              <a:buFont typeface="Arial" panose="020B0604020202020204" pitchFamily="34" charset="0"/>
              <a:buChar char="•"/>
            </a:pPr>
            <a:r>
              <a:rPr lang="en-US" sz="1200" dirty="0"/>
              <a:t>When reverse gear is activated, J6 pin 28 is always HIGH</a:t>
            </a:r>
          </a:p>
          <a:p>
            <a:pPr marL="214313" indent="-214313">
              <a:buFont typeface="Arial" panose="020B0604020202020204" pitchFamily="34" charset="0"/>
              <a:buChar char="•"/>
            </a:pPr>
            <a:r>
              <a:rPr lang="en-US" sz="1200" dirty="0"/>
              <a:t>When J6 pin 28 changes from low to HIGH, the VCU should switch the VDU output (J7 pin 1) ONCE to the Rear Near view (J4 pin B)</a:t>
            </a:r>
          </a:p>
          <a:p>
            <a:pPr marL="214313" indent="-214313">
              <a:buFont typeface="Arial" panose="020B0604020202020204" pitchFamily="34" charset="0"/>
              <a:buChar char="•"/>
            </a:pPr>
            <a:r>
              <a:rPr lang="en-US" sz="1200" dirty="0"/>
              <a:t>When forward gear is activated, J6 pin 30 is always HIGH</a:t>
            </a:r>
          </a:p>
          <a:p>
            <a:pPr marL="214313" indent="-214313">
              <a:buFont typeface="Arial" panose="020B0604020202020204" pitchFamily="34" charset="0"/>
              <a:buChar char="•"/>
            </a:pPr>
            <a:r>
              <a:rPr lang="en-US" sz="1200" dirty="0"/>
              <a:t>When J6 pin 30 changes from low to HIGH, the VCU should switch the VDU output (J7 pin 1) ONCE to the Rear Far view (J4 pin C)</a:t>
            </a:r>
          </a:p>
          <a:p>
            <a:endParaRPr lang="en-US" sz="1200" dirty="0"/>
          </a:p>
          <a:p>
            <a:r>
              <a:rPr lang="en-US" sz="1200" b="1" dirty="0"/>
              <a:t>VDU Button Switching</a:t>
            </a:r>
          </a:p>
          <a:p>
            <a:pPr marL="214313" indent="-214313">
              <a:buFont typeface="Arial" panose="020B0604020202020204" pitchFamily="34" charset="0"/>
              <a:buChar char="•"/>
            </a:pPr>
            <a:r>
              <a:rPr lang="en-US" sz="1200" dirty="0"/>
              <a:t>When FRONT button is pressed on VDU, the VDU should send an RS422 message to the VCU. The VCU should switch the VDU output (J7 pin 1) to the front TI view (J4 pin A)</a:t>
            </a:r>
          </a:p>
          <a:p>
            <a:pPr marL="214313" indent="-214313">
              <a:buFont typeface="Arial" panose="020B0604020202020204" pitchFamily="34" charset="0"/>
              <a:buChar char="•"/>
            </a:pPr>
            <a:r>
              <a:rPr lang="en-US" sz="1200" dirty="0"/>
              <a:t>When the REAR button is pressed on the VDU, the VDU should send an RS422 message to the VCU. The VCU should check what the current view is. </a:t>
            </a:r>
          </a:p>
          <a:p>
            <a:pPr marL="557213" lvl="1" indent="-214313">
              <a:buFont typeface="Arial" panose="020B0604020202020204" pitchFamily="34" charset="0"/>
              <a:buChar char="•"/>
            </a:pPr>
            <a:r>
              <a:rPr lang="en-US" sz="1200" dirty="0"/>
              <a:t>If the current view is front TI or Rear Near, change the VDU output (J7 pin 1) to the Rear Far view (J4 pin C)</a:t>
            </a:r>
          </a:p>
          <a:p>
            <a:pPr marL="557213" lvl="1" indent="-214313">
              <a:buFont typeface="Arial" panose="020B0604020202020204" pitchFamily="34" charset="0"/>
              <a:buChar char="•"/>
            </a:pPr>
            <a:r>
              <a:rPr lang="en-US" sz="1200" dirty="0"/>
              <a:t>If the current view is Rear Far, change the VDU output (J7 pin 1) to the Rear Near view (J4 pin B)</a:t>
            </a:r>
          </a:p>
          <a:p>
            <a:endParaRPr lang="en-US" sz="1200" dirty="0"/>
          </a:p>
          <a:p>
            <a:r>
              <a:rPr lang="en-US" sz="1200" dirty="0"/>
              <a:t>Initial boot up state: Rear Near view</a:t>
            </a:r>
          </a:p>
        </p:txBody>
      </p:sp>
      <p:graphicFrame>
        <p:nvGraphicFramePr>
          <p:cNvPr id="7" name="Table 6"/>
          <p:cNvGraphicFramePr>
            <a:graphicFrameLocks noGrp="1"/>
          </p:cNvGraphicFramePr>
          <p:nvPr>
            <p:extLst>
              <p:ext uri="{D42A27DB-BD31-4B8C-83A1-F6EECF244321}">
                <p14:modId xmlns:p14="http://schemas.microsoft.com/office/powerpoint/2010/main" val="2905479170"/>
              </p:ext>
            </p:extLst>
          </p:nvPr>
        </p:nvGraphicFramePr>
        <p:xfrm>
          <a:off x="276601" y="429264"/>
          <a:ext cx="2376545" cy="1947418"/>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smtClean="0"/>
                        <a:t>J6 - D38999/24WE35SN</a:t>
                      </a:r>
                      <a:endParaRPr lang="en-SG" sz="800" dirty="0" smtClean="0"/>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a:t>26</a:t>
                      </a:r>
                    </a:p>
                  </a:txBody>
                  <a:tcPr marL="32833" marR="32833" marT="0" marB="0" anchor="ctr"/>
                </a:tc>
                <a:tc>
                  <a:txBody>
                    <a:bodyPr/>
                    <a:lstStyle/>
                    <a:p>
                      <a:pPr>
                        <a:lnSpc>
                          <a:spcPct val="107000"/>
                        </a:lnSpc>
                        <a:spcAft>
                          <a:spcPts val="0"/>
                        </a:spcAft>
                      </a:pPr>
                      <a:r>
                        <a:rPr lang="en-SG" sz="800" dirty="0"/>
                        <a:t>DI+1</a:t>
                      </a:r>
                    </a:p>
                  </a:txBody>
                  <a:tcPr marL="12200" marR="12200" marT="0" marB="0" anchor="ctr"/>
                </a:tc>
                <a:tc rowSpan="2">
                  <a:txBody>
                    <a:bodyPr/>
                    <a:lstStyle/>
                    <a:p>
                      <a:pPr>
                        <a:lnSpc>
                          <a:spcPct val="107000"/>
                        </a:lnSpc>
                        <a:spcAft>
                          <a:spcPts val="0"/>
                        </a:spcAft>
                      </a:pPr>
                      <a:r>
                        <a:rPr lang="en-SG" sz="800"/>
                        <a:t>Trailer</a:t>
                      </a:r>
                    </a:p>
                  </a:txBody>
                  <a:tcPr marL="32833" marR="32833" marT="0" marB="0" anchor="ctr"/>
                </a:tc>
                <a:extLst>
                  <a:ext uri="{0D108BD9-81ED-4DB2-BD59-A6C34878D82A}">
                    <a16:rowId xmlns:a16="http://schemas.microsoft.com/office/drawing/2014/main" val="186661505"/>
                  </a:ext>
                </a:extLst>
              </a:tr>
              <a:tr h="177038">
                <a:tc>
                  <a:txBody>
                    <a:bodyPr/>
                    <a:lstStyle/>
                    <a:p>
                      <a:pPr>
                        <a:lnSpc>
                          <a:spcPct val="107000"/>
                        </a:lnSpc>
                        <a:spcAft>
                          <a:spcPts val="0"/>
                        </a:spcAft>
                      </a:pPr>
                      <a:r>
                        <a:rPr lang="en-SG" sz="800"/>
                        <a:t>27</a:t>
                      </a:r>
                    </a:p>
                  </a:txBody>
                  <a:tcPr marL="32833" marR="32833" marT="0" marB="0" anchor="ctr"/>
                </a:tc>
                <a:tc>
                  <a:txBody>
                    <a:bodyPr/>
                    <a:lstStyle/>
                    <a:p>
                      <a:pPr>
                        <a:lnSpc>
                          <a:spcPct val="107000"/>
                        </a:lnSpc>
                        <a:spcAft>
                          <a:spcPts val="0"/>
                        </a:spcAft>
                      </a:pPr>
                      <a:r>
                        <a:rPr lang="en-SG" sz="800" dirty="0"/>
                        <a:t>DI-1</a:t>
                      </a:r>
                    </a:p>
                  </a:txBody>
                  <a:tcPr marL="12200" marR="12200" marT="0" marB="0" anchor="ctr"/>
                </a:tc>
                <a:tc vMerge="1">
                  <a:txBody>
                    <a:bodyPr/>
                    <a:lstStyle/>
                    <a:p>
                      <a:endParaRPr lang="en-SG"/>
                    </a:p>
                  </a:txBody>
                  <a:tcPr/>
                </a:tc>
                <a:extLst>
                  <a:ext uri="{0D108BD9-81ED-4DB2-BD59-A6C34878D82A}">
                    <a16:rowId xmlns:a16="http://schemas.microsoft.com/office/drawing/2014/main" val="11380795"/>
                  </a:ext>
                </a:extLst>
              </a:tr>
              <a:tr h="177038">
                <a:tc>
                  <a:txBody>
                    <a:bodyPr/>
                    <a:lstStyle/>
                    <a:p>
                      <a:pPr>
                        <a:lnSpc>
                          <a:spcPct val="107000"/>
                        </a:lnSpc>
                        <a:spcAft>
                          <a:spcPts val="0"/>
                        </a:spcAft>
                      </a:pPr>
                      <a:r>
                        <a:rPr lang="en-SG" sz="800"/>
                        <a:t>28</a:t>
                      </a:r>
                    </a:p>
                  </a:txBody>
                  <a:tcPr marL="32833" marR="32833" marT="0" marB="0" anchor="ctr"/>
                </a:tc>
                <a:tc>
                  <a:txBody>
                    <a:bodyPr/>
                    <a:lstStyle/>
                    <a:p>
                      <a:pPr>
                        <a:lnSpc>
                          <a:spcPct val="107000"/>
                        </a:lnSpc>
                        <a:spcAft>
                          <a:spcPts val="0"/>
                        </a:spcAft>
                      </a:pPr>
                      <a:r>
                        <a:rPr lang="en-SG" sz="800" dirty="0"/>
                        <a:t>DI+2</a:t>
                      </a:r>
                    </a:p>
                  </a:txBody>
                  <a:tcPr marL="12200" marR="12200" marT="0" marB="0" anchor="ctr"/>
                </a:tc>
                <a:tc rowSpan="2">
                  <a:txBody>
                    <a:bodyPr/>
                    <a:lstStyle/>
                    <a:p>
                      <a:pPr>
                        <a:lnSpc>
                          <a:spcPct val="107000"/>
                        </a:lnSpc>
                        <a:spcAft>
                          <a:spcPts val="0"/>
                        </a:spcAft>
                      </a:pPr>
                      <a:r>
                        <a:rPr lang="en-SG" sz="800"/>
                        <a:t>Reverse Gear</a:t>
                      </a:r>
                    </a:p>
                  </a:txBody>
                  <a:tcPr marL="32833" marR="32833" marT="0" marB="0" anchor="ctr"/>
                </a:tc>
                <a:extLst>
                  <a:ext uri="{0D108BD9-81ED-4DB2-BD59-A6C34878D82A}">
                    <a16:rowId xmlns:a16="http://schemas.microsoft.com/office/drawing/2014/main" val="1707595404"/>
                  </a:ext>
                </a:extLst>
              </a:tr>
              <a:tr h="177038">
                <a:tc>
                  <a:txBody>
                    <a:bodyPr/>
                    <a:lstStyle/>
                    <a:p>
                      <a:pPr>
                        <a:lnSpc>
                          <a:spcPct val="107000"/>
                        </a:lnSpc>
                        <a:spcAft>
                          <a:spcPts val="0"/>
                        </a:spcAft>
                      </a:pPr>
                      <a:r>
                        <a:rPr lang="en-SG" sz="800"/>
                        <a:t>29</a:t>
                      </a:r>
                    </a:p>
                  </a:txBody>
                  <a:tcPr marL="32833" marR="32833" marT="0" marB="0" anchor="ctr"/>
                </a:tc>
                <a:tc>
                  <a:txBody>
                    <a:bodyPr/>
                    <a:lstStyle/>
                    <a:p>
                      <a:pPr>
                        <a:lnSpc>
                          <a:spcPct val="107000"/>
                        </a:lnSpc>
                        <a:spcAft>
                          <a:spcPts val="0"/>
                        </a:spcAft>
                      </a:pPr>
                      <a:r>
                        <a:rPr lang="en-SG" sz="800" dirty="0"/>
                        <a:t>DI-2</a:t>
                      </a:r>
                    </a:p>
                  </a:txBody>
                  <a:tcPr marL="12200" marR="12200" marT="0" marB="0" anchor="ctr"/>
                </a:tc>
                <a:tc vMerge="1">
                  <a:txBody>
                    <a:bodyPr/>
                    <a:lstStyle/>
                    <a:p>
                      <a:endParaRPr lang="en-SG"/>
                    </a:p>
                  </a:txBody>
                  <a:tcPr/>
                </a:tc>
                <a:extLst>
                  <a:ext uri="{0D108BD9-81ED-4DB2-BD59-A6C34878D82A}">
                    <a16:rowId xmlns:a16="http://schemas.microsoft.com/office/drawing/2014/main" val="596185226"/>
                  </a:ext>
                </a:extLst>
              </a:tr>
              <a:tr h="177038">
                <a:tc>
                  <a:txBody>
                    <a:bodyPr/>
                    <a:lstStyle/>
                    <a:p>
                      <a:pPr>
                        <a:lnSpc>
                          <a:spcPct val="107000"/>
                        </a:lnSpc>
                        <a:spcAft>
                          <a:spcPts val="0"/>
                        </a:spcAft>
                      </a:pPr>
                      <a:r>
                        <a:rPr lang="en-SG" sz="800"/>
                        <a:t>30</a:t>
                      </a:r>
                    </a:p>
                  </a:txBody>
                  <a:tcPr marL="32833" marR="32833" marT="0" marB="0" anchor="ctr"/>
                </a:tc>
                <a:tc>
                  <a:txBody>
                    <a:bodyPr/>
                    <a:lstStyle/>
                    <a:p>
                      <a:pPr>
                        <a:lnSpc>
                          <a:spcPct val="107000"/>
                        </a:lnSpc>
                        <a:spcAft>
                          <a:spcPts val="0"/>
                        </a:spcAft>
                      </a:pPr>
                      <a:r>
                        <a:rPr lang="en-SG" sz="800" dirty="0"/>
                        <a:t>DI+3</a:t>
                      </a:r>
                    </a:p>
                  </a:txBody>
                  <a:tcPr marL="12200" marR="12200" marT="0" marB="0" anchor="ctr"/>
                </a:tc>
                <a:tc rowSpan="2">
                  <a:txBody>
                    <a:bodyPr/>
                    <a:lstStyle/>
                    <a:p>
                      <a:pPr>
                        <a:lnSpc>
                          <a:spcPct val="107000"/>
                        </a:lnSpc>
                        <a:spcAft>
                          <a:spcPts val="0"/>
                        </a:spcAft>
                      </a:pPr>
                      <a:r>
                        <a:rPr lang="en-SG" sz="800"/>
                        <a:t>Forward Gear</a:t>
                      </a:r>
                    </a:p>
                  </a:txBody>
                  <a:tcPr marL="32833" marR="32833" marT="0" marB="0" anchor="ctr"/>
                </a:tc>
                <a:extLst>
                  <a:ext uri="{0D108BD9-81ED-4DB2-BD59-A6C34878D82A}">
                    <a16:rowId xmlns:a16="http://schemas.microsoft.com/office/drawing/2014/main" val="3544616481"/>
                  </a:ext>
                </a:extLst>
              </a:tr>
              <a:tr h="177038">
                <a:tc>
                  <a:txBody>
                    <a:bodyPr/>
                    <a:lstStyle/>
                    <a:p>
                      <a:pPr>
                        <a:lnSpc>
                          <a:spcPct val="107000"/>
                        </a:lnSpc>
                        <a:spcAft>
                          <a:spcPts val="0"/>
                        </a:spcAft>
                      </a:pPr>
                      <a:r>
                        <a:rPr lang="en-SG" sz="800"/>
                        <a:t>31</a:t>
                      </a:r>
                    </a:p>
                  </a:txBody>
                  <a:tcPr marL="32833" marR="32833" marT="0" marB="0" anchor="ctr"/>
                </a:tc>
                <a:tc>
                  <a:txBody>
                    <a:bodyPr/>
                    <a:lstStyle/>
                    <a:p>
                      <a:pPr>
                        <a:lnSpc>
                          <a:spcPct val="107000"/>
                        </a:lnSpc>
                        <a:spcAft>
                          <a:spcPts val="0"/>
                        </a:spcAft>
                      </a:pPr>
                      <a:r>
                        <a:rPr lang="en-SG" sz="800" dirty="0"/>
                        <a:t>DI-3</a:t>
                      </a:r>
                    </a:p>
                  </a:txBody>
                  <a:tcPr marL="12200" marR="12200" marT="0" marB="0" anchor="ctr"/>
                </a:tc>
                <a:tc vMerge="1">
                  <a:txBody>
                    <a:bodyPr/>
                    <a:lstStyle/>
                    <a:p>
                      <a:endParaRPr lang="en-SG"/>
                    </a:p>
                  </a:txBody>
                  <a:tcPr/>
                </a:tc>
                <a:extLst>
                  <a:ext uri="{0D108BD9-81ED-4DB2-BD59-A6C34878D82A}">
                    <a16:rowId xmlns:a16="http://schemas.microsoft.com/office/drawing/2014/main" val="4292428973"/>
                  </a:ext>
                </a:extLst>
              </a:tr>
              <a:tr h="177038">
                <a:tc>
                  <a:txBody>
                    <a:bodyPr/>
                    <a:lstStyle/>
                    <a:p>
                      <a:pPr>
                        <a:lnSpc>
                          <a:spcPct val="107000"/>
                        </a:lnSpc>
                        <a:spcAft>
                          <a:spcPts val="0"/>
                        </a:spcAft>
                      </a:pPr>
                      <a:r>
                        <a:rPr lang="en-SG" sz="800" dirty="0"/>
                        <a:t>43</a:t>
                      </a:r>
                    </a:p>
                  </a:txBody>
                  <a:tcPr marL="32833" marR="32833" marT="0" marB="0" anchor="ctr"/>
                </a:tc>
                <a:tc>
                  <a:txBody>
                    <a:bodyPr/>
                    <a:lstStyle/>
                    <a:p>
                      <a:pPr>
                        <a:lnSpc>
                          <a:spcPct val="107000"/>
                        </a:lnSpc>
                        <a:spcAft>
                          <a:spcPts val="0"/>
                        </a:spcAft>
                      </a:pPr>
                      <a:r>
                        <a:rPr lang="en-SG" sz="800" dirty="0"/>
                        <a:t>DO+1</a:t>
                      </a:r>
                    </a:p>
                  </a:txBody>
                  <a:tcPr marL="12200" marR="12200" marT="0" marB="0" anchor="ctr"/>
                </a:tc>
                <a:tc rowSpan="2">
                  <a:txBody>
                    <a:bodyPr/>
                    <a:lstStyle/>
                    <a:p>
                      <a:pPr>
                        <a:lnSpc>
                          <a:spcPct val="107000"/>
                        </a:lnSpc>
                        <a:spcAft>
                          <a:spcPts val="0"/>
                        </a:spcAft>
                      </a:pPr>
                      <a:r>
                        <a:rPr lang="en-SG" sz="800" dirty="0"/>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t>44</a:t>
                      </a:r>
                    </a:p>
                  </a:txBody>
                  <a:tcPr marL="32833" marR="32833" marT="0" marB="0" anchor="ctr"/>
                </a:tc>
                <a:tc>
                  <a:txBody>
                    <a:bodyPr/>
                    <a:lstStyle/>
                    <a:p>
                      <a:pPr>
                        <a:lnSpc>
                          <a:spcPct val="107000"/>
                        </a:lnSpc>
                        <a:spcAft>
                          <a:spcPts val="0"/>
                        </a:spcAft>
                      </a:pPr>
                      <a:r>
                        <a:rPr lang="en-SG" sz="800" dirty="0"/>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rgbClr val="FF0000"/>
                          </a:solidFill>
                        </a:rPr>
                        <a:t>45</a:t>
                      </a:r>
                      <a:endParaRPr lang="en-SG" sz="800" dirty="0">
                        <a:solidFill>
                          <a:srgbClr val="FF0000"/>
                        </a:solidFill>
                      </a:endParaRPr>
                    </a:p>
                  </a:txBody>
                  <a:tcPr marL="32833" marR="32833" marT="0" marB="0" anchor="ctr"/>
                </a:tc>
                <a:tc>
                  <a:txBody>
                    <a:bodyPr/>
                    <a:lstStyle/>
                    <a:p>
                      <a:pPr>
                        <a:lnSpc>
                          <a:spcPct val="107000"/>
                        </a:lnSpc>
                        <a:spcAft>
                          <a:spcPts val="0"/>
                        </a:spcAft>
                      </a:pPr>
                      <a:r>
                        <a:rPr lang="en-US" sz="800" dirty="0" smtClean="0">
                          <a:solidFill>
                            <a:srgbClr val="FF0000"/>
                          </a:solidFill>
                        </a:rPr>
                        <a:t>DO+2</a:t>
                      </a:r>
                      <a:endParaRPr lang="en-SG" sz="800" dirty="0">
                        <a:solidFill>
                          <a:srgbClr val="FF0000"/>
                        </a:solidFill>
                      </a:endParaRPr>
                    </a:p>
                  </a:txBody>
                  <a:tcPr marL="12200" marR="12200" marT="0" marB="0" anchor="ctr"/>
                </a:tc>
                <a:tc rowSpan="2">
                  <a:txBody>
                    <a:bodyPr/>
                    <a:lstStyle/>
                    <a:p>
                      <a:pPr>
                        <a:lnSpc>
                          <a:spcPct val="107000"/>
                        </a:lnSpc>
                        <a:spcAft>
                          <a:spcPts val="0"/>
                        </a:spcAft>
                      </a:pPr>
                      <a:r>
                        <a:rPr lang="en-US" sz="800" dirty="0" smtClean="0">
                          <a:solidFill>
                            <a:srgbClr val="FF0000"/>
                          </a:solidFill>
                        </a:rPr>
                        <a:t>IR Control</a:t>
                      </a:r>
                      <a:endParaRPr lang="en-SG" sz="800" dirty="0">
                        <a:solidFill>
                          <a:srgbClr val="FF0000"/>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rgbClr val="FF0000"/>
                          </a:solidFill>
                        </a:rPr>
                        <a:t>46</a:t>
                      </a:r>
                      <a:endParaRPr lang="en-SG" sz="800" dirty="0">
                        <a:solidFill>
                          <a:srgbClr val="FF0000"/>
                        </a:solidFill>
                      </a:endParaRPr>
                    </a:p>
                  </a:txBody>
                  <a:tcPr marL="32833" marR="32833" marT="0" marB="0" anchor="ctr"/>
                </a:tc>
                <a:tc>
                  <a:txBody>
                    <a:bodyPr/>
                    <a:lstStyle/>
                    <a:p>
                      <a:pPr>
                        <a:lnSpc>
                          <a:spcPct val="107000"/>
                        </a:lnSpc>
                        <a:spcAft>
                          <a:spcPts val="0"/>
                        </a:spcAft>
                      </a:pPr>
                      <a:r>
                        <a:rPr lang="en-US" sz="800" dirty="0" smtClean="0">
                          <a:solidFill>
                            <a:srgbClr val="FF0000"/>
                          </a:solidFill>
                        </a:rPr>
                        <a:t>DO+2</a:t>
                      </a:r>
                      <a:endParaRPr lang="en-SG" sz="800" dirty="0">
                        <a:solidFill>
                          <a:srgbClr val="FF0000"/>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38885341"/>
              </p:ext>
            </p:extLst>
          </p:nvPr>
        </p:nvGraphicFramePr>
        <p:xfrm>
          <a:off x="276601" y="2578918"/>
          <a:ext cx="2376546" cy="1008835"/>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86082509"/>
                    </a:ext>
                  </a:extLst>
                </a:gridCol>
                <a:gridCol w="1082153">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a:t>J4 </a:t>
                      </a:r>
                      <a:r>
                        <a:rPr lang="en-SG" sz="80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0624478"/>
              </p:ext>
            </p:extLst>
          </p:nvPr>
        </p:nvGraphicFramePr>
        <p:xfrm>
          <a:off x="276601" y="3773870"/>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spTree>
    <p:extLst>
      <p:ext uri="{BB962C8B-B14F-4D97-AF65-F5344CB8AC3E}">
        <p14:creationId xmlns:p14="http://schemas.microsoft.com/office/powerpoint/2010/main" val="940665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2792023"/>
              </p:ext>
            </p:extLst>
          </p:nvPr>
        </p:nvGraphicFramePr>
        <p:xfrm>
          <a:off x="276601" y="429264"/>
          <a:ext cx="2376545" cy="1947418"/>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smtClean="0"/>
                        <a:t>J6 - D38999/24WE35SN</a:t>
                      </a:r>
                      <a:endParaRPr lang="en-SG" sz="800" dirty="0" smtClean="0"/>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a:t>26</a:t>
                      </a:r>
                    </a:p>
                  </a:txBody>
                  <a:tcPr marL="32833" marR="32833" marT="0" marB="0" anchor="ctr"/>
                </a:tc>
                <a:tc>
                  <a:txBody>
                    <a:bodyPr/>
                    <a:lstStyle/>
                    <a:p>
                      <a:pPr>
                        <a:lnSpc>
                          <a:spcPct val="107000"/>
                        </a:lnSpc>
                        <a:spcAft>
                          <a:spcPts val="0"/>
                        </a:spcAft>
                      </a:pPr>
                      <a:r>
                        <a:rPr lang="en-SG" sz="800" dirty="0"/>
                        <a:t>DI+1</a:t>
                      </a:r>
                    </a:p>
                  </a:txBody>
                  <a:tcPr marL="12200" marR="12200" marT="0" marB="0" anchor="ctr"/>
                </a:tc>
                <a:tc rowSpan="2">
                  <a:txBody>
                    <a:bodyPr/>
                    <a:lstStyle/>
                    <a:p>
                      <a:pPr>
                        <a:lnSpc>
                          <a:spcPct val="107000"/>
                        </a:lnSpc>
                        <a:spcAft>
                          <a:spcPts val="0"/>
                        </a:spcAft>
                      </a:pPr>
                      <a:r>
                        <a:rPr lang="en-SG" sz="800"/>
                        <a:t>Trailer</a:t>
                      </a:r>
                    </a:p>
                  </a:txBody>
                  <a:tcPr marL="32833" marR="32833" marT="0" marB="0" anchor="ctr"/>
                </a:tc>
                <a:extLst>
                  <a:ext uri="{0D108BD9-81ED-4DB2-BD59-A6C34878D82A}">
                    <a16:rowId xmlns:a16="http://schemas.microsoft.com/office/drawing/2014/main" val="186661505"/>
                  </a:ext>
                </a:extLst>
              </a:tr>
              <a:tr h="177038">
                <a:tc>
                  <a:txBody>
                    <a:bodyPr/>
                    <a:lstStyle/>
                    <a:p>
                      <a:pPr>
                        <a:lnSpc>
                          <a:spcPct val="107000"/>
                        </a:lnSpc>
                        <a:spcAft>
                          <a:spcPts val="0"/>
                        </a:spcAft>
                      </a:pPr>
                      <a:r>
                        <a:rPr lang="en-SG" sz="800"/>
                        <a:t>27</a:t>
                      </a:r>
                    </a:p>
                  </a:txBody>
                  <a:tcPr marL="32833" marR="32833" marT="0" marB="0" anchor="ctr"/>
                </a:tc>
                <a:tc>
                  <a:txBody>
                    <a:bodyPr/>
                    <a:lstStyle/>
                    <a:p>
                      <a:pPr>
                        <a:lnSpc>
                          <a:spcPct val="107000"/>
                        </a:lnSpc>
                        <a:spcAft>
                          <a:spcPts val="0"/>
                        </a:spcAft>
                      </a:pPr>
                      <a:r>
                        <a:rPr lang="en-SG" sz="800" dirty="0"/>
                        <a:t>DI-1</a:t>
                      </a:r>
                    </a:p>
                  </a:txBody>
                  <a:tcPr marL="12200" marR="12200" marT="0" marB="0" anchor="ctr"/>
                </a:tc>
                <a:tc vMerge="1">
                  <a:txBody>
                    <a:bodyPr/>
                    <a:lstStyle/>
                    <a:p>
                      <a:endParaRPr lang="en-SG"/>
                    </a:p>
                  </a:txBody>
                  <a:tcPr/>
                </a:tc>
                <a:extLst>
                  <a:ext uri="{0D108BD9-81ED-4DB2-BD59-A6C34878D82A}">
                    <a16:rowId xmlns:a16="http://schemas.microsoft.com/office/drawing/2014/main" val="11380795"/>
                  </a:ext>
                </a:extLst>
              </a:tr>
              <a:tr h="177038">
                <a:tc>
                  <a:txBody>
                    <a:bodyPr/>
                    <a:lstStyle/>
                    <a:p>
                      <a:pPr>
                        <a:lnSpc>
                          <a:spcPct val="107000"/>
                        </a:lnSpc>
                        <a:spcAft>
                          <a:spcPts val="0"/>
                        </a:spcAft>
                      </a:pPr>
                      <a:r>
                        <a:rPr lang="en-SG" sz="800"/>
                        <a:t>28</a:t>
                      </a:r>
                    </a:p>
                  </a:txBody>
                  <a:tcPr marL="32833" marR="32833" marT="0" marB="0" anchor="ctr"/>
                </a:tc>
                <a:tc>
                  <a:txBody>
                    <a:bodyPr/>
                    <a:lstStyle/>
                    <a:p>
                      <a:pPr>
                        <a:lnSpc>
                          <a:spcPct val="107000"/>
                        </a:lnSpc>
                        <a:spcAft>
                          <a:spcPts val="0"/>
                        </a:spcAft>
                      </a:pPr>
                      <a:r>
                        <a:rPr lang="en-SG" sz="800" dirty="0"/>
                        <a:t>DI+2</a:t>
                      </a:r>
                    </a:p>
                  </a:txBody>
                  <a:tcPr marL="12200" marR="12200" marT="0" marB="0" anchor="ctr"/>
                </a:tc>
                <a:tc rowSpan="2">
                  <a:txBody>
                    <a:bodyPr/>
                    <a:lstStyle/>
                    <a:p>
                      <a:pPr>
                        <a:lnSpc>
                          <a:spcPct val="107000"/>
                        </a:lnSpc>
                        <a:spcAft>
                          <a:spcPts val="0"/>
                        </a:spcAft>
                      </a:pPr>
                      <a:r>
                        <a:rPr lang="en-SG" sz="800"/>
                        <a:t>Reverse Gear</a:t>
                      </a:r>
                    </a:p>
                  </a:txBody>
                  <a:tcPr marL="32833" marR="32833" marT="0" marB="0" anchor="ctr"/>
                </a:tc>
                <a:extLst>
                  <a:ext uri="{0D108BD9-81ED-4DB2-BD59-A6C34878D82A}">
                    <a16:rowId xmlns:a16="http://schemas.microsoft.com/office/drawing/2014/main" val="1707595404"/>
                  </a:ext>
                </a:extLst>
              </a:tr>
              <a:tr h="177038">
                <a:tc>
                  <a:txBody>
                    <a:bodyPr/>
                    <a:lstStyle/>
                    <a:p>
                      <a:pPr>
                        <a:lnSpc>
                          <a:spcPct val="107000"/>
                        </a:lnSpc>
                        <a:spcAft>
                          <a:spcPts val="0"/>
                        </a:spcAft>
                      </a:pPr>
                      <a:r>
                        <a:rPr lang="en-SG" sz="800"/>
                        <a:t>29</a:t>
                      </a:r>
                    </a:p>
                  </a:txBody>
                  <a:tcPr marL="32833" marR="32833" marT="0" marB="0" anchor="ctr"/>
                </a:tc>
                <a:tc>
                  <a:txBody>
                    <a:bodyPr/>
                    <a:lstStyle/>
                    <a:p>
                      <a:pPr>
                        <a:lnSpc>
                          <a:spcPct val="107000"/>
                        </a:lnSpc>
                        <a:spcAft>
                          <a:spcPts val="0"/>
                        </a:spcAft>
                      </a:pPr>
                      <a:r>
                        <a:rPr lang="en-SG" sz="800" dirty="0"/>
                        <a:t>DI-2</a:t>
                      </a:r>
                    </a:p>
                  </a:txBody>
                  <a:tcPr marL="12200" marR="12200" marT="0" marB="0" anchor="ctr"/>
                </a:tc>
                <a:tc vMerge="1">
                  <a:txBody>
                    <a:bodyPr/>
                    <a:lstStyle/>
                    <a:p>
                      <a:endParaRPr lang="en-SG"/>
                    </a:p>
                  </a:txBody>
                  <a:tcPr/>
                </a:tc>
                <a:extLst>
                  <a:ext uri="{0D108BD9-81ED-4DB2-BD59-A6C34878D82A}">
                    <a16:rowId xmlns:a16="http://schemas.microsoft.com/office/drawing/2014/main" val="596185226"/>
                  </a:ext>
                </a:extLst>
              </a:tr>
              <a:tr h="177038">
                <a:tc>
                  <a:txBody>
                    <a:bodyPr/>
                    <a:lstStyle/>
                    <a:p>
                      <a:pPr>
                        <a:lnSpc>
                          <a:spcPct val="107000"/>
                        </a:lnSpc>
                        <a:spcAft>
                          <a:spcPts val="0"/>
                        </a:spcAft>
                      </a:pPr>
                      <a:r>
                        <a:rPr lang="en-SG" sz="800"/>
                        <a:t>30</a:t>
                      </a:r>
                    </a:p>
                  </a:txBody>
                  <a:tcPr marL="32833" marR="32833" marT="0" marB="0" anchor="ctr"/>
                </a:tc>
                <a:tc>
                  <a:txBody>
                    <a:bodyPr/>
                    <a:lstStyle/>
                    <a:p>
                      <a:pPr>
                        <a:lnSpc>
                          <a:spcPct val="107000"/>
                        </a:lnSpc>
                        <a:spcAft>
                          <a:spcPts val="0"/>
                        </a:spcAft>
                      </a:pPr>
                      <a:r>
                        <a:rPr lang="en-SG" sz="800" dirty="0"/>
                        <a:t>DI+3</a:t>
                      </a:r>
                    </a:p>
                  </a:txBody>
                  <a:tcPr marL="12200" marR="12200" marT="0" marB="0" anchor="ctr"/>
                </a:tc>
                <a:tc rowSpan="2">
                  <a:txBody>
                    <a:bodyPr/>
                    <a:lstStyle/>
                    <a:p>
                      <a:pPr>
                        <a:lnSpc>
                          <a:spcPct val="107000"/>
                        </a:lnSpc>
                        <a:spcAft>
                          <a:spcPts val="0"/>
                        </a:spcAft>
                      </a:pPr>
                      <a:r>
                        <a:rPr lang="en-SG" sz="800"/>
                        <a:t>Forward Gear</a:t>
                      </a:r>
                    </a:p>
                  </a:txBody>
                  <a:tcPr marL="32833" marR="32833" marT="0" marB="0" anchor="ctr"/>
                </a:tc>
                <a:extLst>
                  <a:ext uri="{0D108BD9-81ED-4DB2-BD59-A6C34878D82A}">
                    <a16:rowId xmlns:a16="http://schemas.microsoft.com/office/drawing/2014/main" val="3544616481"/>
                  </a:ext>
                </a:extLst>
              </a:tr>
              <a:tr h="177038">
                <a:tc>
                  <a:txBody>
                    <a:bodyPr/>
                    <a:lstStyle/>
                    <a:p>
                      <a:pPr>
                        <a:lnSpc>
                          <a:spcPct val="107000"/>
                        </a:lnSpc>
                        <a:spcAft>
                          <a:spcPts val="0"/>
                        </a:spcAft>
                      </a:pPr>
                      <a:r>
                        <a:rPr lang="en-SG" sz="800"/>
                        <a:t>31</a:t>
                      </a:r>
                    </a:p>
                  </a:txBody>
                  <a:tcPr marL="32833" marR="32833" marT="0" marB="0" anchor="ctr"/>
                </a:tc>
                <a:tc>
                  <a:txBody>
                    <a:bodyPr/>
                    <a:lstStyle/>
                    <a:p>
                      <a:pPr>
                        <a:lnSpc>
                          <a:spcPct val="107000"/>
                        </a:lnSpc>
                        <a:spcAft>
                          <a:spcPts val="0"/>
                        </a:spcAft>
                      </a:pPr>
                      <a:r>
                        <a:rPr lang="en-SG" sz="800" dirty="0"/>
                        <a:t>DI-3</a:t>
                      </a:r>
                    </a:p>
                  </a:txBody>
                  <a:tcPr marL="12200" marR="12200" marT="0" marB="0" anchor="ctr"/>
                </a:tc>
                <a:tc vMerge="1">
                  <a:txBody>
                    <a:bodyPr/>
                    <a:lstStyle/>
                    <a:p>
                      <a:endParaRPr lang="en-SG"/>
                    </a:p>
                  </a:txBody>
                  <a:tcPr/>
                </a:tc>
                <a:extLst>
                  <a:ext uri="{0D108BD9-81ED-4DB2-BD59-A6C34878D82A}">
                    <a16:rowId xmlns:a16="http://schemas.microsoft.com/office/drawing/2014/main" val="4292428973"/>
                  </a:ext>
                </a:extLst>
              </a:tr>
              <a:tr h="177038">
                <a:tc>
                  <a:txBody>
                    <a:bodyPr/>
                    <a:lstStyle/>
                    <a:p>
                      <a:pPr>
                        <a:lnSpc>
                          <a:spcPct val="107000"/>
                        </a:lnSpc>
                        <a:spcAft>
                          <a:spcPts val="0"/>
                        </a:spcAft>
                      </a:pPr>
                      <a:r>
                        <a:rPr lang="en-SG" sz="800" dirty="0"/>
                        <a:t>43</a:t>
                      </a:r>
                    </a:p>
                  </a:txBody>
                  <a:tcPr marL="32833" marR="32833" marT="0" marB="0" anchor="ctr"/>
                </a:tc>
                <a:tc>
                  <a:txBody>
                    <a:bodyPr/>
                    <a:lstStyle/>
                    <a:p>
                      <a:pPr>
                        <a:lnSpc>
                          <a:spcPct val="107000"/>
                        </a:lnSpc>
                        <a:spcAft>
                          <a:spcPts val="0"/>
                        </a:spcAft>
                      </a:pPr>
                      <a:r>
                        <a:rPr lang="en-SG" sz="800" dirty="0"/>
                        <a:t>DO+1</a:t>
                      </a:r>
                    </a:p>
                  </a:txBody>
                  <a:tcPr marL="12200" marR="12200" marT="0" marB="0" anchor="ctr"/>
                </a:tc>
                <a:tc rowSpan="2">
                  <a:txBody>
                    <a:bodyPr/>
                    <a:lstStyle/>
                    <a:p>
                      <a:pPr>
                        <a:lnSpc>
                          <a:spcPct val="107000"/>
                        </a:lnSpc>
                        <a:spcAft>
                          <a:spcPts val="0"/>
                        </a:spcAft>
                      </a:pPr>
                      <a:r>
                        <a:rPr lang="en-SG" sz="800" dirty="0"/>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t>44</a:t>
                      </a:r>
                    </a:p>
                  </a:txBody>
                  <a:tcPr marL="32833" marR="32833" marT="0" marB="0" anchor="ctr"/>
                </a:tc>
                <a:tc>
                  <a:txBody>
                    <a:bodyPr/>
                    <a:lstStyle/>
                    <a:p>
                      <a:pPr>
                        <a:lnSpc>
                          <a:spcPct val="107000"/>
                        </a:lnSpc>
                        <a:spcAft>
                          <a:spcPts val="0"/>
                        </a:spcAft>
                      </a:pPr>
                      <a:r>
                        <a:rPr lang="en-SG" sz="800" dirty="0"/>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rgbClr val="FF0000"/>
                          </a:solidFill>
                        </a:rPr>
                        <a:t>45</a:t>
                      </a:r>
                      <a:endParaRPr lang="en-SG" sz="800" dirty="0">
                        <a:solidFill>
                          <a:srgbClr val="FF0000"/>
                        </a:solidFill>
                      </a:endParaRPr>
                    </a:p>
                  </a:txBody>
                  <a:tcPr marL="32833" marR="32833" marT="0" marB="0" anchor="ctr"/>
                </a:tc>
                <a:tc>
                  <a:txBody>
                    <a:bodyPr/>
                    <a:lstStyle/>
                    <a:p>
                      <a:pPr>
                        <a:lnSpc>
                          <a:spcPct val="107000"/>
                        </a:lnSpc>
                        <a:spcAft>
                          <a:spcPts val="0"/>
                        </a:spcAft>
                      </a:pPr>
                      <a:r>
                        <a:rPr lang="en-US" sz="800" dirty="0" smtClean="0">
                          <a:solidFill>
                            <a:srgbClr val="FF0000"/>
                          </a:solidFill>
                        </a:rPr>
                        <a:t>DO+2</a:t>
                      </a:r>
                      <a:endParaRPr lang="en-SG" sz="800" dirty="0">
                        <a:solidFill>
                          <a:srgbClr val="FF0000"/>
                        </a:solidFill>
                      </a:endParaRPr>
                    </a:p>
                  </a:txBody>
                  <a:tcPr marL="12200" marR="12200" marT="0" marB="0" anchor="ctr"/>
                </a:tc>
                <a:tc rowSpan="2">
                  <a:txBody>
                    <a:bodyPr/>
                    <a:lstStyle/>
                    <a:p>
                      <a:pPr>
                        <a:lnSpc>
                          <a:spcPct val="107000"/>
                        </a:lnSpc>
                        <a:spcAft>
                          <a:spcPts val="0"/>
                        </a:spcAft>
                      </a:pPr>
                      <a:r>
                        <a:rPr lang="en-US" sz="800" dirty="0" smtClean="0">
                          <a:solidFill>
                            <a:srgbClr val="FF0000"/>
                          </a:solidFill>
                        </a:rPr>
                        <a:t>IR Control</a:t>
                      </a:r>
                      <a:endParaRPr lang="en-SG" sz="800" dirty="0">
                        <a:solidFill>
                          <a:srgbClr val="FF0000"/>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rgbClr val="FF0000"/>
                          </a:solidFill>
                        </a:rPr>
                        <a:t>46</a:t>
                      </a:r>
                      <a:endParaRPr lang="en-SG" sz="800" dirty="0">
                        <a:solidFill>
                          <a:srgbClr val="FF0000"/>
                        </a:solidFill>
                      </a:endParaRPr>
                    </a:p>
                  </a:txBody>
                  <a:tcPr marL="32833" marR="32833" marT="0" marB="0" anchor="ctr"/>
                </a:tc>
                <a:tc>
                  <a:txBody>
                    <a:bodyPr/>
                    <a:lstStyle/>
                    <a:p>
                      <a:pPr>
                        <a:lnSpc>
                          <a:spcPct val="107000"/>
                        </a:lnSpc>
                        <a:spcAft>
                          <a:spcPts val="0"/>
                        </a:spcAft>
                      </a:pPr>
                      <a:r>
                        <a:rPr lang="en-US" sz="800" dirty="0" smtClean="0">
                          <a:solidFill>
                            <a:srgbClr val="FF0000"/>
                          </a:solidFill>
                        </a:rPr>
                        <a:t>DO+2</a:t>
                      </a:r>
                      <a:endParaRPr lang="en-SG" sz="800" dirty="0">
                        <a:solidFill>
                          <a:srgbClr val="FF0000"/>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12688991"/>
              </p:ext>
            </p:extLst>
          </p:nvPr>
        </p:nvGraphicFramePr>
        <p:xfrm>
          <a:off x="276601" y="2578918"/>
          <a:ext cx="2376546" cy="1008835"/>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86082509"/>
                    </a:ext>
                  </a:extLst>
                </a:gridCol>
                <a:gridCol w="1082153">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a:t>J4 </a:t>
                      </a:r>
                      <a:r>
                        <a:rPr lang="en-SG" sz="80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70025709"/>
              </p:ext>
            </p:extLst>
          </p:nvPr>
        </p:nvGraphicFramePr>
        <p:xfrm>
          <a:off x="276601" y="3773870"/>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54481013"/>
              </p:ext>
            </p:extLst>
          </p:nvPr>
        </p:nvGraphicFramePr>
        <p:xfrm>
          <a:off x="2798618" y="429263"/>
          <a:ext cx="6096000" cy="288417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200" dirty="0" smtClean="0"/>
                        <a:t>Action</a:t>
                      </a:r>
                      <a:endParaRPr lang="en-SG" sz="1200" dirty="0"/>
                    </a:p>
                  </a:txBody>
                  <a:tcPr marL="68580" marR="68580" marT="34290" marB="34290"/>
                </a:tc>
                <a:tc>
                  <a:txBody>
                    <a:bodyPr/>
                    <a:lstStyle/>
                    <a:p>
                      <a:r>
                        <a:rPr lang="en-US" sz="1200" dirty="0" smtClean="0"/>
                        <a:t>Current</a:t>
                      </a:r>
                      <a:r>
                        <a:rPr lang="en-US" sz="1200" baseline="0" dirty="0" smtClean="0"/>
                        <a:t> View State</a:t>
                      </a:r>
                      <a:endParaRPr lang="en-SG" sz="1200" dirty="0"/>
                    </a:p>
                  </a:txBody>
                  <a:tcPr marL="68580" marR="68580" marT="34290" marB="34290"/>
                </a:tc>
                <a:tc>
                  <a:txBody>
                    <a:bodyPr/>
                    <a:lstStyle/>
                    <a:p>
                      <a:r>
                        <a:rPr lang="en-US" sz="1200" dirty="0" smtClean="0"/>
                        <a:t>Output</a:t>
                      </a:r>
                      <a:endParaRPr lang="en-SG" sz="1200" dirty="0"/>
                    </a:p>
                  </a:txBody>
                  <a:tcPr marL="68580" marR="68580" marT="34290" marB="34290"/>
                </a:tc>
                <a:tc>
                  <a:txBody>
                    <a:bodyPr/>
                    <a:lstStyle/>
                    <a:p>
                      <a:r>
                        <a:rPr lang="en-US" sz="1200" dirty="0" smtClean="0"/>
                        <a:t>Expected Result</a:t>
                      </a:r>
                      <a:endParaRPr lang="en-SG" sz="1200" dirty="0"/>
                    </a:p>
                  </a:txBody>
                  <a:tcPr marL="68580" marR="68580" marT="34290" marB="34290"/>
                </a:tc>
                <a:extLst>
                  <a:ext uri="{0D108BD9-81ED-4DB2-BD59-A6C34878D82A}">
                    <a16:rowId xmlns:a16="http://schemas.microsoft.com/office/drawing/2014/main" val="2672070184"/>
                  </a:ext>
                </a:extLst>
              </a:tr>
              <a:tr h="377190">
                <a:tc>
                  <a:txBody>
                    <a:bodyPr/>
                    <a:lstStyle/>
                    <a:p>
                      <a:r>
                        <a:rPr lang="en-US" sz="1200" dirty="0" smtClean="0"/>
                        <a:t>J6</a:t>
                      </a:r>
                      <a:r>
                        <a:rPr lang="en-US" sz="1200" baseline="0" dirty="0" smtClean="0"/>
                        <a:t> pin 28 change from low to HIGH</a:t>
                      </a:r>
                      <a:endParaRPr lang="en-SG" sz="1200" dirty="0"/>
                    </a:p>
                  </a:txBody>
                  <a:tcPr marL="68580" marR="68580" marT="34290" marB="34290"/>
                </a:tc>
                <a:tc>
                  <a:txBody>
                    <a:bodyPr/>
                    <a:lstStyle/>
                    <a:p>
                      <a:r>
                        <a:rPr lang="en-US" sz="1200" dirty="0" smtClean="0"/>
                        <a:t>-</a:t>
                      </a:r>
                      <a:endParaRPr lang="en-SG" sz="1200" dirty="0"/>
                    </a:p>
                  </a:txBody>
                  <a:tcPr marL="68580" marR="68580" marT="34290" marB="34290"/>
                </a:tc>
                <a:tc>
                  <a:txBody>
                    <a:bodyPr/>
                    <a:lstStyle/>
                    <a:p>
                      <a:r>
                        <a:rPr lang="en-US" sz="1200" dirty="0" smtClean="0"/>
                        <a:t>J7</a:t>
                      </a:r>
                      <a:r>
                        <a:rPr lang="en-US" sz="1200" baseline="0" dirty="0" smtClean="0"/>
                        <a:t> pin A change to J4 pin B</a:t>
                      </a:r>
                      <a:endParaRPr lang="en-SG" sz="1200" dirty="0"/>
                    </a:p>
                  </a:txBody>
                  <a:tcPr marL="68580" marR="68580" marT="34290" marB="34290"/>
                </a:tc>
                <a:tc>
                  <a:txBody>
                    <a:bodyPr/>
                    <a:lstStyle/>
                    <a:p>
                      <a:r>
                        <a:rPr lang="en-US" sz="1200" dirty="0" smtClean="0"/>
                        <a:t>VDU output switch to rear near view</a:t>
                      </a:r>
                      <a:endParaRPr lang="en-SG" sz="1200" dirty="0"/>
                    </a:p>
                  </a:txBody>
                  <a:tcPr marL="68580" marR="68580" marT="34290" marB="34290"/>
                </a:tc>
                <a:extLst>
                  <a:ext uri="{0D108BD9-81ED-4DB2-BD59-A6C34878D82A}">
                    <a16:rowId xmlns:a16="http://schemas.microsoft.com/office/drawing/2014/main" val="1408875703"/>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J6</a:t>
                      </a:r>
                      <a:r>
                        <a:rPr lang="en-US" sz="1200" baseline="0" dirty="0" smtClean="0"/>
                        <a:t> pin 30 change from low to HIGH</a:t>
                      </a:r>
                      <a:endParaRPr lang="en-SG" sz="1200" dirty="0" smtClean="0"/>
                    </a:p>
                  </a:txBody>
                  <a:tcPr marL="68580" marR="68580" marT="34290" marB="34290"/>
                </a:tc>
                <a:tc>
                  <a:txBody>
                    <a:bodyPr/>
                    <a:lstStyle/>
                    <a:p>
                      <a:r>
                        <a:rPr lang="en-US" sz="1200" dirty="0" smtClean="0"/>
                        <a:t>-</a:t>
                      </a:r>
                      <a:endParaRPr lang="en-SG" sz="1200" dirty="0"/>
                    </a:p>
                  </a:txBody>
                  <a:tcPr marL="68580" marR="68580" marT="34290" marB="34290"/>
                </a:tc>
                <a:tc>
                  <a:txBody>
                    <a:bodyPr/>
                    <a:lstStyle/>
                    <a:p>
                      <a:r>
                        <a:rPr lang="en-US" sz="1200" dirty="0" smtClean="0"/>
                        <a:t>J7</a:t>
                      </a:r>
                      <a:r>
                        <a:rPr lang="en-US" sz="1200" baseline="0" dirty="0" smtClean="0"/>
                        <a:t> pin A change to J4 pin C</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 output switch to rear far view</a:t>
                      </a:r>
                      <a:endParaRPr lang="en-SG" sz="1200" dirty="0" smtClean="0"/>
                    </a:p>
                  </a:txBody>
                  <a:tcPr marL="68580" marR="68580" marT="34290" marB="34290"/>
                </a:tc>
                <a:extLst>
                  <a:ext uri="{0D108BD9-81ED-4DB2-BD59-A6C34878D82A}">
                    <a16:rowId xmlns:a16="http://schemas.microsoft.com/office/drawing/2014/main" val="2843516397"/>
                  </a:ext>
                </a:extLst>
              </a:tr>
              <a:tr h="377190">
                <a:tc>
                  <a:txBody>
                    <a:bodyPr/>
                    <a:lstStyle/>
                    <a:p>
                      <a:r>
                        <a:rPr lang="en-US" sz="1200" dirty="0" smtClean="0"/>
                        <a:t>FRONT</a:t>
                      </a:r>
                      <a:r>
                        <a:rPr lang="en-US" sz="1200" baseline="0" dirty="0" smtClean="0"/>
                        <a:t> button pressed on VDU</a:t>
                      </a:r>
                      <a:endParaRPr lang="en-SG" sz="1200" dirty="0"/>
                    </a:p>
                  </a:txBody>
                  <a:tcPr marL="68580" marR="68580" marT="34290" marB="34290"/>
                </a:tc>
                <a:tc>
                  <a:txBody>
                    <a:bodyPr/>
                    <a:lstStyle/>
                    <a:p>
                      <a:r>
                        <a:rPr lang="en-US" sz="1200" dirty="0" smtClean="0"/>
                        <a:t>-</a:t>
                      </a:r>
                      <a:endParaRPr lang="en-SG" sz="1200" dirty="0"/>
                    </a:p>
                  </a:txBody>
                  <a:tcPr marL="68580" marR="68580" marT="34290" marB="34290"/>
                </a:tc>
                <a:tc>
                  <a:txBody>
                    <a:bodyPr/>
                    <a:lstStyle/>
                    <a:p>
                      <a:r>
                        <a:rPr lang="en-US" sz="1200" dirty="0" smtClean="0"/>
                        <a:t>J7 pin A change to J4 pin A</a:t>
                      </a:r>
                      <a:endParaRPr lang="en-SG" sz="1200" dirty="0"/>
                    </a:p>
                  </a:txBody>
                  <a:tcPr marL="68580" marR="68580" marT="34290" marB="34290"/>
                </a:tc>
                <a:tc>
                  <a:txBody>
                    <a:bodyPr/>
                    <a:lstStyle/>
                    <a:p>
                      <a:r>
                        <a:rPr lang="en-US" sz="1200" dirty="0" smtClean="0"/>
                        <a:t>VDU output switch to front</a:t>
                      </a:r>
                      <a:r>
                        <a:rPr lang="en-US" sz="1200" baseline="0" dirty="0" smtClean="0"/>
                        <a:t> TI view</a:t>
                      </a:r>
                      <a:endParaRPr lang="en-SG" sz="1200" dirty="0"/>
                    </a:p>
                  </a:txBody>
                  <a:tcPr marL="68580" marR="68580" marT="34290" marB="34290"/>
                </a:tc>
                <a:extLst>
                  <a:ext uri="{0D108BD9-81ED-4DB2-BD59-A6C34878D82A}">
                    <a16:rowId xmlns:a16="http://schemas.microsoft.com/office/drawing/2014/main" val="1596936741"/>
                  </a:ext>
                </a:extLst>
              </a:tr>
              <a:tr h="377190">
                <a:tc>
                  <a:txBody>
                    <a:bodyPr/>
                    <a:lstStyle/>
                    <a:p>
                      <a:r>
                        <a:rPr lang="en-US" sz="1200" dirty="0" smtClean="0"/>
                        <a:t>REAR button pressed on VDU</a:t>
                      </a:r>
                      <a:endParaRPr lang="en-SG" sz="1200" dirty="0"/>
                    </a:p>
                  </a:txBody>
                  <a:tcPr marL="68580" marR="68580" marT="34290" marB="34290"/>
                </a:tc>
                <a:tc>
                  <a:txBody>
                    <a:bodyPr/>
                    <a:lstStyle/>
                    <a:p>
                      <a:r>
                        <a:rPr lang="en-US" sz="1200" dirty="0" smtClean="0"/>
                        <a:t>Front TI</a:t>
                      </a:r>
                      <a:endParaRPr lang="en-SG" sz="1200" dirty="0"/>
                    </a:p>
                  </a:txBody>
                  <a:tcPr marL="68580" marR="68580" marT="34290" marB="34290"/>
                </a:tc>
                <a:tc>
                  <a:txBody>
                    <a:bodyPr/>
                    <a:lstStyle/>
                    <a:p>
                      <a:r>
                        <a:rPr lang="en-US" sz="1200" dirty="0" smtClean="0"/>
                        <a:t>J7 pin A change to J4 pin C</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 output switch to rear far view</a:t>
                      </a:r>
                      <a:endParaRPr lang="en-SG" sz="1200" dirty="0" smtClean="0"/>
                    </a:p>
                  </a:txBody>
                  <a:tcPr marL="68580" marR="68580" marT="34290" marB="34290"/>
                </a:tc>
                <a:extLst>
                  <a:ext uri="{0D108BD9-81ED-4DB2-BD59-A6C34878D82A}">
                    <a16:rowId xmlns:a16="http://schemas.microsoft.com/office/drawing/2014/main" val="1642398119"/>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REAR button pressed on VDU</a:t>
                      </a:r>
                      <a:endParaRPr lang="en-SG" sz="1200" dirty="0" smtClean="0"/>
                    </a:p>
                  </a:txBody>
                  <a:tcPr marL="68580" marR="68580" marT="34290" marB="34290"/>
                </a:tc>
                <a:tc>
                  <a:txBody>
                    <a:bodyPr/>
                    <a:lstStyle/>
                    <a:p>
                      <a:r>
                        <a:rPr lang="en-US" sz="1200" dirty="0" smtClean="0"/>
                        <a:t>Rear Near</a:t>
                      </a:r>
                      <a:endParaRPr lang="en-SG" sz="1200" dirty="0"/>
                    </a:p>
                  </a:txBody>
                  <a:tcPr marL="68580" marR="68580" marT="34290" marB="34290"/>
                </a:tc>
                <a:tc>
                  <a:txBody>
                    <a:bodyPr/>
                    <a:lstStyle/>
                    <a:p>
                      <a:r>
                        <a:rPr lang="en-US" sz="1200" dirty="0" smtClean="0"/>
                        <a:t>J7 pin A change to J4 pin C</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 output switch to rear far view</a:t>
                      </a:r>
                      <a:endParaRPr lang="en-SG" sz="1200" dirty="0" smtClean="0"/>
                    </a:p>
                  </a:txBody>
                  <a:tcPr marL="68580" marR="68580" marT="34290" marB="34290"/>
                </a:tc>
                <a:extLst>
                  <a:ext uri="{0D108BD9-81ED-4DB2-BD59-A6C34878D82A}">
                    <a16:rowId xmlns:a16="http://schemas.microsoft.com/office/drawing/2014/main" val="2536663617"/>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REAR button pressed on VDU</a:t>
                      </a:r>
                      <a:endParaRPr lang="en-SG" sz="1200" dirty="0" smtClean="0"/>
                    </a:p>
                  </a:txBody>
                  <a:tcPr marL="68580" marR="68580" marT="34290" marB="34290"/>
                </a:tc>
                <a:tc>
                  <a:txBody>
                    <a:bodyPr/>
                    <a:lstStyle/>
                    <a:p>
                      <a:r>
                        <a:rPr lang="en-US" sz="1200" dirty="0" smtClean="0"/>
                        <a:t>Rear Far</a:t>
                      </a:r>
                      <a:endParaRPr lang="en-SG" sz="1200" dirty="0"/>
                    </a:p>
                  </a:txBody>
                  <a:tcPr marL="68580" marR="68580" marT="34290" marB="34290"/>
                </a:tc>
                <a:tc>
                  <a:txBody>
                    <a:bodyPr/>
                    <a:lstStyle/>
                    <a:p>
                      <a:r>
                        <a:rPr lang="en-US" sz="1200" dirty="0" smtClean="0"/>
                        <a:t>J7 pin A change to J4 pin B</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 output switch to rear near view</a:t>
                      </a:r>
                      <a:endParaRPr lang="en-SG" sz="1200" dirty="0" smtClean="0"/>
                    </a:p>
                  </a:txBody>
                  <a:tcPr marL="68580" marR="68580" marT="34290" marB="34290"/>
                </a:tc>
                <a:extLst>
                  <a:ext uri="{0D108BD9-81ED-4DB2-BD59-A6C34878D82A}">
                    <a16:rowId xmlns:a16="http://schemas.microsoft.com/office/drawing/2014/main" val="2734622016"/>
                  </a:ext>
                </a:extLst>
              </a:tr>
            </a:tbl>
          </a:graphicData>
        </a:graphic>
      </p:graphicFrame>
      <p:sp>
        <p:nvSpPr>
          <p:cNvPr id="9" name="TextBox 8"/>
          <p:cNvSpPr txBox="1"/>
          <p:nvPr/>
        </p:nvSpPr>
        <p:spPr>
          <a:xfrm>
            <a:off x="2798618" y="3748334"/>
            <a:ext cx="6096000" cy="830997"/>
          </a:xfrm>
          <a:prstGeom prst="rect">
            <a:avLst/>
          </a:prstGeom>
          <a:noFill/>
        </p:spPr>
        <p:txBody>
          <a:bodyPr wrap="square" rtlCol="0">
            <a:spAutoFit/>
          </a:bodyPr>
          <a:lstStyle/>
          <a:p>
            <a:r>
              <a:rPr lang="en-US" sz="1200" dirty="0"/>
              <a:t>If the current VDU view state and the expected view state is the same, there should be NO switching</a:t>
            </a:r>
          </a:p>
          <a:p>
            <a:endParaRPr lang="en-US" sz="1200" dirty="0"/>
          </a:p>
          <a:p>
            <a:r>
              <a:rPr lang="en-US" sz="1200" dirty="0"/>
              <a:t>* Supplier to advise VCU-VDU RS422 communications protocol</a:t>
            </a:r>
          </a:p>
        </p:txBody>
      </p:sp>
    </p:spTree>
    <p:extLst>
      <p:ext uri="{BB962C8B-B14F-4D97-AF65-F5344CB8AC3E}">
        <p14:creationId xmlns:p14="http://schemas.microsoft.com/office/powerpoint/2010/main" val="266059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IR Control &amp; Night Mode</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879196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07315" y="3379052"/>
            <a:ext cx="2158171" cy="122540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501849142"/>
              </p:ext>
            </p:extLst>
          </p:nvPr>
        </p:nvGraphicFramePr>
        <p:xfrm>
          <a:off x="2798618" y="429263"/>
          <a:ext cx="6096000" cy="238125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200" dirty="0" smtClean="0"/>
                        <a:t>Action</a:t>
                      </a:r>
                      <a:endParaRPr lang="en-SG" sz="1200" dirty="0"/>
                    </a:p>
                  </a:txBody>
                  <a:tcPr marL="68580" marR="68580" marT="34290" marB="34290"/>
                </a:tc>
                <a:tc>
                  <a:txBody>
                    <a:bodyPr/>
                    <a:lstStyle/>
                    <a:p>
                      <a:r>
                        <a:rPr lang="en-US" sz="1200" dirty="0" smtClean="0"/>
                        <a:t>Current</a:t>
                      </a:r>
                      <a:r>
                        <a:rPr lang="en-US" sz="1200" baseline="0" dirty="0" smtClean="0"/>
                        <a:t> State</a:t>
                      </a:r>
                      <a:endParaRPr lang="en-SG" sz="1200" dirty="0"/>
                    </a:p>
                  </a:txBody>
                  <a:tcPr marL="68580" marR="68580" marT="34290" marB="34290"/>
                </a:tc>
                <a:tc>
                  <a:txBody>
                    <a:bodyPr/>
                    <a:lstStyle/>
                    <a:p>
                      <a:r>
                        <a:rPr lang="en-US" sz="1200" dirty="0" smtClean="0"/>
                        <a:t>Output</a:t>
                      </a:r>
                      <a:endParaRPr lang="en-SG" sz="1200" dirty="0"/>
                    </a:p>
                  </a:txBody>
                  <a:tcPr marL="68580" marR="68580" marT="34290" marB="34290"/>
                </a:tc>
                <a:tc>
                  <a:txBody>
                    <a:bodyPr/>
                    <a:lstStyle/>
                    <a:p>
                      <a:r>
                        <a:rPr lang="en-US" sz="1200" dirty="0" smtClean="0"/>
                        <a:t>Expected Result</a:t>
                      </a:r>
                      <a:endParaRPr lang="en-SG" sz="1200" dirty="0"/>
                    </a:p>
                  </a:txBody>
                  <a:tcPr marL="68580" marR="68580" marT="34290" marB="34290"/>
                </a:tc>
                <a:extLst>
                  <a:ext uri="{0D108BD9-81ED-4DB2-BD59-A6C34878D82A}">
                    <a16:rowId xmlns:a16="http://schemas.microsoft.com/office/drawing/2014/main" val="2672070184"/>
                  </a:ext>
                </a:extLst>
              </a:tr>
              <a:tr h="377190">
                <a:tc>
                  <a:txBody>
                    <a:bodyPr/>
                    <a:lstStyle/>
                    <a:p>
                      <a:r>
                        <a:rPr lang="en-US" sz="1200" dirty="0" smtClean="0"/>
                        <a:t>Press “IR” button</a:t>
                      </a:r>
                      <a:r>
                        <a:rPr lang="en-US" sz="1200" baseline="0" dirty="0" smtClean="0"/>
                        <a:t> on VDU</a:t>
                      </a:r>
                      <a:endParaRPr lang="en-SG" sz="1200" dirty="0"/>
                    </a:p>
                  </a:txBody>
                  <a:tcPr marL="68580" marR="68580" marT="34290" marB="34290"/>
                </a:tc>
                <a:tc>
                  <a:txBody>
                    <a:bodyPr/>
                    <a:lstStyle/>
                    <a:p>
                      <a:r>
                        <a:rPr lang="en-US" sz="1200" dirty="0" smtClean="0"/>
                        <a:t>IR Off</a:t>
                      </a:r>
                      <a:endParaRPr lang="en-SG" sz="1200" dirty="0"/>
                    </a:p>
                  </a:txBody>
                  <a:tcPr marL="68580" marR="68580" marT="34290" marB="34290"/>
                </a:tc>
                <a:tc>
                  <a:txBody>
                    <a:bodyPr/>
                    <a:lstStyle/>
                    <a:p>
                      <a:r>
                        <a:rPr lang="en-US" sz="1200" dirty="0" smtClean="0"/>
                        <a:t>J6 pin 43 and 45 HIGH</a:t>
                      </a:r>
                      <a:endParaRPr lang="en-SG" sz="1200" dirty="0"/>
                    </a:p>
                  </a:txBody>
                  <a:tcPr marL="68580" marR="68580" marT="34290" marB="34290"/>
                </a:tc>
                <a:tc>
                  <a:txBody>
                    <a:bodyPr/>
                    <a:lstStyle/>
                    <a:p>
                      <a:r>
                        <a:rPr lang="en-US" sz="1200" dirty="0" smtClean="0"/>
                        <a:t>IR turns on, VDU shows “IR On” OSD</a:t>
                      </a:r>
                      <a:endParaRPr lang="en-SG" sz="1200" dirty="0"/>
                    </a:p>
                  </a:txBody>
                  <a:tcPr marL="68580" marR="68580" marT="34290" marB="34290"/>
                </a:tc>
                <a:extLst>
                  <a:ext uri="{0D108BD9-81ED-4DB2-BD59-A6C34878D82A}">
                    <a16:rowId xmlns:a16="http://schemas.microsoft.com/office/drawing/2014/main" val="1408875703"/>
                  </a:ext>
                </a:extLst>
              </a:tr>
              <a:tr h="377190">
                <a:tc>
                  <a:txBody>
                    <a:bodyPr/>
                    <a:lstStyle/>
                    <a:p>
                      <a:r>
                        <a:rPr lang="en-US" sz="1200" dirty="0" smtClean="0"/>
                        <a:t>Press “IR” button</a:t>
                      </a:r>
                      <a:r>
                        <a:rPr lang="en-US" sz="1200" baseline="0" dirty="0" smtClean="0"/>
                        <a:t> on VDU</a:t>
                      </a:r>
                      <a:endParaRPr lang="en-SG" sz="1200" dirty="0"/>
                    </a:p>
                  </a:txBody>
                  <a:tcPr marL="68580" marR="68580" marT="34290" marB="34290"/>
                </a:tc>
                <a:tc>
                  <a:txBody>
                    <a:bodyPr/>
                    <a:lstStyle/>
                    <a:p>
                      <a:r>
                        <a:rPr lang="en-US" sz="1200" dirty="0" smtClean="0"/>
                        <a:t>IR On</a:t>
                      </a:r>
                      <a:endParaRPr lang="en-SG" sz="1200" dirty="0"/>
                    </a:p>
                  </a:txBody>
                  <a:tcPr marL="68580" marR="68580" marT="34290" marB="34290"/>
                </a:tc>
                <a:tc>
                  <a:txBody>
                    <a:bodyPr/>
                    <a:lstStyle/>
                    <a:p>
                      <a:r>
                        <a:rPr lang="en-US" sz="1200" dirty="0" smtClean="0"/>
                        <a:t>J6 pin 43 and 45 LOW</a:t>
                      </a:r>
                      <a:endParaRPr lang="en-SG" sz="1200" dirty="0"/>
                    </a:p>
                  </a:txBody>
                  <a:tcPr marL="68580" marR="68580" marT="34290" marB="34290"/>
                </a:tc>
                <a:tc>
                  <a:txBody>
                    <a:bodyPr/>
                    <a:lstStyle/>
                    <a:p>
                      <a:r>
                        <a:rPr lang="en-US" sz="1200" dirty="0" smtClean="0"/>
                        <a:t>IR turns off, VDU removes “IR On” OSD</a:t>
                      </a:r>
                      <a:endParaRPr lang="en-SG" sz="1200" dirty="0"/>
                    </a:p>
                  </a:txBody>
                  <a:tcPr marL="68580" marR="68580" marT="34290" marB="34290"/>
                </a:tc>
                <a:extLst>
                  <a:ext uri="{0D108BD9-81ED-4DB2-BD59-A6C34878D82A}">
                    <a16:rowId xmlns:a16="http://schemas.microsoft.com/office/drawing/2014/main" val="2843516397"/>
                  </a:ext>
                </a:extLst>
              </a:tr>
              <a:tr h="377190">
                <a:tc>
                  <a:txBody>
                    <a:bodyPr/>
                    <a:lstStyle/>
                    <a:p>
                      <a:r>
                        <a:rPr lang="en-US" sz="1200" dirty="0" smtClean="0"/>
                        <a:t>Press “Night” button on VDU</a:t>
                      </a:r>
                      <a:endParaRPr lang="en-SG" sz="1200" dirty="0"/>
                    </a:p>
                  </a:txBody>
                  <a:tcPr marL="68580" marR="68580" marT="34290" marB="34290"/>
                </a:tc>
                <a:tc>
                  <a:txBody>
                    <a:bodyPr/>
                    <a:lstStyle/>
                    <a:p>
                      <a:r>
                        <a:rPr lang="en-US" sz="1200" dirty="0" smtClean="0"/>
                        <a:t>Night mode OFF</a:t>
                      </a:r>
                      <a:endParaRPr lang="en-SG" sz="1200" dirty="0"/>
                    </a:p>
                  </a:txBody>
                  <a:tcPr marL="68580" marR="68580" marT="34290" marB="34290"/>
                </a:tc>
                <a:tc>
                  <a:txBody>
                    <a:bodyPr/>
                    <a:lstStyle/>
                    <a:p>
                      <a:r>
                        <a:rPr lang="en-US" sz="1200" dirty="0" smtClean="0"/>
                        <a:t>VDU turns to ultra-low</a:t>
                      </a:r>
                      <a:r>
                        <a:rPr lang="en-US" sz="1200" baseline="0" dirty="0" smtClean="0"/>
                        <a:t> brightness</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Night</a:t>
                      </a:r>
                      <a:r>
                        <a:rPr lang="en-US" sz="1200" baseline="0" dirty="0" smtClean="0"/>
                        <a:t> Mode OSD shown on VDU</a:t>
                      </a:r>
                      <a:endParaRPr lang="en-SG" sz="1200" dirty="0" smtClean="0"/>
                    </a:p>
                  </a:txBody>
                  <a:tcPr marL="68580" marR="68580" marT="34290" marB="34290"/>
                </a:tc>
                <a:extLst>
                  <a:ext uri="{0D108BD9-81ED-4DB2-BD59-A6C34878D82A}">
                    <a16:rowId xmlns:a16="http://schemas.microsoft.com/office/drawing/2014/main" val="1500438793"/>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Press “Night” button on VDU</a:t>
                      </a:r>
                      <a:endParaRPr lang="en-SG" sz="1200" dirty="0" smtClean="0"/>
                    </a:p>
                  </a:txBody>
                  <a:tcPr marL="68580" marR="68580" marT="34290" marB="34290"/>
                </a:tc>
                <a:tc>
                  <a:txBody>
                    <a:bodyPr/>
                    <a:lstStyle/>
                    <a:p>
                      <a:r>
                        <a:rPr lang="en-US" sz="1200" dirty="0" smtClean="0"/>
                        <a:t>Night mode ON</a:t>
                      </a:r>
                      <a:endParaRPr lang="en-SG" sz="1200" dirty="0"/>
                    </a:p>
                  </a:txBody>
                  <a:tcPr marL="68580" marR="68580" marT="34290" marB="34290"/>
                </a:tc>
                <a:tc>
                  <a:txBody>
                    <a:bodyPr/>
                    <a:lstStyle/>
                    <a:p>
                      <a:r>
                        <a:rPr lang="en-US" sz="1200" dirty="0" smtClean="0"/>
                        <a:t>VDU returns to previous brightness</a:t>
                      </a:r>
                      <a:r>
                        <a:rPr lang="en-US" sz="1200" baseline="0" dirty="0" smtClean="0"/>
                        <a:t> setting</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Night Mode OSD removed on VDU</a:t>
                      </a:r>
                      <a:endParaRPr lang="en-SG" sz="1200" dirty="0" smtClean="0"/>
                    </a:p>
                  </a:txBody>
                  <a:tcPr marL="68580" marR="68580" marT="34290" marB="34290"/>
                </a:tc>
                <a:extLst>
                  <a:ext uri="{0D108BD9-81ED-4DB2-BD59-A6C34878D82A}">
                    <a16:rowId xmlns:a16="http://schemas.microsoft.com/office/drawing/2014/main" val="1048056271"/>
                  </a:ext>
                </a:extLst>
              </a:tr>
            </a:tbl>
          </a:graphicData>
        </a:graphic>
      </p:graphicFrame>
      <p:cxnSp>
        <p:nvCxnSpPr>
          <p:cNvPr id="13" name="Straight Arrow Connector 12"/>
          <p:cNvCxnSpPr>
            <a:stCxn id="18" idx="1"/>
          </p:cNvCxnSpPr>
          <p:nvPr/>
        </p:nvCxnSpPr>
        <p:spPr>
          <a:xfrm flipH="1" flipV="1">
            <a:off x="6503988" y="3629201"/>
            <a:ext cx="697893" cy="36255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1"/>
          </p:cNvCxnSpPr>
          <p:nvPr/>
        </p:nvCxnSpPr>
        <p:spPr>
          <a:xfrm flipH="1">
            <a:off x="6503987" y="3420991"/>
            <a:ext cx="697895" cy="4185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01882" y="3282492"/>
            <a:ext cx="1052945" cy="248209"/>
          </a:xfrm>
          <a:prstGeom prst="rect">
            <a:avLst/>
          </a:prstGeom>
          <a:noFill/>
        </p:spPr>
        <p:txBody>
          <a:bodyPr wrap="square" rtlCol="0">
            <a:spAutoFit/>
          </a:bodyPr>
          <a:lstStyle/>
          <a:p>
            <a:r>
              <a:rPr lang="en-US" sz="1013" dirty="0"/>
              <a:t>“IR On” OSD</a:t>
            </a:r>
          </a:p>
        </p:txBody>
      </p:sp>
      <p:sp>
        <p:nvSpPr>
          <p:cNvPr id="18" name="TextBox 17"/>
          <p:cNvSpPr txBox="1"/>
          <p:nvPr/>
        </p:nvSpPr>
        <p:spPr>
          <a:xfrm>
            <a:off x="7201881" y="3853254"/>
            <a:ext cx="1339446" cy="248209"/>
          </a:xfrm>
          <a:prstGeom prst="rect">
            <a:avLst/>
          </a:prstGeom>
          <a:noFill/>
        </p:spPr>
        <p:txBody>
          <a:bodyPr wrap="square" rtlCol="0">
            <a:spAutoFit/>
          </a:bodyPr>
          <a:lstStyle/>
          <a:p>
            <a:r>
              <a:rPr lang="en-US" sz="1013" dirty="0"/>
              <a:t>Night Mode OSD</a:t>
            </a:r>
          </a:p>
        </p:txBody>
      </p:sp>
      <p:graphicFrame>
        <p:nvGraphicFramePr>
          <p:cNvPr id="11" name="Table 10"/>
          <p:cNvGraphicFramePr>
            <a:graphicFrameLocks noGrp="1"/>
          </p:cNvGraphicFramePr>
          <p:nvPr>
            <p:extLst>
              <p:ext uri="{D42A27DB-BD31-4B8C-83A1-F6EECF244321}">
                <p14:modId xmlns:p14="http://schemas.microsoft.com/office/powerpoint/2010/main" val="3171048237"/>
              </p:ext>
            </p:extLst>
          </p:nvPr>
        </p:nvGraphicFramePr>
        <p:xfrm>
          <a:off x="276601" y="429264"/>
          <a:ext cx="2376545" cy="885190"/>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dirty="0" smtClean="0">
                          <a:solidFill>
                            <a:schemeClr val="tx1"/>
                          </a:solidFill>
                        </a:rPr>
                        <a:t>J6 - D38999/24WE35SN</a:t>
                      </a:r>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dirty="0">
                          <a:solidFill>
                            <a:schemeClr val="tx1"/>
                          </a:solidFill>
                        </a:rPr>
                        <a:t>43</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rowSpan="2">
                  <a:txBody>
                    <a:bodyPr/>
                    <a:lstStyle/>
                    <a:p>
                      <a:pPr>
                        <a:lnSpc>
                          <a:spcPct val="107000"/>
                        </a:lnSpc>
                        <a:spcAft>
                          <a:spcPts val="0"/>
                        </a:spcAft>
                      </a:pPr>
                      <a:r>
                        <a:rPr lang="en-SG" sz="800" dirty="0">
                          <a:solidFill>
                            <a:schemeClr val="tx1"/>
                          </a:solidFill>
                        </a:rPr>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solidFill>
                            <a:schemeClr val="tx1"/>
                          </a:solidFill>
                        </a:rPr>
                        <a:t>44</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chemeClr val="tx1"/>
                          </a:solidFill>
                        </a:rPr>
                        <a:t>45</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rowSpan="2">
                  <a:txBody>
                    <a:bodyPr/>
                    <a:lstStyle/>
                    <a:p>
                      <a:pPr>
                        <a:lnSpc>
                          <a:spcPct val="107000"/>
                        </a:lnSpc>
                        <a:spcAft>
                          <a:spcPts val="0"/>
                        </a:spcAft>
                      </a:pPr>
                      <a:r>
                        <a:rPr lang="en-US" sz="800" dirty="0" smtClean="0">
                          <a:solidFill>
                            <a:schemeClr val="tx1"/>
                          </a:solidFill>
                        </a:rPr>
                        <a:t>IR Control</a:t>
                      </a:r>
                      <a:endParaRPr lang="en-SG" sz="8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chemeClr val="tx1"/>
                          </a:solidFill>
                        </a:rPr>
                        <a:t>46</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64991630"/>
              </p:ext>
            </p:extLst>
          </p:nvPr>
        </p:nvGraphicFramePr>
        <p:xfrm>
          <a:off x="276601" y="1372550"/>
          <a:ext cx="2376546" cy="2219437"/>
        </p:xfrm>
        <a:graphic>
          <a:graphicData uri="http://schemas.openxmlformats.org/drawingml/2006/table">
            <a:tbl>
              <a:tblPr firstRow="1" firstCol="1" bandRow="1">
                <a:tableStyleId>{5940675A-B579-460E-94D1-54222C63F5DA}</a:tableStyleId>
              </a:tblPr>
              <a:tblGrid>
                <a:gridCol w="229091">
                  <a:extLst>
                    <a:ext uri="{9D8B030D-6E8A-4147-A177-3AD203B41FA5}">
                      <a16:colId xmlns:a16="http://schemas.microsoft.com/office/drawing/2014/main" val="86082509"/>
                    </a:ext>
                  </a:extLst>
                </a:gridCol>
                <a:gridCol w="1065302">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dirty="0"/>
                        <a:t>J4 </a:t>
                      </a:r>
                      <a:r>
                        <a:rPr lang="en-SG" sz="800" dirty="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dirty="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dirty="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dirty="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r h="201767">
                <a:tc>
                  <a:txBody>
                    <a:bodyPr/>
                    <a:lstStyle/>
                    <a:p>
                      <a:pPr>
                        <a:lnSpc>
                          <a:spcPct val="107000"/>
                        </a:lnSpc>
                        <a:spcAft>
                          <a:spcPts val="0"/>
                        </a:spcAft>
                      </a:pPr>
                      <a:r>
                        <a:rPr lang="en-US" sz="800" dirty="0" smtClean="0"/>
                        <a:t>11</a:t>
                      </a:r>
                      <a:endParaRPr lang="en-SG" sz="800" dirty="0"/>
                    </a:p>
                  </a:txBody>
                  <a:tcPr marL="51435" marR="51435" marT="0" marB="0" anchor="ctr"/>
                </a:tc>
                <a:tc>
                  <a:txBody>
                    <a:bodyPr/>
                    <a:lstStyle/>
                    <a:p>
                      <a:pPr>
                        <a:lnSpc>
                          <a:spcPct val="107000"/>
                        </a:lnSpc>
                        <a:spcAft>
                          <a:spcPts val="0"/>
                        </a:spcAft>
                      </a:pPr>
                      <a:r>
                        <a:rPr lang="en-US" sz="800" dirty="0" smtClean="0"/>
                        <a:t>RS422_TX1+</a:t>
                      </a:r>
                      <a:endParaRPr lang="en-SG" sz="800" dirty="0"/>
                    </a:p>
                  </a:txBody>
                  <a:tcPr marL="51435" marR="51435" marT="0" marB="0" anchor="ctr"/>
                </a:tc>
                <a:tc rowSpan="6">
                  <a:txBody>
                    <a:bodyPr/>
                    <a:lstStyle/>
                    <a:p>
                      <a:pPr>
                        <a:lnSpc>
                          <a:spcPct val="107000"/>
                        </a:lnSpc>
                        <a:spcAft>
                          <a:spcPts val="0"/>
                        </a:spcAft>
                      </a:pPr>
                      <a:r>
                        <a:rPr lang="en-US" sz="800" dirty="0" smtClean="0"/>
                        <a:t>RS422 to TI</a:t>
                      </a:r>
                      <a:endParaRPr lang="en-SG" sz="800" dirty="0"/>
                    </a:p>
                  </a:txBody>
                  <a:tcPr marL="51435" marR="51435" marT="0" marB="0" anchor="ctr"/>
                </a:tc>
                <a:extLst>
                  <a:ext uri="{0D108BD9-81ED-4DB2-BD59-A6C34878D82A}">
                    <a16:rowId xmlns:a16="http://schemas.microsoft.com/office/drawing/2014/main" val="3089192975"/>
                  </a:ext>
                </a:extLst>
              </a:tr>
              <a:tr h="201767">
                <a:tc>
                  <a:txBody>
                    <a:bodyPr/>
                    <a:lstStyle/>
                    <a:p>
                      <a:pPr>
                        <a:lnSpc>
                          <a:spcPct val="107000"/>
                        </a:lnSpc>
                        <a:spcAft>
                          <a:spcPts val="0"/>
                        </a:spcAft>
                      </a:pPr>
                      <a:r>
                        <a:rPr lang="en-US" sz="800" dirty="0" smtClean="0"/>
                        <a:t>12</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RS422_TX1-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01767">
                <a:tc>
                  <a:txBody>
                    <a:bodyPr/>
                    <a:lstStyle/>
                    <a:p>
                      <a:pPr>
                        <a:lnSpc>
                          <a:spcPct val="107000"/>
                        </a:lnSpc>
                        <a:spcAft>
                          <a:spcPts val="0"/>
                        </a:spcAft>
                      </a:pPr>
                      <a:r>
                        <a:rPr lang="en-US" sz="800" dirty="0" smtClean="0"/>
                        <a:t>13</a:t>
                      </a:r>
                      <a:endParaRPr lang="en-SG" sz="800" dirty="0"/>
                    </a:p>
                  </a:txBody>
                  <a:tcPr marL="51435" marR="51435" marT="0" marB="0" anchor="ctr"/>
                </a:tc>
                <a:tc>
                  <a:txBody>
                    <a:bodyPr/>
                    <a:lstStyle/>
                    <a:p>
                      <a:pPr>
                        <a:lnSpc>
                          <a:spcPct val="107000"/>
                        </a:lnSpc>
                        <a:spcAft>
                          <a:spcPts val="0"/>
                        </a:spcAft>
                      </a:pPr>
                      <a:r>
                        <a:rPr lang="en-US" sz="800" dirty="0" smtClean="0"/>
                        <a:t>RS422_Shield1</a:t>
                      </a:r>
                      <a:endParaRPr lang="en-SG" sz="800" dirty="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01767">
                <a:tc>
                  <a:txBody>
                    <a:bodyPr/>
                    <a:lstStyle/>
                    <a:p>
                      <a:pPr>
                        <a:lnSpc>
                          <a:spcPct val="107000"/>
                        </a:lnSpc>
                        <a:spcAft>
                          <a:spcPts val="0"/>
                        </a:spcAft>
                      </a:pPr>
                      <a:r>
                        <a:rPr lang="en-US" sz="800" dirty="0" smtClean="0"/>
                        <a:t>14</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01767">
                <a:tc>
                  <a:txBody>
                    <a:bodyPr/>
                    <a:lstStyle/>
                    <a:p>
                      <a:pPr>
                        <a:lnSpc>
                          <a:spcPct val="107000"/>
                        </a:lnSpc>
                        <a:spcAft>
                          <a:spcPts val="0"/>
                        </a:spcAft>
                      </a:pPr>
                      <a:r>
                        <a:rPr lang="en-US" sz="800" dirty="0" smtClean="0"/>
                        <a:t>15</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RS422_RX1_</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01767">
                <a:tc>
                  <a:txBody>
                    <a:bodyPr/>
                    <a:lstStyle/>
                    <a:p>
                      <a:pPr>
                        <a:lnSpc>
                          <a:spcPct val="107000"/>
                        </a:lnSpc>
                        <a:spcAft>
                          <a:spcPts val="0"/>
                        </a:spcAft>
                      </a:pPr>
                      <a:r>
                        <a:rPr lang="en-US" sz="800" dirty="0" smtClean="0"/>
                        <a:t>16</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RS422_Shield1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71424269"/>
              </p:ext>
            </p:extLst>
          </p:nvPr>
        </p:nvGraphicFramePr>
        <p:xfrm>
          <a:off x="276601" y="3672509"/>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spTree>
    <p:extLst>
      <p:ext uri="{BB962C8B-B14F-4D97-AF65-F5344CB8AC3E}">
        <p14:creationId xmlns:p14="http://schemas.microsoft.com/office/powerpoint/2010/main" val="1006855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NUC</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4062043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2018872"/>
              </p:ext>
            </p:extLst>
          </p:nvPr>
        </p:nvGraphicFramePr>
        <p:xfrm>
          <a:off x="2798618" y="429263"/>
          <a:ext cx="6096000" cy="144399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200" dirty="0" smtClean="0"/>
                        <a:t>Action</a:t>
                      </a:r>
                      <a:endParaRPr lang="en-SG" sz="1200" dirty="0"/>
                    </a:p>
                  </a:txBody>
                  <a:tcPr marL="68580" marR="68580" marT="34290" marB="34290"/>
                </a:tc>
                <a:tc>
                  <a:txBody>
                    <a:bodyPr/>
                    <a:lstStyle/>
                    <a:p>
                      <a:r>
                        <a:rPr lang="en-US" sz="1200" dirty="0" smtClean="0"/>
                        <a:t>Current</a:t>
                      </a:r>
                      <a:r>
                        <a:rPr lang="en-US" sz="1200" baseline="0" dirty="0" smtClean="0"/>
                        <a:t> State</a:t>
                      </a:r>
                      <a:endParaRPr lang="en-SG" sz="1200" dirty="0"/>
                    </a:p>
                  </a:txBody>
                  <a:tcPr marL="68580" marR="68580" marT="34290" marB="34290"/>
                </a:tc>
                <a:tc>
                  <a:txBody>
                    <a:bodyPr/>
                    <a:lstStyle/>
                    <a:p>
                      <a:r>
                        <a:rPr lang="en-US" sz="1200" dirty="0" smtClean="0"/>
                        <a:t>Output</a:t>
                      </a:r>
                      <a:endParaRPr lang="en-SG" sz="1200" dirty="0"/>
                    </a:p>
                  </a:txBody>
                  <a:tcPr marL="68580" marR="68580" marT="34290" marB="34290"/>
                </a:tc>
                <a:tc>
                  <a:txBody>
                    <a:bodyPr/>
                    <a:lstStyle/>
                    <a:p>
                      <a:r>
                        <a:rPr lang="en-US" sz="1200" dirty="0" smtClean="0"/>
                        <a:t>Expected Result</a:t>
                      </a:r>
                      <a:endParaRPr lang="en-SG" sz="1200" dirty="0"/>
                    </a:p>
                  </a:txBody>
                  <a:tcPr marL="68580" marR="68580" marT="34290" marB="34290"/>
                </a:tc>
                <a:extLst>
                  <a:ext uri="{0D108BD9-81ED-4DB2-BD59-A6C34878D82A}">
                    <a16:rowId xmlns:a16="http://schemas.microsoft.com/office/drawing/2014/main" val="2672070184"/>
                  </a:ext>
                </a:extLst>
              </a:tr>
              <a:tr h="840105">
                <a:tc>
                  <a:txBody>
                    <a:bodyPr/>
                    <a:lstStyle/>
                    <a:p>
                      <a:r>
                        <a:rPr lang="en-US" sz="1200" dirty="0" smtClean="0"/>
                        <a:t>Press “NUC” button</a:t>
                      </a:r>
                      <a:endParaRPr lang="en-SG" sz="1200" dirty="0"/>
                    </a:p>
                  </a:txBody>
                  <a:tcPr marL="68580" marR="68580" marT="34290" marB="34290"/>
                </a:tc>
                <a:tc>
                  <a:txBody>
                    <a:bodyPr/>
                    <a:lstStyle/>
                    <a:p>
                      <a:r>
                        <a:rPr lang="en-US" sz="1200" dirty="0" smtClean="0"/>
                        <a:t>-</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a:t>
                      </a:r>
                      <a:r>
                        <a:rPr lang="en-US" sz="1200" baseline="0" dirty="0" smtClean="0"/>
                        <a:t> tells </a:t>
                      </a:r>
                      <a:r>
                        <a:rPr lang="en-US" sz="1200" dirty="0" smtClean="0"/>
                        <a:t>VCU to send RS422 message “</a:t>
                      </a:r>
                      <a:r>
                        <a:rPr lang="en-SG" sz="1200" dirty="0" smtClean="0"/>
                        <a:t>CC0311000000000113</a:t>
                      </a:r>
                      <a:r>
                        <a:rPr lang="en-US" sz="1200" dirty="0" smtClean="0"/>
                        <a:t>” to TI (J4)</a:t>
                      </a:r>
                      <a:endParaRPr lang="en-SG" sz="1200" dirty="0"/>
                    </a:p>
                  </a:txBody>
                  <a:tcPr marL="68580" marR="68580" marT="34290" marB="34290"/>
                </a:tc>
                <a:tc>
                  <a:txBody>
                    <a:bodyPr/>
                    <a:lstStyle/>
                    <a:p>
                      <a:r>
                        <a:rPr lang="en-US" sz="1200" dirty="0" smtClean="0"/>
                        <a:t>TI performs NUC, VDU shows</a:t>
                      </a:r>
                      <a:r>
                        <a:rPr lang="en-US" sz="1200" baseline="0" dirty="0" smtClean="0"/>
                        <a:t> </a:t>
                      </a:r>
                      <a:r>
                        <a:rPr lang="en-US" sz="1200" dirty="0" smtClean="0"/>
                        <a:t>“NUC now” OSD for 1.1s or until </a:t>
                      </a:r>
                      <a:r>
                        <a:rPr lang="en-US" sz="1200" dirty="0" err="1" smtClean="0"/>
                        <a:t>Ack</a:t>
                      </a:r>
                      <a:r>
                        <a:rPr lang="en-US" sz="1200" dirty="0" smtClean="0"/>
                        <a:t> message is received from TI (J4 RS422)</a:t>
                      </a:r>
                      <a:endParaRPr lang="en-SG" sz="1200" dirty="0"/>
                    </a:p>
                  </a:txBody>
                  <a:tcPr marL="68580" marR="68580" marT="34290" marB="34290"/>
                </a:tc>
                <a:extLst>
                  <a:ext uri="{0D108BD9-81ED-4DB2-BD59-A6C34878D82A}">
                    <a16:rowId xmlns:a16="http://schemas.microsoft.com/office/drawing/2014/main" val="15969367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069422945"/>
              </p:ext>
            </p:extLst>
          </p:nvPr>
        </p:nvGraphicFramePr>
        <p:xfrm>
          <a:off x="2798619" y="2089954"/>
          <a:ext cx="6095999" cy="365760"/>
        </p:xfrm>
        <a:graphic>
          <a:graphicData uri="http://schemas.openxmlformats.org/drawingml/2006/table">
            <a:tbl>
              <a:tblPr firstRow="1" firstCol="1" bandRow="1">
                <a:tableStyleId>{5940675A-B579-460E-94D1-54222C63F5DA}</a:tableStyleId>
              </a:tblPr>
              <a:tblGrid>
                <a:gridCol w="1581509">
                  <a:extLst>
                    <a:ext uri="{9D8B030D-6E8A-4147-A177-3AD203B41FA5}">
                      <a16:colId xmlns:a16="http://schemas.microsoft.com/office/drawing/2014/main" val="3471283145"/>
                    </a:ext>
                  </a:extLst>
                </a:gridCol>
                <a:gridCol w="3091132">
                  <a:extLst>
                    <a:ext uri="{9D8B030D-6E8A-4147-A177-3AD203B41FA5}">
                      <a16:colId xmlns:a16="http://schemas.microsoft.com/office/drawing/2014/main" val="2934068371"/>
                    </a:ext>
                  </a:extLst>
                </a:gridCol>
                <a:gridCol w="1423358">
                  <a:extLst>
                    <a:ext uri="{9D8B030D-6E8A-4147-A177-3AD203B41FA5}">
                      <a16:colId xmlns:a16="http://schemas.microsoft.com/office/drawing/2014/main" val="3667262782"/>
                    </a:ext>
                  </a:extLst>
                </a:gridCol>
              </a:tblGrid>
              <a:tr h="157163">
                <a:tc>
                  <a:txBody>
                    <a:bodyPr/>
                    <a:lstStyle/>
                    <a:p>
                      <a:pPr algn="ctr">
                        <a:spcAft>
                          <a:spcPts val="0"/>
                        </a:spcAft>
                      </a:pPr>
                      <a:r>
                        <a:rPr lang="en-SG" sz="1200" dirty="0"/>
                        <a:t>Function</a:t>
                      </a:r>
                    </a:p>
                  </a:txBody>
                  <a:tcPr marL="47149" marR="47149" marT="0" marB="0" anchor="ctr"/>
                </a:tc>
                <a:tc>
                  <a:txBody>
                    <a:bodyPr/>
                    <a:lstStyle/>
                    <a:p>
                      <a:pPr algn="ctr">
                        <a:spcAft>
                          <a:spcPts val="0"/>
                        </a:spcAft>
                      </a:pPr>
                      <a:r>
                        <a:rPr lang="en-SG" sz="1200"/>
                        <a:t>Command</a:t>
                      </a:r>
                    </a:p>
                  </a:txBody>
                  <a:tcPr marL="47149" marR="47149" marT="0" marB="0" anchor="ctr"/>
                </a:tc>
                <a:tc>
                  <a:txBody>
                    <a:bodyPr/>
                    <a:lstStyle/>
                    <a:p>
                      <a:pPr algn="ctr">
                        <a:spcAft>
                          <a:spcPts val="0"/>
                        </a:spcAft>
                      </a:pPr>
                      <a:r>
                        <a:rPr lang="en-SG" sz="1200"/>
                        <a:t>Ack</a:t>
                      </a:r>
                    </a:p>
                  </a:txBody>
                  <a:tcPr marL="47149" marR="47149" marT="0" marB="0" anchor="ctr"/>
                </a:tc>
                <a:extLst>
                  <a:ext uri="{0D108BD9-81ED-4DB2-BD59-A6C34878D82A}">
                    <a16:rowId xmlns:a16="http://schemas.microsoft.com/office/drawing/2014/main" val="1130096300"/>
                  </a:ext>
                </a:extLst>
              </a:tr>
              <a:tr h="157163">
                <a:tc>
                  <a:txBody>
                    <a:bodyPr/>
                    <a:lstStyle/>
                    <a:p>
                      <a:pPr algn="ctr">
                        <a:spcAft>
                          <a:spcPts val="0"/>
                        </a:spcAft>
                      </a:pPr>
                      <a:r>
                        <a:rPr lang="en-SG" sz="1200" dirty="0"/>
                        <a:t>Shutter Correction</a:t>
                      </a:r>
                    </a:p>
                  </a:txBody>
                  <a:tcPr marL="47149" marR="47149" marT="0" marB="0" anchor="ctr"/>
                </a:tc>
                <a:tc>
                  <a:txBody>
                    <a:bodyPr/>
                    <a:lstStyle/>
                    <a:p>
                      <a:pPr algn="ctr">
                        <a:spcAft>
                          <a:spcPts val="0"/>
                        </a:spcAft>
                      </a:pPr>
                      <a:r>
                        <a:rPr lang="en-SG" sz="1200" dirty="0"/>
                        <a:t>CC0311000000000113</a:t>
                      </a:r>
                    </a:p>
                  </a:txBody>
                  <a:tcPr marL="47149" marR="47149" marT="0" marB="0" anchor="ctr"/>
                </a:tc>
                <a:tc>
                  <a:txBody>
                    <a:bodyPr/>
                    <a:lstStyle/>
                    <a:p>
                      <a:pPr algn="ctr">
                        <a:spcAft>
                          <a:spcPts val="0"/>
                        </a:spcAft>
                      </a:pPr>
                      <a:r>
                        <a:rPr lang="en-SG" sz="1200" dirty="0"/>
                        <a:t>5502 1100 13</a:t>
                      </a:r>
                    </a:p>
                  </a:txBody>
                  <a:tcPr marL="47149" marR="47149" marT="0" marB="0" anchor="ctr"/>
                </a:tc>
                <a:extLst>
                  <a:ext uri="{0D108BD9-81ED-4DB2-BD59-A6C34878D82A}">
                    <a16:rowId xmlns:a16="http://schemas.microsoft.com/office/drawing/2014/main" val="3507595244"/>
                  </a:ext>
                </a:extLst>
              </a:tr>
            </a:tbl>
          </a:graphicData>
        </a:graphic>
      </p:graphicFrame>
      <p:pic>
        <p:nvPicPr>
          <p:cNvPr id="2050" name="그림 9" descr="cid88129*image002.jpg@01D87FFD.D2515A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135" y="2569814"/>
            <a:ext cx="4097483" cy="11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798618" y="2618303"/>
            <a:ext cx="810000" cy="54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Press “NUC” button on VDU</a:t>
            </a:r>
            <a:endParaRPr lang="en-SG" sz="900" dirty="0">
              <a:solidFill>
                <a:schemeClr val="tx1"/>
              </a:solidFill>
            </a:endParaRPr>
          </a:p>
        </p:txBody>
      </p:sp>
      <p:sp>
        <p:nvSpPr>
          <p:cNvPr id="18" name="Rectangle 17"/>
          <p:cNvSpPr/>
          <p:nvPr/>
        </p:nvSpPr>
        <p:spPr>
          <a:xfrm>
            <a:off x="3841663" y="2618303"/>
            <a:ext cx="810000" cy="54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VCU sends RS422 message to TI</a:t>
            </a:r>
            <a:endParaRPr lang="en-SG" sz="900" dirty="0">
              <a:solidFill>
                <a:schemeClr val="tx1"/>
              </a:solidFill>
            </a:endParaRPr>
          </a:p>
        </p:txBody>
      </p:sp>
      <p:cxnSp>
        <p:nvCxnSpPr>
          <p:cNvPr id="12" name="Straight Arrow Connector 11"/>
          <p:cNvCxnSpPr>
            <a:stCxn id="9" idx="3"/>
            <a:endCxn id="18" idx="1"/>
          </p:cNvCxnSpPr>
          <p:nvPr/>
        </p:nvCxnSpPr>
        <p:spPr>
          <a:xfrm>
            <a:off x="3608618" y="2888303"/>
            <a:ext cx="2330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3"/>
          </p:cNvCxnSpPr>
          <p:nvPr/>
        </p:nvCxnSpPr>
        <p:spPr>
          <a:xfrm>
            <a:off x="4651663" y="2888303"/>
            <a:ext cx="23206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98618" y="4672488"/>
            <a:ext cx="3818301" cy="461665"/>
          </a:xfrm>
          <a:prstGeom prst="rect">
            <a:avLst/>
          </a:prstGeom>
          <a:noFill/>
        </p:spPr>
        <p:txBody>
          <a:bodyPr wrap="square" rtlCol="0">
            <a:spAutoFit/>
          </a:bodyPr>
          <a:lstStyle/>
          <a:p>
            <a:r>
              <a:rPr lang="en-US" sz="1200" dirty="0"/>
              <a:t>“NUC now” OSD (Sample)</a:t>
            </a:r>
          </a:p>
          <a:p>
            <a:r>
              <a:rPr lang="en-US" sz="1200" dirty="0"/>
              <a:t>* May be shifted if it overlaps with lane markers</a:t>
            </a:r>
          </a:p>
        </p:txBody>
      </p:sp>
      <p:sp>
        <p:nvSpPr>
          <p:cNvPr id="26" name="TextBox 25"/>
          <p:cNvSpPr txBox="1"/>
          <p:nvPr/>
        </p:nvSpPr>
        <p:spPr>
          <a:xfrm>
            <a:off x="6845876" y="4327317"/>
            <a:ext cx="1831944" cy="461665"/>
          </a:xfrm>
          <a:prstGeom prst="rect">
            <a:avLst/>
          </a:prstGeom>
          <a:noFill/>
        </p:spPr>
        <p:txBody>
          <a:bodyPr wrap="square" rtlCol="0">
            <a:spAutoFit/>
          </a:bodyPr>
          <a:lstStyle/>
          <a:p>
            <a:r>
              <a:rPr lang="en-SG" sz="1200" dirty="0"/>
              <a:t>Icon height shall not be larger than 10% of V</a:t>
            </a:r>
          </a:p>
        </p:txBody>
      </p:sp>
      <p:sp>
        <p:nvSpPr>
          <p:cNvPr id="28" name="TextBox 27"/>
          <p:cNvSpPr txBox="1"/>
          <p:nvPr/>
        </p:nvSpPr>
        <p:spPr>
          <a:xfrm>
            <a:off x="5742709" y="4327318"/>
            <a:ext cx="1339446" cy="461665"/>
          </a:xfrm>
          <a:prstGeom prst="rect">
            <a:avLst/>
          </a:prstGeom>
          <a:noFill/>
        </p:spPr>
        <p:txBody>
          <a:bodyPr wrap="square" rtlCol="0">
            <a:spAutoFit/>
          </a:bodyPr>
          <a:lstStyle/>
          <a:p>
            <a:r>
              <a:rPr lang="en-US" sz="1200" dirty="0">
                <a:solidFill>
                  <a:srgbClr val="FF0000"/>
                </a:solidFill>
              </a:rPr>
              <a:t>Align to NUC button on VDU</a:t>
            </a:r>
          </a:p>
        </p:txBody>
      </p:sp>
      <p:cxnSp>
        <p:nvCxnSpPr>
          <p:cNvPr id="29" name="Straight Arrow Connector 28"/>
          <p:cNvCxnSpPr>
            <a:stCxn id="28" idx="1"/>
          </p:cNvCxnSpPr>
          <p:nvPr/>
        </p:nvCxnSpPr>
        <p:spPr>
          <a:xfrm flipH="1">
            <a:off x="4276727" y="4558151"/>
            <a:ext cx="1465982" cy="4616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5034469" y="3801080"/>
            <a:ext cx="1312574" cy="461665"/>
          </a:xfrm>
          <a:prstGeom prst="rect">
            <a:avLst/>
          </a:prstGeom>
          <a:noFill/>
        </p:spPr>
        <p:txBody>
          <a:bodyPr wrap="square" rtlCol="0">
            <a:spAutoFit/>
          </a:bodyPr>
          <a:lstStyle/>
          <a:p>
            <a:r>
              <a:rPr lang="en-US" sz="1200" dirty="0"/>
              <a:t>Start showing “NUC now” OSD</a:t>
            </a:r>
            <a:endParaRPr lang="en-SG" sz="1200" dirty="0"/>
          </a:p>
        </p:txBody>
      </p:sp>
      <p:sp>
        <p:nvSpPr>
          <p:cNvPr id="41" name="TextBox 40"/>
          <p:cNvSpPr txBox="1"/>
          <p:nvPr/>
        </p:nvSpPr>
        <p:spPr>
          <a:xfrm>
            <a:off x="7818438" y="3801080"/>
            <a:ext cx="1309255" cy="461665"/>
          </a:xfrm>
          <a:prstGeom prst="rect">
            <a:avLst/>
          </a:prstGeom>
          <a:noFill/>
        </p:spPr>
        <p:txBody>
          <a:bodyPr wrap="square" rtlCol="0">
            <a:spAutoFit/>
          </a:bodyPr>
          <a:lstStyle/>
          <a:p>
            <a:r>
              <a:rPr lang="en-US" sz="1200" dirty="0"/>
              <a:t>Stop showing “NUC now” OSD</a:t>
            </a:r>
            <a:endParaRPr lang="en-SG" sz="1200" dirty="0"/>
          </a:p>
        </p:txBody>
      </p:sp>
      <p:cxnSp>
        <p:nvCxnSpPr>
          <p:cNvPr id="42" name="Straight Arrow Connector 41"/>
          <p:cNvCxnSpPr>
            <a:stCxn id="2056" idx="0"/>
          </p:cNvCxnSpPr>
          <p:nvPr/>
        </p:nvCxnSpPr>
        <p:spPr>
          <a:xfrm flipV="1">
            <a:off x="5690756" y="3576482"/>
            <a:ext cx="51953" cy="2245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8473066" y="3606174"/>
            <a:ext cx="303789" cy="1949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2798617" y="3476792"/>
            <a:ext cx="2114873" cy="1195696"/>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3598824966"/>
              </p:ext>
            </p:extLst>
          </p:nvPr>
        </p:nvGraphicFramePr>
        <p:xfrm>
          <a:off x="276601" y="429264"/>
          <a:ext cx="2376545" cy="885190"/>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dirty="0" smtClean="0">
                          <a:solidFill>
                            <a:schemeClr val="tx1"/>
                          </a:solidFill>
                        </a:rPr>
                        <a:t>J6 - D38999/24WE35SN</a:t>
                      </a:r>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dirty="0">
                          <a:solidFill>
                            <a:schemeClr val="tx1"/>
                          </a:solidFill>
                        </a:rPr>
                        <a:t>43</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rowSpan="2">
                  <a:txBody>
                    <a:bodyPr/>
                    <a:lstStyle/>
                    <a:p>
                      <a:pPr>
                        <a:lnSpc>
                          <a:spcPct val="107000"/>
                        </a:lnSpc>
                        <a:spcAft>
                          <a:spcPts val="0"/>
                        </a:spcAft>
                      </a:pPr>
                      <a:r>
                        <a:rPr lang="en-SG" sz="800" dirty="0">
                          <a:solidFill>
                            <a:schemeClr val="tx1"/>
                          </a:solidFill>
                        </a:rPr>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solidFill>
                            <a:schemeClr val="tx1"/>
                          </a:solidFill>
                        </a:rPr>
                        <a:t>44</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chemeClr val="tx1"/>
                          </a:solidFill>
                        </a:rPr>
                        <a:t>45</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rowSpan="2">
                  <a:txBody>
                    <a:bodyPr/>
                    <a:lstStyle/>
                    <a:p>
                      <a:pPr>
                        <a:lnSpc>
                          <a:spcPct val="107000"/>
                        </a:lnSpc>
                        <a:spcAft>
                          <a:spcPts val="0"/>
                        </a:spcAft>
                      </a:pPr>
                      <a:r>
                        <a:rPr lang="en-US" sz="800" dirty="0" smtClean="0">
                          <a:solidFill>
                            <a:schemeClr val="tx1"/>
                          </a:solidFill>
                        </a:rPr>
                        <a:t>IR Control</a:t>
                      </a:r>
                      <a:endParaRPr lang="en-SG" sz="8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chemeClr val="tx1"/>
                          </a:solidFill>
                        </a:rPr>
                        <a:t>46</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146351814"/>
              </p:ext>
            </p:extLst>
          </p:nvPr>
        </p:nvGraphicFramePr>
        <p:xfrm>
          <a:off x="276601" y="1372550"/>
          <a:ext cx="2376546" cy="2219437"/>
        </p:xfrm>
        <a:graphic>
          <a:graphicData uri="http://schemas.openxmlformats.org/drawingml/2006/table">
            <a:tbl>
              <a:tblPr firstRow="1" firstCol="1" bandRow="1">
                <a:tableStyleId>{5940675A-B579-460E-94D1-54222C63F5DA}</a:tableStyleId>
              </a:tblPr>
              <a:tblGrid>
                <a:gridCol w="229091">
                  <a:extLst>
                    <a:ext uri="{9D8B030D-6E8A-4147-A177-3AD203B41FA5}">
                      <a16:colId xmlns:a16="http://schemas.microsoft.com/office/drawing/2014/main" val="86082509"/>
                    </a:ext>
                  </a:extLst>
                </a:gridCol>
                <a:gridCol w="1065302">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dirty="0"/>
                        <a:t>J4 </a:t>
                      </a:r>
                      <a:r>
                        <a:rPr lang="en-SG" sz="800" dirty="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dirty="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dirty="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dirty="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r h="201767">
                <a:tc>
                  <a:txBody>
                    <a:bodyPr/>
                    <a:lstStyle/>
                    <a:p>
                      <a:pPr>
                        <a:lnSpc>
                          <a:spcPct val="107000"/>
                        </a:lnSpc>
                        <a:spcAft>
                          <a:spcPts val="0"/>
                        </a:spcAft>
                      </a:pPr>
                      <a:r>
                        <a:rPr lang="en-US" sz="800" dirty="0" smtClean="0"/>
                        <a:t>11</a:t>
                      </a:r>
                      <a:endParaRPr lang="en-SG" sz="800" dirty="0"/>
                    </a:p>
                  </a:txBody>
                  <a:tcPr marL="51435" marR="51435" marT="0" marB="0" anchor="ctr"/>
                </a:tc>
                <a:tc>
                  <a:txBody>
                    <a:bodyPr/>
                    <a:lstStyle/>
                    <a:p>
                      <a:pPr>
                        <a:lnSpc>
                          <a:spcPct val="107000"/>
                        </a:lnSpc>
                        <a:spcAft>
                          <a:spcPts val="0"/>
                        </a:spcAft>
                      </a:pPr>
                      <a:r>
                        <a:rPr lang="en-US" sz="800" dirty="0" smtClean="0"/>
                        <a:t>RS422_TX1+</a:t>
                      </a:r>
                      <a:endParaRPr lang="en-SG" sz="800" dirty="0"/>
                    </a:p>
                  </a:txBody>
                  <a:tcPr marL="51435" marR="51435" marT="0" marB="0" anchor="ctr"/>
                </a:tc>
                <a:tc rowSpan="6">
                  <a:txBody>
                    <a:bodyPr/>
                    <a:lstStyle/>
                    <a:p>
                      <a:pPr>
                        <a:lnSpc>
                          <a:spcPct val="107000"/>
                        </a:lnSpc>
                        <a:spcAft>
                          <a:spcPts val="0"/>
                        </a:spcAft>
                      </a:pPr>
                      <a:r>
                        <a:rPr lang="en-US" sz="800" dirty="0" smtClean="0"/>
                        <a:t>RS422 to TI</a:t>
                      </a:r>
                      <a:endParaRPr lang="en-SG" sz="800" dirty="0"/>
                    </a:p>
                  </a:txBody>
                  <a:tcPr marL="51435" marR="51435" marT="0" marB="0" anchor="ctr"/>
                </a:tc>
                <a:extLst>
                  <a:ext uri="{0D108BD9-81ED-4DB2-BD59-A6C34878D82A}">
                    <a16:rowId xmlns:a16="http://schemas.microsoft.com/office/drawing/2014/main" val="3089192975"/>
                  </a:ext>
                </a:extLst>
              </a:tr>
              <a:tr h="201767">
                <a:tc>
                  <a:txBody>
                    <a:bodyPr/>
                    <a:lstStyle/>
                    <a:p>
                      <a:pPr>
                        <a:lnSpc>
                          <a:spcPct val="107000"/>
                        </a:lnSpc>
                        <a:spcAft>
                          <a:spcPts val="0"/>
                        </a:spcAft>
                      </a:pPr>
                      <a:r>
                        <a:rPr lang="en-US" sz="800" dirty="0" smtClean="0"/>
                        <a:t>12</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RS422_TX1-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01767">
                <a:tc>
                  <a:txBody>
                    <a:bodyPr/>
                    <a:lstStyle/>
                    <a:p>
                      <a:pPr>
                        <a:lnSpc>
                          <a:spcPct val="107000"/>
                        </a:lnSpc>
                        <a:spcAft>
                          <a:spcPts val="0"/>
                        </a:spcAft>
                      </a:pPr>
                      <a:r>
                        <a:rPr lang="en-US" sz="800" dirty="0" smtClean="0"/>
                        <a:t>13</a:t>
                      </a:r>
                      <a:endParaRPr lang="en-SG" sz="800" dirty="0"/>
                    </a:p>
                  </a:txBody>
                  <a:tcPr marL="51435" marR="51435" marT="0" marB="0" anchor="ctr"/>
                </a:tc>
                <a:tc>
                  <a:txBody>
                    <a:bodyPr/>
                    <a:lstStyle/>
                    <a:p>
                      <a:pPr>
                        <a:lnSpc>
                          <a:spcPct val="107000"/>
                        </a:lnSpc>
                        <a:spcAft>
                          <a:spcPts val="0"/>
                        </a:spcAft>
                      </a:pPr>
                      <a:r>
                        <a:rPr lang="en-US" sz="800" dirty="0" smtClean="0"/>
                        <a:t>RS422_Shield1</a:t>
                      </a:r>
                      <a:endParaRPr lang="en-SG" sz="800" dirty="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01767">
                <a:tc>
                  <a:txBody>
                    <a:bodyPr/>
                    <a:lstStyle/>
                    <a:p>
                      <a:pPr>
                        <a:lnSpc>
                          <a:spcPct val="107000"/>
                        </a:lnSpc>
                        <a:spcAft>
                          <a:spcPts val="0"/>
                        </a:spcAft>
                      </a:pPr>
                      <a:r>
                        <a:rPr lang="en-US" sz="800" dirty="0" smtClean="0"/>
                        <a:t>14</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01767">
                <a:tc>
                  <a:txBody>
                    <a:bodyPr/>
                    <a:lstStyle/>
                    <a:p>
                      <a:pPr>
                        <a:lnSpc>
                          <a:spcPct val="107000"/>
                        </a:lnSpc>
                        <a:spcAft>
                          <a:spcPts val="0"/>
                        </a:spcAft>
                      </a:pPr>
                      <a:r>
                        <a:rPr lang="en-US" sz="800" dirty="0" smtClean="0"/>
                        <a:t>15</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RS422_RX1_</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01767">
                <a:tc>
                  <a:txBody>
                    <a:bodyPr/>
                    <a:lstStyle/>
                    <a:p>
                      <a:pPr>
                        <a:lnSpc>
                          <a:spcPct val="107000"/>
                        </a:lnSpc>
                        <a:spcAft>
                          <a:spcPts val="0"/>
                        </a:spcAft>
                      </a:pPr>
                      <a:r>
                        <a:rPr lang="en-US" sz="800" dirty="0" smtClean="0"/>
                        <a:t>16</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RS422_Shield1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091015997"/>
              </p:ext>
            </p:extLst>
          </p:nvPr>
        </p:nvGraphicFramePr>
        <p:xfrm>
          <a:off x="276601" y="3672509"/>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spTree>
    <p:extLst>
      <p:ext uri="{BB962C8B-B14F-4D97-AF65-F5344CB8AC3E}">
        <p14:creationId xmlns:p14="http://schemas.microsoft.com/office/powerpoint/2010/main" val="1006242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2765396" y="4098433"/>
            <a:ext cx="1760688" cy="99009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54156856"/>
              </p:ext>
            </p:extLst>
          </p:nvPr>
        </p:nvGraphicFramePr>
        <p:xfrm>
          <a:off x="276601" y="429264"/>
          <a:ext cx="2376545" cy="885190"/>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dirty="0" smtClean="0">
                          <a:solidFill>
                            <a:schemeClr val="tx1"/>
                          </a:solidFill>
                        </a:rPr>
                        <a:t>J6 - D38999/24WE35SN</a:t>
                      </a:r>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dirty="0">
                          <a:solidFill>
                            <a:schemeClr val="tx1"/>
                          </a:solidFill>
                        </a:rPr>
                        <a:t>43</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rowSpan="2">
                  <a:txBody>
                    <a:bodyPr/>
                    <a:lstStyle/>
                    <a:p>
                      <a:pPr>
                        <a:lnSpc>
                          <a:spcPct val="107000"/>
                        </a:lnSpc>
                        <a:spcAft>
                          <a:spcPts val="0"/>
                        </a:spcAft>
                      </a:pPr>
                      <a:r>
                        <a:rPr lang="en-SG" sz="800" dirty="0">
                          <a:solidFill>
                            <a:schemeClr val="tx1"/>
                          </a:solidFill>
                        </a:rPr>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solidFill>
                            <a:schemeClr val="tx1"/>
                          </a:solidFill>
                        </a:rPr>
                        <a:t>44</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chemeClr val="tx1"/>
                          </a:solidFill>
                        </a:rPr>
                        <a:t>45</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rowSpan="2">
                  <a:txBody>
                    <a:bodyPr/>
                    <a:lstStyle/>
                    <a:p>
                      <a:pPr>
                        <a:lnSpc>
                          <a:spcPct val="107000"/>
                        </a:lnSpc>
                        <a:spcAft>
                          <a:spcPts val="0"/>
                        </a:spcAft>
                      </a:pPr>
                      <a:r>
                        <a:rPr lang="en-US" sz="800" dirty="0" smtClean="0">
                          <a:solidFill>
                            <a:schemeClr val="tx1"/>
                          </a:solidFill>
                        </a:rPr>
                        <a:t>IR Control</a:t>
                      </a:r>
                      <a:endParaRPr lang="en-SG" sz="8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chemeClr val="tx1"/>
                          </a:solidFill>
                        </a:rPr>
                        <a:t>46</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31476529"/>
              </p:ext>
            </p:extLst>
          </p:nvPr>
        </p:nvGraphicFramePr>
        <p:xfrm>
          <a:off x="276601" y="1372550"/>
          <a:ext cx="2376546" cy="2219437"/>
        </p:xfrm>
        <a:graphic>
          <a:graphicData uri="http://schemas.openxmlformats.org/drawingml/2006/table">
            <a:tbl>
              <a:tblPr firstRow="1" firstCol="1" bandRow="1">
                <a:tableStyleId>{5940675A-B579-460E-94D1-54222C63F5DA}</a:tableStyleId>
              </a:tblPr>
              <a:tblGrid>
                <a:gridCol w="229091">
                  <a:extLst>
                    <a:ext uri="{9D8B030D-6E8A-4147-A177-3AD203B41FA5}">
                      <a16:colId xmlns:a16="http://schemas.microsoft.com/office/drawing/2014/main" val="86082509"/>
                    </a:ext>
                  </a:extLst>
                </a:gridCol>
                <a:gridCol w="1065302">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dirty="0"/>
                        <a:t>J4 </a:t>
                      </a:r>
                      <a:r>
                        <a:rPr lang="en-SG" sz="800" dirty="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dirty="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dirty="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dirty="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r h="201767">
                <a:tc>
                  <a:txBody>
                    <a:bodyPr/>
                    <a:lstStyle/>
                    <a:p>
                      <a:pPr>
                        <a:lnSpc>
                          <a:spcPct val="107000"/>
                        </a:lnSpc>
                        <a:spcAft>
                          <a:spcPts val="0"/>
                        </a:spcAft>
                      </a:pPr>
                      <a:r>
                        <a:rPr lang="en-US" sz="800" dirty="0" smtClean="0"/>
                        <a:t>11</a:t>
                      </a:r>
                      <a:endParaRPr lang="en-SG" sz="800" dirty="0"/>
                    </a:p>
                  </a:txBody>
                  <a:tcPr marL="51435" marR="51435" marT="0" marB="0" anchor="ctr"/>
                </a:tc>
                <a:tc>
                  <a:txBody>
                    <a:bodyPr/>
                    <a:lstStyle/>
                    <a:p>
                      <a:pPr>
                        <a:lnSpc>
                          <a:spcPct val="107000"/>
                        </a:lnSpc>
                        <a:spcAft>
                          <a:spcPts val="0"/>
                        </a:spcAft>
                      </a:pPr>
                      <a:r>
                        <a:rPr lang="en-US" sz="800" dirty="0" smtClean="0"/>
                        <a:t>RS422_TX1+</a:t>
                      </a:r>
                      <a:endParaRPr lang="en-SG" sz="800" dirty="0"/>
                    </a:p>
                  </a:txBody>
                  <a:tcPr marL="51435" marR="51435" marT="0" marB="0" anchor="ctr"/>
                </a:tc>
                <a:tc rowSpan="6">
                  <a:txBody>
                    <a:bodyPr/>
                    <a:lstStyle/>
                    <a:p>
                      <a:pPr>
                        <a:lnSpc>
                          <a:spcPct val="107000"/>
                        </a:lnSpc>
                        <a:spcAft>
                          <a:spcPts val="0"/>
                        </a:spcAft>
                      </a:pPr>
                      <a:r>
                        <a:rPr lang="en-US" sz="800" dirty="0" smtClean="0"/>
                        <a:t>RS422 to TI</a:t>
                      </a:r>
                      <a:endParaRPr lang="en-SG" sz="800" dirty="0"/>
                    </a:p>
                  </a:txBody>
                  <a:tcPr marL="51435" marR="51435" marT="0" marB="0" anchor="ctr"/>
                </a:tc>
                <a:extLst>
                  <a:ext uri="{0D108BD9-81ED-4DB2-BD59-A6C34878D82A}">
                    <a16:rowId xmlns:a16="http://schemas.microsoft.com/office/drawing/2014/main" val="3089192975"/>
                  </a:ext>
                </a:extLst>
              </a:tr>
              <a:tr h="201767">
                <a:tc>
                  <a:txBody>
                    <a:bodyPr/>
                    <a:lstStyle/>
                    <a:p>
                      <a:pPr>
                        <a:lnSpc>
                          <a:spcPct val="107000"/>
                        </a:lnSpc>
                        <a:spcAft>
                          <a:spcPts val="0"/>
                        </a:spcAft>
                      </a:pPr>
                      <a:r>
                        <a:rPr lang="en-US" sz="800" dirty="0" smtClean="0"/>
                        <a:t>12</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RS422_TX1-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01767">
                <a:tc>
                  <a:txBody>
                    <a:bodyPr/>
                    <a:lstStyle/>
                    <a:p>
                      <a:pPr>
                        <a:lnSpc>
                          <a:spcPct val="107000"/>
                        </a:lnSpc>
                        <a:spcAft>
                          <a:spcPts val="0"/>
                        </a:spcAft>
                      </a:pPr>
                      <a:r>
                        <a:rPr lang="en-US" sz="800" dirty="0" smtClean="0"/>
                        <a:t>13</a:t>
                      </a:r>
                      <a:endParaRPr lang="en-SG" sz="800" dirty="0"/>
                    </a:p>
                  </a:txBody>
                  <a:tcPr marL="51435" marR="51435" marT="0" marB="0" anchor="ctr"/>
                </a:tc>
                <a:tc>
                  <a:txBody>
                    <a:bodyPr/>
                    <a:lstStyle/>
                    <a:p>
                      <a:pPr>
                        <a:lnSpc>
                          <a:spcPct val="107000"/>
                        </a:lnSpc>
                        <a:spcAft>
                          <a:spcPts val="0"/>
                        </a:spcAft>
                      </a:pPr>
                      <a:r>
                        <a:rPr lang="en-US" sz="800" dirty="0" smtClean="0"/>
                        <a:t>RS422_Shield1</a:t>
                      </a:r>
                      <a:endParaRPr lang="en-SG" sz="800" dirty="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01767">
                <a:tc>
                  <a:txBody>
                    <a:bodyPr/>
                    <a:lstStyle/>
                    <a:p>
                      <a:pPr>
                        <a:lnSpc>
                          <a:spcPct val="107000"/>
                        </a:lnSpc>
                        <a:spcAft>
                          <a:spcPts val="0"/>
                        </a:spcAft>
                      </a:pPr>
                      <a:r>
                        <a:rPr lang="en-US" sz="800" dirty="0" smtClean="0"/>
                        <a:t>14</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01767">
                <a:tc>
                  <a:txBody>
                    <a:bodyPr/>
                    <a:lstStyle/>
                    <a:p>
                      <a:pPr>
                        <a:lnSpc>
                          <a:spcPct val="107000"/>
                        </a:lnSpc>
                        <a:spcAft>
                          <a:spcPts val="0"/>
                        </a:spcAft>
                      </a:pPr>
                      <a:r>
                        <a:rPr lang="en-US" sz="800" dirty="0" smtClean="0"/>
                        <a:t>15</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RS422_RX1_</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01767">
                <a:tc>
                  <a:txBody>
                    <a:bodyPr/>
                    <a:lstStyle/>
                    <a:p>
                      <a:pPr>
                        <a:lnSpc>
                          <a:spcPct val="107000"/>
                        </a:lnSpc>
                        <a:spcAft>
                          <a:spcPts val="0"/>
                        </a:spcAft>
                      </a:pPr>
                      <a:r>
                        <a:rPr lang="en-US" sz="800" dirty="0" smtClean="0"/>
                        <a:t>16</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RS422_Shield1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43659594"/>
              </p:ext>
            </p:extLst>
          </p:nvPr>
        </p:nvGraphicFramePr>
        <p:xfrm>
          <a:off x="276601" y="3672509"/>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48900566"/>
              </p:ext>
            </p:extLst>
          </p:nvPr>
        </p:nvGraphicFramePr>
        <p:xfrm>
          <a:off x="2798619" y="429263"/>
          <a:ext cx="6096001" cy="1443990"/>
        </p:xfrm>
        <a:graphic>
          <a:graphicData uri="http://schemas.openxmlformats.org/drawingml/2006/table">
            <a:tbl>
              <a:tblPr firstRow="1" bandRow="1">
                <a:tableStyleId>{5940675A-B579-460E-94D1-54222C63F5DA}</a:tableStyleId>
              </a:tblPr>
              <a:tblGrid>
                <a:gridCol w="1579418">
                  <a:extLst>
                    <a:ext uri="{9D8B030D-6E8A-4147-A177-3AD203B41FA5}">
                      <a16:colId xmlns:a16="http://schemas.microsoft.com/office/drawing/2014/main" val="3983651129"/>
                    </a:ext>
                  </a:extLst>
                </a:gridCol>
                <a:gridCol w="1911927">
                  <a:extLst>
                    <a:ext uri="{9D8B030D-6E8A-4147-A177-3AD203B41FA5}">
                      <a16:colId xmlns:a16="http://schemas.microsoft.com/office/drawing/2014/main" val="400572796"/>
                    </a:ext>
                  </a:extLst>
                </a:gridCol>
                <a:gridCol w="2604656">
                  <a:extLst>
                    <a:ext uri="{9D8B030D-6E8A-4147-A177-3AD203B41FA5}">
                      <a16:colId xmlns:a16="http://schemas.microsoft.com/office/drawing/2014/main" val="2104263671"/>
                    </a:ext>
                  </a:extLst>
                </a:gridCol>
              </a:tblGrid>
              <a:tr h="278130">
                <a:tc>
                  <a:txBody>
                    <a:bodyPr/>
                    <a:lstStyle/>
                    <a:p>
                      <a:r>
                        <a:rPr lang="en-US" sz="1200" dirty="0" smtClean="0"/>
                        <a:t>Action</a:t>
                      </a:r>
                      <a:endParaRPr lang="en-SG" sz="1200" dirty="0"/>
                    </a:p>
                  </a:txBody>
                  <a:tcPr marL="68580" marR="68580" marT="34290" marB="34290"/>
                </a:tc>
                <a:tc>
                  <a:txBody>
                    <a:bodyPr/>
                    <a:lstStyle/>
                    <a:p>
                      <a:r>
                        <a:rPr lang="en-US" sz="1200" dirty="0" smtClean="0"/>
                        <a:t>Output</a:t>
                      </a:r>
                      <a:endParaRPr lang="en-SG" sz="1200" dirty="0"/>
                    </a:p>
                  </a:txBody>
                  <a:tcPr marL="68580" marR="68580" marT="34290" marB="34290"/>
                </a:tc>
                <a:tc>
                  <a:txBody>
                    <a:bodyPr/>
                    <a:lstStyle/>
                    <a:p>
                      <a:r>
                        <a:rPr lang="en-US" sz="1200" dirty="0" smtClean="0"/>
                        <a:t>Expected Result</a:t>
                      </a:r>
                      <a:endParaRPr lang="en-SG" sz="1200" dirty="0"/>
                    </a:p>
                  </a:txBody>
                  <a:tcPr marL="68580" marR="68580" marT="34290" marB="34290"/>
                </a:tc>
                <a:extLst>
                  <a:ext uri="{0D108BD9-81ED-4DB2-BD59-A6C34878D82A}">
                    <a16:rowId xmlns:a16="http://schemas.microsoft.com/office/drawing/2014/main" val="2672070184"/>
                  </a:ext>
                </a:extLst>
              </a:tr>
              <a:tr h="994410">
                <a:tc>
                  <a:txBody>
                    <a:bodyPr/>
                    <a:lstStyle/>
                    <a:p>
                      <a:r>
                        <a:rPr lang="en-US" sz="1200" dirty="0" smtClean="0"/>
                        <a:t>Nothing</a:t>
                      </a:r>
                    </a:p>
                    <a:p>
                      <a:r>
                        <a:rPr lang="en-US" sz="1200" dirty="0" smtClean="0"/>
                        <a:t>(Auto</a:t>
                      </a:r>
                      <a:r>
                        <a:rPr lang="en-US" sz="1200" baseline="0" dirty="0" smtClean="0"/>
                        <a:t> NUC mode)</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Every 5min,</a:t>
                      </a:r>
                      <a:r>
                        <a:rPr lang="en-US" sz="1200" baseline="0" dirty="0" smtClean="0"/>
                        <a:t> VDU shows the “NUC countdown” OSD, then tells </a:t>
                      </a:r>
                      <a:r>
                        <a:rPr lang="en-US" sz="1200" dirty="0" smtClean="0"/>
                        <a:t>VCU to send RS422 message “</a:t>
                      </a:r>
                      <a:r>
                        <a:rPr lang="en-SG" sz="1200" dirty="0" smtClean="0"/>
                        <a:t>CC0311000000000113</a:t>
                      </a:r>
                      <a:r>
                        <a:rPr lang="en-US" sz="1200" dirty="0" smtClean="0"/>
                        <a:t>” to TI (J4)</a:t>
                      </a:r>
                      <a:endParaRPr lang="en-SG" sz="1200" dirty="0"/>
                    </a:p>
                  </a:txBody>
                  <a:tcPr marL="68580" marR="68580" marT="34290" marB="34290"/>
                </a:tc>
                <a:tc>
                  <a:txBody>
                    <a:bodyPr/>
                    <a:lstStyle/>
                    <a:p>
                      <a:r>
                        <a:rPr lang="en-US" sz="1200" dirty="0" smtClean="0"/>
                        <a:t>VDU shows the</a:t>
                      </a:r>
                      <a:r>
                        <a:rPr lang="en-US" sz="1200" baseline="0" dirty="0" smtClean="0"/>
                        <a:t> “NUC countdown” OSD for 5s. At the end of the countdown animation, TI performs shutter NUC and VDU displays “NUC now” OSD for 1.1s or </a:t>
                      </a:r>
                      <a:r>
                        <a:rPr lang="en-US" sz="1200" dirty="0" smtClean="0"/>
                        <a:t>until </a:t>
                      </a:r>
                      <a:r>
                        <a:rPr lang="en-US" sz="1200" dirty="0" err="1" smtClean="0"/>
                        <a:t>Ack</a:t>
                      </a:r>
                      <a:r>
                        <a:rPr lang="en-US" sz="1200" dirty="0" smtClean="0"/>
                        <a:t> message is received from TI</a:t>
                      </a:r>
                      <a:endParaRPr lang="en-SG" sz="1200" dirty="0"/>
                    </a:p>
                  </a:txBody>
                  <a:tcPr marL="68580" marR="68580" marT="34290" marB="34290"/>
                </a:tc>
                <a:extLst>
                  <a:ext uri="{0D108BD9-81ED-4DB2-BD59-A6C34878D82A}">
                    <a16:rowId xmlns:a16="http://schemas.microsoft.com/office/drawing/2014/main" val="15969367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97919527"/>
              </p:ext>
            </p:extLst>
          </p:nvPr>
        </p:nvGraphicFramePr>
        <p:xfrm>
          <a:off x="2798619" y="2089954"/>
          <a:ext cx="6095999" cy="365760"/>
        </p:xfrm>
        <a:graphic>
          <a:graphicData uri="http://schemas.openxmlformats.org/drawingml/2006/table">
            <a:tbl>
              <a:tblPr firstRow="1" firstCol="1" bandRow="1">
                <a:tableStyleId>{5940675A-B579-460E-94D1-54222C63F5DA}</a:tableStyleId>
              </a:tblPr>
              <a:tblGrid>
                <a:gridCol w="1581509">
                  <a:extLst>
                    <a:ext uri="{9D8B030D-6E8A-4147-A177-3AD203B41FA5}">
                      <a16:colId xmlns:a16="http://schemas.microsoft.com/office/drawing/2014/main" val="3471283145"/>
                    </a:ext>
                  </a:extLst>
                </a:gridCol>
                <a:gridCol w="3091132">
                  <a:extLst>
                    <a:ext uri="{9D8B030D-6E8A-4147-A177-3AD203B41FA5}">
                      <a16:colId xmlns:a16="http://schemas.microsoft.com/office/drawing/2014/main" val="2934068371"/>
                    </a:ext>
                  </a:extLst>
                </a:gridCol>
                <a:gridCol w="1423358">
                  <a:extLst>
                    <a:ext uri="{9D8B030D-6E8A-4147-A177-3AD203B41FA5}">
                      <a16:colId xmlns:a16="http://schemas.microsoft.com/office/drawing/2014/main" val="3667262782"/>
                    </a:ext>
                  </a:extLst>
                </a:gridCol>
              </a:tblGrid>
              <a:tr h="157163">
                <a:tc>
                  <a:txBody>
                    <a:bodyPr/>
                    <a:lstStyle/>
                    <a:p>
                      <a:pPr algn="ctr">
                        <a:spcAft>
                          <a:spcPts val="0"/>
                        </a:spcAft>
                      </a:pPr>
                      <a:r>
                        <a:rPr lang="en-SG" sz="1200" dirty="0"/>
                        <a:t>Function</a:t>
                      </a:r>
                    </a:p>
                  </a:txBody>
                  <a:tcPr marL="47149" marR="47149" marT="0" marB="0" anchor="ctr"/>
                </a:tc>
                <a:tc>
                  <a:txBody>
                    <a:bodyPr/>
                    <a:lstStyle/>
                    <a:p>
                      <a:pPr algn="ctr">
                        <a:spcAft>
                          <a:spcPts val="0"/>
                        </a:spcAft>
                      </a:pPr>
                      <a:r>
                        <a:rPr lang="en-SG" sz="1200"/>
                        <a:t>Command</a:t>
                      </a:r>
                    </a:p>
                  </a:txBody>
                  <a:tcPr marL="47149" marR="47149" marT="0" marB="0" anchor="ctr"/>
                </a:tc>
                <a:tc>
                  <a:txBody>
                    <a:bodyPr/>
                    <a:lstStyle/>
                    <a:p>
                      <a:pPr algn="ctr">
                        <a:spcAft>
                          <a:spcPts val="0"/>
                        </a:spcAft>
                      </a:pPr>
                      <a:r>
                        <a:rPr lang="en-SG" sz="1200"/>
                        <a:t>Ack</a:t>
                      </a:r>
                    </a:p>
                  </a:txBody>
                  <a:tcPr marL="47149" marR="47149" marT="0" marB="0" anchor="ctr"/>
                </a:tc>
                <a:extLst>
                  <a:ext uri="{0D108BD9-81ED-4DB2-BD59-A6C34878D82A}">
                    <a16:rowId xmlns:a16="http://schemas.microsoft.com/office/drawing/2014/main" val="1130096300"/>
                  </a:ext>
                </a:extLst>
              </a:tr>
              <a:tr h="157163">
                <a:tc>
                  <a:txBody>
                    <a:bodyPr/>
                    <a:lstStyle/>
                    <a:p>
                      <a:pPr algn="ctr">
                        <a:spcAft>
                          <a:spcPts val="0"/>
                        </a:spcAft>
                      </a:pPr>
                      <a:r>
                        <a:rPr lang="en-SG" sz="1200" dirty="0"/>
                        <a:t>Shutter Correction</a:t>
                      </a:r>
                    </a:p>
                  </a:txBody>
                  <a:tcPr marL="47149" marR="47149" marT="0" marB="0" anchor="ctr"/>
                </a:tc>
                <a:tc>
                  <a:txBody>
                    <a:bodyPr/>
                    <a:lstStyle/>
                    <a:p>
                      <a:pPr algn="ctr">
                        <a:spcAft>
                          <a:spcPts val="0"/>
                        </a:spcAft>
                      </a:pPr>
                      <a:r>
                        <a:rPr lang="en-SG" sz="1200" dirty="0"/>
                        <a:t>CC0311000000000113</a:t>
                      </a:r>
                    </a:p>
                  </a:txBody>
                  <a:tcPr marL="47149" marR="47149" marT="0" marB="0" anchor="ctr"/>
                </a:tc>
                <a:tc>
                  <a:txBody>
                    <a:bodyPr/>
                    <a:lstStyle/>
                    <a:p>
                      <a:pPr algn="ctr">
                        <a:spcAft>
                          <a:spcPts val="0"/>
                        </a:spcAft>
                      </a:pPr>
                      <a:r>
                        <a:rPr lang="en-SG" sz="1200" dirty="0"/>
                        <a:t>5502 1100 13</a:t>
                      </a:r>
                    </a:p>
                  </a:txBody>
                  <a:tcPr marL="47149" marR="47149" marT="0" marB="0" anchor="ctr"/>
                </a:tc>
                <a:extLst>
                  <a:ext uri="{0D108BD9-81ED-4DB2-BD59-A6C34878D82A}">
                    <a16:rowId xmlns:a16="http://schemas.microsoft.com/office/drawing/2014/main" val="3507595244"/>
                  </a:ext>
                </a:extLst>
              </a:tr>
            </a:tbl>
          </a:graphicData>
        </a:graphic>
      </p:graphicFrame>
      <p:pic>
        <p:nvPicPr>
          <p:cNvPr id="2050" name="그림 9" descr="cid88129*image002.jpg@01D87FFD.D2515A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35" y="2569814"/>
            <a:ext cx="4097483" cy="11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798618" y="2618303"/>
            <a:ext cx="810000" cy="54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Show “NUC countdown” OSD for 5s</a:t>
            </a:r>
            <a:endParaRPr lang="en-SG" sz="900" dirty="0">
              <a:solidFill>
                <a:schemeClr val="tx1"/>
              </a:solidFill>
            </a:endParaRPr>
          </a:p>
        </p:txBody>
      </p:sp>
      <p:sp>
        <p:nvSpPr>
          <p:cNvPr id="18" name="Rectangle 17"/>
          <p:cNvSpPr/>
          <p:nvPr/>
        </p:nvSpPr>
        <p:spPr>
          <a:xfrm>
            <a:off x="3841663" y="2618303"/>
            <a:ext cx="810000" cy="54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VCU sends RS422 message to TI</a:t>
            </a:r>
            <a:endParaRPr lang="en-SG" sz="900" dirty="0">
              <a:solidFill>
                <a:schemeClr val="tx1"/>
              </a:solidFill>
            </a:endParaRPr>
          </a:p>
        </p:txBody>
      </p:sp>
      <p:cxnSp>
        <p:nvCxnSpPr>
          <p:cNvPr id="12" name="Straight Arrow Connector 11"/>
          <p:cNvCxnSpPr>
            <a:stCxn id="9" idx="3"/>
            <a:endCxn id="18" idx="1"/>
          </p:cNvCxnSpPr>
          <p:nvPr/>
        </p:nvCxnSpPr>
        <p:spPr>
          <a:xfrm>
            <a:off x="3608618" y="2888303"/>
            <a:ext cx="2330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3"/>
          </p:cNvCxnSpPr>
          <p:nvPr/>
        </p:nvCxnSpPr>
        <p:spPr>
          <a:xfrm>
            <a:off x="4651663" y="2888303"/>
            <a:ext cx="23206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5034469" y="3801080"/>
            <a:ext cx="1312574" cy="461665"/>
          </a:xfrm>
          <a:prstGeom prst="rect">
            <a:avLst/>
          </a:prstGeom>
          <a:noFill/>
        </p:spPr>
        <p:txBody>
          <a:bodyPr wrap="square" rtlCol="0">
            <a:spAutoFit/>
          </a:bodyPr>
          <a:lstStyle/>
          <a:p>
            <a:r>
              <a:rPr lang="en-US" sz="1200" dirty="0"/>
              <a:t>Start showing “NUC now” OSD</a:t>
            </a:r>
            <a:endParaRPr lang="en-SG" sz="1200" dirty="0"/>
          </a:p>
        </p:txBody>
      </p:sp>
      <p:sp>
        <p:nvSpPr>
          <p:cNvPr id="41" name="TextBox 40"/>
          <p:cNvSpPr txBox="1"/>
          <p:nvPr/>
        </p:nvSpPr>
        <p:spPr>
          <a:xfrm>
            <a:off x="7818438" y="3801080"/>
            <a:ext cx="1309255" cy="461665"/>
          </a:xfrm>
          <a:prstGeom prst="rect">
            <a:avLst/>
          </a:prstGeom>
          <a:noFill/>
        </p:spPr>
        <p:txBody>
          <a:bodyPr wrap="square" rtlCol="0">
            <a:spAutoFit/>
          </a:bodyPr>
          <a:lstStyle/>
          <a:p>
            <a:r>
              <a:rPr lang="en-US" sz="1200" dirty="0"/>
              <a:t>Stop showing “NUC now” OSD</a:t>
            </a:r>
            <a:endParaRPr lang="en-SG" sz="1200" dirty="0"/>
          </a:p>
        </p:txBody>
      </p:sp>
      <p:cxnSp>
        <p:nvCxnSpPr>
          <p:cNvPr id="42" name="Straight Arrow Connector 41"/>
          <p:cNvCxnSpPr>
            <a:stCxn id="2056" idx="0"/>
          </p:cNvCxnSpPr>
          <p:nvPr/>
        </p:nvCxnSpPr>
        <p:spPr>
          <a:xfrm flipV="1">
            <a:off x="5690756" y="3576482"/>
            <a:ext cx="51953" cy="2245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8473066" y="3606174"/>
            <a:ext cx="303789" cy="1949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50898" y="3591987"/>
            <a:ext cx="1824355" cy="461665"/>
          </a:xfrm>
          <a:prstGeom prst="rect">
            <a:avLst/>
          </a:prstGeom>
          <a:noFill/>
        </p:spPr>
        <p:txBody>
          <a:bodyPr wrap="square" rtlCol="0">
            <a:spAutoFit/>
          </a:bodyPr>
          <a:lstStyle/>
          <a:p>
            <a:r>
              <a:rPr lang="en-US" sz="1200" dirty="0"/>
              <a:t>“NUC Countdown” OSD (Sample)</a:t>
            </a:r>
          </a:p>
        </p:txBody>
      </p:sp>
      <p:cxnSp>
        <p:nvCxnSpPr>
          <p:cNvPr id="32" name="Straight Arrow Connector 31"/>
          <p:cNvCxnSpPr/>
          <p:nvPr/>
        </p:nvCxnSpPr>
        <p:spPr>
          <a:xfrm flipH="1" flipV="1">
            <a:off x="2833463" y="3177813"/>
            <a:ext cx="59293" cy="1719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246663" y="3158303"/>
            <a:ext cx="630070" cy="126492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76506" y="4423224"/>
            <a:ext cx="1339446" cy="646331"/>
          </a:xfrm>
          <a:prstGeom prst="rect">
            <a:avLst/>
          </a:prstGeom>
          <a:noFill/>
        </p:spPr>
        <p:txBody>
          <a:bodyPr wrap="square" rtlCol="0">
            <a:spAutoFit/>
          </a:bodyPr>
          <a:lstStyle/>
          <a:p>
            <a:r>
              <a:rPr lang="en-US" sz="1200" dirty="0"/>
              <a:t>Trigger TI NUC after countdown finishes</a:t>
            </a:r>
          </a:p>
        </p:txBody>
      </p:sp>
      <p:pic>
        <p:nvPicPr>
          <p:cNvPr id="44" name="Picture 43"/>
          <p:cNvPicPr>
            <a:picLocks noChangeAspect="1"/>
          </p:cNvPicPr>
          <p:nvPr/>
        </p:nvPicPr>
        <p:blipFill>
          <a:blip r:embed="rId4"/>
          <a:stretch>
            <a:fillRect/>
          </a:stretch>
        </p:blipFill>
        <p:spPr>
          <a:xfrm>
            <a:off x="4980444" y="4089982"/>
            <a:ext cx="104172" cy="116456"/>
          </a:xfrm>
          <a:prstGeom prst="rect">
            <a:avLst/>
          </a:prstGeom>
        </p:spPr>
      </p:pic>
      <p:pic>
        <p:nvPicPr>
          <p:cNvPr id="45" name="Picture 44"/>
          <p:cNvPicPr>
            <a:picLocks noChangeAspect="1"/>
          </p:cNvPicPr>
          <p:nvPr/>
        </p:nvPicPr>
        <p:blipFill>
          <a:blip r:embed="rId4"/>
          <a:stretch>
            <a:fillRect/>
          </a:stretch>
        </p:blipFill>
        <p:spPr>
          <a:xfrm>
            <a:off x="7728457" y="4098434"/>
            <a:ext cx="104172" cy="116456"/>
          </a:xfrm>
          <a:prstGeom prst="rect">
            <a:avLst/>
          </a:prstGeom>
        </p:spPr>
      </p:pic>
      <p:pic>
        <p:nvPicPr>
          <p:cNvPr id="25" name="Picture 24"/>
          <p:cNvPicPr>
            <a:picLocks noChangeAspect="1"/>
          </p:cNvPicPr>
          <p:nvPr/>
        </p:nvPicPr>
        <p:blipFill>
          <a:blip r:embed="rId5"/>
          <a:stretch>
            <a:fillRect/>
          </a:stretch>
        </p:blipFill>
        <p:spPr>
          <a:xfrm>
            <a:off x="2767643" y="3349798"/>
            <a:ext cx="1479020" cy="252259"/>
          </a:xfrm>
          <a:prstGeom prst="rect">
            <a:avLst/>
          </a:prstGeom>
        </p:spPr>
      </p:pic>
      <p:sp>
        <p:nvSpPr>
          <p:cNvPr id="27" name="TextBox 26"/>
          <p:cNvSpPr txBox="1"/>
          <p:nvPr/>
        </p:nvSpPr>
        <p:spPr>
          <a:xfrm>
            <a:off x="2809625" y="4172902"/>
            <a:ext cx="1473851" cy="646331"/>
          </a:xfrm>
          <a:prstGeom prst="rect">
            <a:avLst/>
          </a:prstGeom>
          <a:noFill/>
        </p:spPr>
        <p:txBody>
          <a:bodyPr wrap="square" rtlCol="0">
            <a:spAutoFit/>
          </a:bodyPr>
          <a:lstStyle/>
          <a:p>
            <a:r>
              <a:rPr lang="en-US" sz="1200" dirty="0">
                <a:solidFill>
                  <a:srgbClr val="FF0000"/>
                </a:solidFill>
              </a:rPr>
              <a:t>Countdown icon to be aligned to NUC button on VDU</a:t>
            </a:r>
          </a:p>
        </p:txBody>
      </p:sp>
      <p:cxnSp>
        <p:nvCxnSpPr>
          <p:cNvPr id="34" name="Straight Arrow Connector 33"/>
          <p:cNvCxnSpPr>
            <a:stCxn id="27" idx="2"/>
          </p:cNvCxnSpPr>
          <p:nvPr/>
        </p:nvCxnSpPr>
        <p:spPr>
          <a:xfrm>
            <a:off x="3546551" y="4819233"/>
            <a:ext cx="295112" cy="17454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965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OSD</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649942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3" name="TextBox 2"/>
          <p:cNvSpPr txBox="1"/>
          <p:nvPr/>
        </p:nvSpPr>
        <p:spPr>
          <a:xfrm>
            <a:off x="6135554" y="763603"/>
            <a:ext cx="1689198" cy="830997"/>
          </a:xfrm>
          <a:prstGeom prst="rect">
            <a:avLst/>
          </a:prstGeom>
          <a:noFill/>
        </p:spPr>
        <p:txBody>
          <a:bodyPr wrap="square" rtlCol="0">
            <a:spAutoFit/>
          </a:bodyPr>
          <a:lstStyle/>
          <a:p>
            <a:pPr algn="r"/>
            <a:r>
              <a:rPr lang="en-US" sz="1600" dirty="0" smtClean="0">
                <a:solidFill>
                  <a:srgbClr val="FF0000"/>
                </a:solidFill>
              </a:rPr>
              <a:t>Moon symbol to stay in same position always</a:t>
            </a:r>
            <a:endParaRPr lang="en-US" sz="1600" dirty="0">
              <a:solidFill>
                <a:srgbClr val="FF0000"/>
              </a:solidFill>
            </a:endParaRPr>
          </a:p>
        </p:txBody>
      </p:sp>
      <p:cxnSp>
        <p:nvCxnSpPr>
          <p:cNvPr id="4" name="Straight Arrow Connector 3"/>
          <p:cNvCxnSpPr>
            <a:stCxn id="3" idx="3"/>
          </p:cNvCxnSpPr>
          <p:nvPr/>
        </p:nvCxnSpPr>
        <p:spPr>
          <a:xfrm flipV="1">
            <a:off x="7824752" y="763603"/>
            <a:ext cx="649153" cy="41549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1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3406061"/>
          </a:xfrm>
        </p:spPr>
        <p:txBody>
          <a:bodyPr/>
          <a:lstStyle/>
          <a:p>
            <a:pPr marL="0" indent="0">
              <a:buNone/>
            </a:pPr>
            <a:r>
              <a:rPr lang="en-SG" dirty="0" smtClean="0"/>
              <a:t>V0.6: </a:t>
            </a:r>
            <a:r>
              <a:rPr lang="en-SG" dirty="0" smtClean="0"/>
              <a:t>20</a:t>
            </a:r>
            <a:r>
              <a:rPr lang="en-SG" baseline="30000" dirty="0" smtClean="0"/>
              <a:t>th</a:t>
            </a:r>
            <a:r>
              <a:rPr lang="en-SG" dirty="0" smtClean="0"/>
              <a:t> </a:t>
            </a:r>
            <a:r>
              <a:rPr lang="en-SG" dirty="0" smtClean="0"/>
              <a:t>Sep 2022</a:t>
            </a:r>
            <a:endParaRPr lang="en-SG" dirty="0"/>
          </a:p>
          <a:p>
            <a:r>
              <a:rPr lang="en-US" dirty="0"/>
              <a:t>added note for all text labels to follow </a:t>
            </a:r>
            <a:r>
              <a:rPr lang="en-US" dirty="0" err="1"/>
              <a:t>Roboto</a:t>
            </a:r>
            <a:r>
              <a:rPr lang="en-US" dirty="0"/>
              <a:t> font and listed sizes</a:t>
            </a:r>
          </a:p>
          <a:p>
            <a:r>
              <a:rPr lang="en-US" dirty="0" smtClean="0"/>
              <a:t>added </a:t>
            </a:r>
            <a:r>
              <a:rPr lang="en-US" dirty="0"/>
              <a:t>black loading screen</a:t>
            </a:r>
          </a:p>
          <a:p>
            <a:r>
              <a:rPr lang="en-US" dirty="0"/>
              <a:t>added video loss blue screen </a:t>
            </a:r>
            <a:r>
              <a:rPr lang="en-US" dirty="0" smtClean="0"/>
              <a:t>details</a:t>
            </a:r>
          </a:p>
          <a:p>
            <a:r>
              <a:rPr lang="en-US" dirty="0" smtClean="0"/>
              <a:t>added Trailer OSD and samples of NUC OSD</a:t>
            </a:r>
          </a:p>
          <a:p>
            <a:r>
              <a:rPr lang="en-US" dirty="0" smtClean="0"/>
              <a:t>updated all OSD to match latest icons</a:t>
            </a:r>
          </a:p>
          <a:p>
            <a:r>
              <a:rPr lang="en-US" dirty="0" smtClean="0"/>
              <a:t>added software version number to VDU menu</a:t>
            </a:r>
          </a:p>
          <a:p>
            <a:r>
              <a:rPr lang="en-US" dirty="0" smtClean="0"/>
              <a:t>added reset to default in VDU menu</a:t>
            </a:r>
          </a:p>
          <a:p>
            <a:r>
              <a:rPr lang="en-SG" dirty="0"/>
              <a:t>added </a:t>
            </a:r>
            <a:r>
              <a:rPr lang="en-US" dirty="0"/>
              <a:t>minimum contrast </a:t>
            </a:r>
            <a:r>
              <a:rPr lang="en-US" dirty="0" smtClean="0"/>
              <a:t>requirement</a:t>
            </a:r>
          </a:p>
        </p:txBody>
      </p:sp>
    </p:spTree>
    <p:extLst>
      <p:ext uri="{BB962C8B-B14F-4D97-AF65-F5344CB8AC3E}">
        <p14:creationId xmlns:p14="http://schemas.microsoft.com/office/powerpoint/2010/main" val="1048946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918378" y="713579"/>
            <a:ext cx="1689198" cy="830997"/>
          </a:xfrm>
          <a:prstGeom prst="rect">
            <a:avLst/>
          </a:prstGeom>
          <a:noFill/>
        </p:spPr>
        <p:txBody>
          <a:bodyPr wrap="square" rtlCol="0">
            <a:spAutoFit/>
          </a:bodyPr>
          <a:lstStyle/>
          <a:p>
            <a:r>
              <a:rPr lang="en-US" sz="1600" dirty="0" smtClean="0">
                <a:solidFill>
                  <a:srgbClr val="FF0000"/>
                </a:solidFill>
              </a:rPr>
              <a:t>All text labels to follow font listed below</a:t>
            </a:r>
            <a:endParaRPr lang="en-US" sz="1600" dirty="0">
              <a:solidFill>
                <a:srgbClr val="FF0000"/>
              </a:solidFill>
            </a:endParaRPr>
          </a:p>
        </p:txBody>
      </p:sp>
      <p:cxnSp>
        <p:nvCxnSpPr>
          <p:cNvPr id="4" name="Straight Arrow Connector 3"/>
          <p:cNvCxnSpPr>
            <a:stCxn id="3" idx="1"/>
          </p:cNvCxnSpPr>
          <p:nvPr/>
        </p:nvCxnSpPr>
        <p:spPr>
          <a:xfrm flipH="1" flipV="1">
            <a:off x="1396034" y="502575"/>
            <a:ext cx="522344" cy="62650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951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96763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1769468" y="2156251"/>
            <a:ext cx="5605063" cy="830997"/>
          </a:xfrm>
          <a:prstGeom prst="rect">
            <a:avLst/>
          </a:prstGeom>
          <a:noFill/>
        </p:spPr>
        <p:txBody>
          <a:bodyPr wrap="square" rtlCol="0">
            <a:spAutoFit/>
          </a:bodyPr>
          <a:lstStyle/>
          <a:p>
            <a:r>
              <a:rPr lang="en-US" sz="1600" dirty="0" smtClean="0">
                <a:solidFill>
                  <a:srgbClr val="FF0000"/>
                </a:solidFill>
              </a:rPr>
              <a:t>VDU to display black loading screen until firmware boot up</a:t>
            </a:r>
          </a:p>
          <a:p>
            <a:endParaRPr lang="en-US" sz="1600" dirty="0">
              <a:solidFill>
                <a:srgbClr val="FF0000"/>
              </a:solidFill>
            </a:endParaRPr>
          </a:p>
          <a:p>
            <a:r>
              <a:rPr lang="en-US" sz="1600" dirty="0" smtClean="0">
                <a:solidFill>
                  <a:srgbClr val="FF0000"/>
                </a:solidFill>
              </a:rPr>
              <a:t>Do not show last shown image on screen during boot up</a:t>
            </a:r>
            <a:endParaRPr lang="en-US" sz="1600" dirty="0">
              <a:solidFill>
                <a:srgbClr val="FF0000"/>
              </a:solidFill>
            </a:endParaRPr>
          </a:p>
        </p:txBody>
      </p:sp>
    </p:spTree>
    <p:extLst>
      <p:ext uri="{BB962C8B-B14F-4D97-AF65-F5344CB8AC3E}">
        <p14:creationId xmlns:p14="http://schemas.microsoft.com/office/powerpoint/2010/main" val="410627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3388864" y="990566"/>
            <a:ext cx="4694153" cy="584775"/>
          </a:xfrm>
          <a:prstGeom prst="rect">
            <a:avLst/>
          </a:prstGeom>
          <a:noFill/>
        </p:spPr>
        <p:txBody>
          <a:bodyPr wrap="square" rtlCol="0">
            <a:spAutoFit/>
          </a:bodyPr>
          <a:lstStyle/>
          <a:p>
            <a:r>
              <a:rPr lang="en-US" sz="1600" dirty="0" smtClean="0">
                <a:solidFill>
                  <a:srgbClr val="FF0000"/>
                </a:solidFill>
                <a:effectLst>
                  <a:outerShdw blurRad="38100" dist="38100" dir="2700000" algn="tl">
                    <a:srgbClr val="000000">
                      <a:alpha val="43137"/>
                    </a:srgbClr>
                  </a:outerShdw>
                </a:effectLst>
              </a:rPr>
              <a:t>Even when video loss, Night Mode OSD should still be visible on screen</a:t>
            </a:r>
            <a:endParaRPr lang="en-US" sz="16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3388864" y="3523197"/>
            <a:ext cx="4694153" cy="1077218"/>
          </a:xfrm>
          <a:prstGeom prst="rect">
            <a:avLst/>
          </a:prstGeom>
          <a:noFill/>
        </p:spPr>
        <p:txBody>
          <a:bodyPr wrap="square" rtlCol="0">
            <a:spAutoFit/>
          </a:bodyPr>
          <a:lstStyle/>
          <a:p>
            <a:r>
              <a:rPr lang="en-US" sz="1600" dirty="0" smtClean="0">
                <a:solidFill>
                  <a:srgbClr val="FF0000"/>
                </a:solidFill>
                <a:effectLst>
                  <a:outerShdw blurRad="38100" dist="38100" dir="2700000" algn="tl">
                    <a:srgbClr val="000000">
                      <a:alpha val="43137"/>
                    </a:srgbClr>
                  </a:outerShdw>
                </a:effectLst>
              </a:rPr>
              <a:t>Even when video loss, IR ON/OFF status and NUC countdown and NUC now OSD should still appear as normal as long as RS422 is still connected</a:t>
            </a:r>
            <a:endParaRPr lang="en-US" sz="1600" dirty="0">
              <a:solidFill>
                <a:srgbClr val="FF0000"/>
              </a:solidFill>
              <a:effectLst>
                <a:outerShdw blurRad="38100" dist="38100" dir="2700000" algn="tl">
                  <a:srgbClr val="000000">
                    <a:alpha val="43137"/>
                  </a:srgbClr>
                </a:outerShdw>
              </a:effectLst>
            </a:endParaRPr>
          </a:p>
        </p:txBody>
      </p:sp>
      <p:cxnSp>
        <p:nvCxnSpPr>
          <p:cNvPr id="10" name="Straight Arrow Connector 9"/>
          <p:cNvCxnSpPr/>
          <p:nvPr/>
        </p:nvCxnSpPr>
        <p:spPr>
          <a:xfrm flipV="1">
            <a:off x="7852672" y="551432"/>
            <a:ext cx="642174" cy="60029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9614" y="867454"/>
            <a:ext cx="2252844" cy="830997"/>
          </a:xfrm>
          <a:prstGeom prst="rect">
            <a:avLst/>
          </a:prstGeom>
          <a:noFill/>
        </p:spPr>
        <p:txBody>
          <a:bodyPr wrap="square" rtlCol="0">
            <a:spAutoFit/>
          </a:bodyPr>
          <a:lstStyle/>
          <a:p>
            <a:r>
              <a:rPr lang="en-US" sz="1600" dirty="0" smtClean="0">
                <a:solidFill>
                  <a:srgbClr val="FF0000"/>
                </a:solidFill>
                <a:effectLst>
                  <a:outerShdw blurRad="38100" dist="38100" dir="2700000" algn="tl">
                    <a:srgbClr val="000000">
                      <a:alpha val="43137"/>
                    </a:srgbClr>
                  </a:outerShdw>
                </a:effectLst>
              </a:rPr>
              <a:t>Even when video loss, </a:t>
            </a:r>
            <a:r>
              <a:rPr lang="en-US" sz="1600" dirty="0" smtClean="0">
                <a:solidFill>
                  <a:srgbClr val="FF0000"/>
                </a:solidFill>
                <a:effectLst>
                  <a:outerShdw blurRad="38100" dist="38100" dir="2700000" algn="tl">
                    <a:srgbClr val="000000">
                      <a:alpha val="43137"/>
                    </a:srgbClr>
                  </a:outerShdw>
                </a:effectLst>
              </a:rPr>
              <a:t>video stream label should still be shown</a:t>
            </a:r>
            <a:endParaRPr lang="en-US" sz="1600" dirty="0">
              <a:solidFill>
                <a:srgbClr val="FF0000"/>
              </a:solidFill>
              <a:effectLst>
                <a:outerShdw blurRad="38100" dist="38100" dir="2700000" algn="tl">
                  <a:srgbClr val="000000">
                    <a:alpha val="43137"/>
                  </a:srgbClr>
                </a:outerShdw>
              </a:effectLst>
            </a:endParaRPr>
          </a:p>
        </p:txBody>
      </p:sp>
      <p:cxnSp>
        <p:nvCxnSpPr>
          <p:cNvPr id="8" name="Straight Arrow Connector 7"/>
          <p:cNvCxnSpPr>
            <a:stCxn id="7" idx="0"/>
          </p:cNvCxnSpPr>
          <p:nvPr/>
        </p:nvCxnSpPr>
        <p:spPr>
          <a:xfrm flipH="1" flipV="1">
            <a:off x="998162" y="413473"/>
            <a:ext cx="527874" cy="45398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691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261" y="580214"/>
            <a:ext cx="2700000" cy="1518750"/>
          </a:xfrm>
          <a:prstGeom prst="rect">
            <a:avLst/>
          </a:prstGeom>
          <a:ln w="19050">
            <a:solidFill>
              <a:srgbClr val="00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55" y="580214"/>
            <a:ext cx="2700000" cy="1518750"/>
          </a:xfrm>
          <a:prstGeom prst="rect">
            <a:avLst/>
          </a:prstGeom>
          <a:ln w="19050">
            <a:solidFill>
              <a:srgbClr val="0000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437" y="580214"/>
            <a:ext cx="2700000" cy="1518750"/>
          </a:xfrm>
          <a:prstGeom prst="rect">
            <a:avLst/>
          </a:prstGeom>
          <a:ln w="19050">
            <a:solidFill>
              <a:srgbClr val="000000"/>
            </a:solidFill>
          </a:ln>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261" y="2835042"/>
            <a:ext cx="2700000" cy="1518750"/>
          </a:xfrm>
          <a:prstGeom prst="rect">
            <a:avLst/>
          </a:prstGeom>
          <a:ln w="19050">
            <a:solidFill>
              <a:srgbClr val="00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55" y="2835042"/>
            <a:ext cx="2700000" cy="1518750"/>
          </a:xfrm>
          <a:prstGeom prst="rect">
            <a:avLst/>
          </a:prstGeom>
          <a:ln w="19050">
            <a:solidFill>
              <a:srgbClr val="00000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437" y="2835042"/>
            <a:ext cx="2700000" cy="1518750"/>
          </a:xfrm>
          <a:prstGeom prst="rect">
            <a:avLst/>
          </a:prstGeom>
          <a:ln w="19050">
            <a:solidFill>
              <a:srgbClr val="000000"/>
            </a:solidFill>
          </a:ln>
        </p:spPr>
      </p:pic>
      <p:pic>
        <p:nvPicPr>
          <p:cNvPr id="8" name="Picture 7"/>
          <p:cNvPicPr>
            <a:picLocks noChangeAspect="1"/>
          </p:cNvPicPr>
          <p:nvPr/>
        </p:nvPicPr>
        <p:blipFill>
          <a:blip r:embed="rId5"/>
          <a:stretch>
            <a:fillRect/>
          </a:stretch>
        </p:blipFill>
        <p:spPr>
          <a:xfrm>
            <a:off x="285655" y="580214"/>
            <a:ext cx="2700000" cy="1517607"/>
          </a:xfrm>
          <a:prstGeom prst="rect">
            <a:avLst/>
          </a:prstGeom>
        </p:spPr>
      </p:pic>
      <p:pic>
        <p:nvPicPr>
          <p:cNvPr id="9" name="Picture 8"/>
          <p:cNvPicPr>
            <a:picLocks noChangeAspect="1"/>
          </p:cNvPicPr>
          <p:nvPr/>
        </p:nvPicPr>
        <p:blipFill>
          <a:blip r:embed="rId6"/>
          <a:stretch>
            <a:fillRect/>
          </a:stretch>
        </p:blipFill>
        <p:spPr>
          <a:xfrm>
            <a:off x="3185261" y="580214"/>
            <a:ext cx="2700000" cy="1517608"/>
          </a:xfrm>
          <a:prstGeom prst="rect">
            <a:avLst/>
          </a:prstGeom>
        </p:spPr>
      </p:pic>
      <p:pic>
        <p:nvPicPr>
          <p:cNvPr id="10" name="Picture 9"/>
          <p:cNvPicPr>
            <a:picLocks noChangeAspect="1"/>
          </p:cNvPicPr>
          <p:nvPr/>
        </p:nvPicPr>
        <p:blipFill>
          <a:blip r:embed="rId7"/>
          <a:stretch>
            <a:fillRect/>
          </a:stretch>
        </p:blipFill>
        <p:spPr>
          <a:xfrm>
            <a:off x="6084867" y="580214"/>
            <a:ext cx="2700000" cy="1517607"/>
          </a:xfrm>
          <a:prstGeom prst="rect">
            <a:avLst/>
          </a:prstGeom>
        </p:spPr>
      </p:pic>
      <p:pic>
        <p:nvPicPr>
          <p:cNvPr id="11" name="Picture 10"/>
          <p:cNvPicPr>
            <a:picLocks noChangeAspect="1"/>
          </p:cNvPicPr>
          <p:nvPr/>
        </p:nvPicPr>
        <p:blipFill>
          <a:blip r:embed="rId5"/>
          <a:stretch>
            <a:fillRect/>
          </a:stretch>
        </p:blipFill>
        <p:spPr>
          <a:xfrm>
            <a:off x="285655" y="2833899"/>
            <a:ext cx="2700000" cy="1517607"/>
          </a:xfrm>
          <a:prstGeom prst="rect">
            <a:avLst/>
          </a:prstGeom>
        </p:spPr>
      </p:pic>
      <p:pic>
        <p:nvPicPr>
          <p:cNvPr id="12" name="Picture 11"/>
          <p:cNvPicPr>
            <a:picLocks noChangeAspect="1"/>
          </p:cNvPicPr>
          <p:nvPr/>
        </p:nvPicPr>
        <p:blipFill>
          <a:blip r:embed="rId6"/>
          <a:stretch>
            <a:fillRect/>
          </a:stretch>
        </p:blipFill>
        <p:spPr>
          <a:xfrm>
            <a:off x="3185261" y="2833899"/>
            <a:ext cx="2700000" cy="1517608"/>
          </a:xfrm>
          <a:prstGeom prst="rect">
            <a:avLst/>
          </a:prstGeom>
        </p:spPr>
      </p:pic>
      <p:pic>
        <p:nvPicPr>
          <p:cNvPr id="13" name="Picture 12"/>
          <p:cNvPicPr>
            <a:picLocks noChangeAspect="1"/>
          </p:cNvPicPr>
          <p:nvPr/>
        </p:nvPicPr>
        <p:blipFill>
          <a:blip r:embed="rId7"/>
          <a:stretch>
            <a:fillRect/>
          </a:stretch>
        </p:blipFill>
        <p:spPr>
          <a:xfrm>
            <a:off x="6084867" y="2833899"/>
            <a:ext cx="2700000" cy="1517607"/>
          </a:xfrm>
          <a:prstGeom prst="rect">
            <a:avLst/>
          </a:prstGeom>
        </p:spPr>
      </p:pic>
      <p:pic>
        <p:nvPicPr>
          <p:cNvPr id="15" name="Picture 14"/>
          <p:cNvPicPr>
            <a:picLocks noChangeAspect="1"/>
          </p:cNvPicPr>
          <p:nvPr/>
        </p:nvPicPr>
        <p:blipFill>
          <a:blip r:embed="rId8"/>
          <a:stretch>
            <a:fillRect/>
          </a:stretch>
        </p:blipFill>
        <p:spPr>
          <a:xfrm>
            <a:off x="285655" y="2833898"/>
            <a:ext cx="2700000" cy="1517608"/>
          </a:xfrm>
          <a:prstGeom prst="rect">
            <a:avLst/>
          </a:prstGeom>
        </p:spPr>
      </p:pic>
      <p:pic>
        <p:nvPicPr>
          <p:cNvPr id="16" name="Picture 15"/>
          <p:cNvPicPr>
            <a:picLocks noChangeAspect="1"/>
          </p:cNvPicPr>
          <p:nvPr/>
        </p:nvPicPr>
        <p:blipFill>
          <a:blip r:embed="rId8"/>
          <a:stretch>
            <a:fillRect/>
          </a:stretch>
        </p:blipFill>
        <p:spPr>
          <a:xfrm>
            <a:off x="3185261" y="2833898"/>
            <a:ext cx="2700000" cy="1517608"/>
          </a:xfrm>
          <a:prstGeom prst="rect">
            <a:avLst/>
          </a:prstGeom>
        </p:spPr>
      </p:pic>
      <p:pic>
        <p:nvPicPr>
          <p:cNvPr id="17" name="Picture 16"/>
          <p:cNvPicPr>
            <a:picLocks noChangeAspect="1"/>
          </p:cNvPicPr>
          <p:nvPr/>
        </p:nvPicPr>
        <p:blipFill>
          <a:blip r:embed="rId8"/>
          <a:stretch>
            <a:fillRect/>
          </a:stretch>
        </p:blipFill>
        <p:spPr>
          <a:xfrm>
            <a:off x="6084867" y="2833898"/>
            <a:ext cx="2700000" cy="1517608"/>
          </a:xfrm>
          <a:prstGeom prst="rect">
            <a:avLst/>
          </a:prstGeom>
        </p:spPr>
      </p:pic>
      <p:sp>
        <p:nvSpPr>
          <p:cNvPr id="20" name="TextBox 19"/>
          <p:cNvSpPr txBox="1"/>
          <p:nvPr/>
        </p:nvSpPr>
        <p:spPr>
          <a:xfrm>
            <a:off x="285655" y="212176"/>
            <a:ext cx="2700000" cy="276999"/>
          </a:xfrm>
          <a:prstGeom prst="rect">
            <a:avLst/>
          </a:prstGeom>
          <a:noFill/>
        </p:spPr>
        <p:txBody>
          <a:bodyPr wrap="square" rtlCol="0">
            <a:spAutoFit/>
          </a:bodyPr>
          <a:lstStyle/>
          <a:p>
            <a:pPr algn="ctr"/>
            <a:r>
              <a:rPr lang="en-US" sz="1200" b="1" dirty="0"/>
              <a:t>J4 Pin A OSD</a:t>
            </a:r>
          </a:p>
        </p:txBody>
      </p:sp>
      <p:sp>
        <p:nvSpPr>
          <p:cNvPr id="21" name="TextBox 20"/>
          <p:cNvSpPr txBox="1"/>
          <p:nvPr/>
        </p:nvSpPr>
        <p:spPr>
          <a:xfrm>
            <a:off x="3185261" y="212176"/>
            <a:ext cx="2700000" cy="276999"/>
          </a:xfrm>
          <a:prstGeom prst="rect">
            <a:avLst/>
          </a:prstGeom>
          <a:noFill/>
        </p:spPr>
        <p:txBody>
          <a:bodyPr wrap="square" rtlCol="0">
            <a:spAutoFit/>
          </a:bodyPr>
          <a:lstStyle/>
          <a:p>
            <a:pPr algn="ctr"/>
            <a:r>
              <a:rPr lang="en-US" sz="1200" b="1" dirty="0"/>
              <a:t>J4 Pin B OSD</a:t>
            </a:r>
          </a:p>
        </p:txBody>
      </p:sp>
      <p:sp>
        <p:nvSpPr>
          <p:cNvPr id="22" name="TextBox 21"/>
          <p:cNvSpPr txBox="1"/>
          <p:nvPr/>
        </p:nvSpPr>
        <p:spPr>
          <a:xfrm>
            <a:off x="6087437" y="212176"/>
            <a:ext cx="2700000" cy="276999"/>
          </a:xfrm>
          <a:prstGeom prst="rect">
            <a:avLst/>
          </a:prstGeom>
          <a:noFill/>
        </p:spPr>
        <p:txBody>
          <a:bodyPr wrap="square" rtlCol="0">
            <a:spAutoFit/>
          </a:bodyPr>
          <a:lstStyle/>
          <a:p>
            <a:pPr algn="ctr"/>
            <a:r>
              <a:rPr lang="en-US" sz="1200" b="1" dirty="0"/>
              <a:t>J4 Pin C OSD</a:t>
            </a:r>
          </a:p>
        </p:txBody>
      </p:sp>
      <p:sp>
        <p:nvSpPr>
          <p:cNvPr id="29" name="TextBox 28"/>
          <p:cNvSpPr txBox="1"/>
          <p:nvPr/>
        </p:nvSpPr>
        <p:spPr>
          <a:xfrm>
            <a:off x="285655" y="2098965"/>
            <a:ext cx="2700000" cy="276999"/>
          </a:xfrm>
          <a:prstGeom prst="rect">
            <a:avLst/>
          </a:prstGeom>
          <a:noFill/>
        </p:spPr>
        <p:txBody>
          <a:bodyPr wrap="square" rtlCol="0">
            <a:spAutoFit/>
          </a:bodyPr>
          <a:lstStyle/>
          <a:p>
            <a:r>
              <a:rPr lang="en-US" sz="1200" dirty="0"/>
              <a:t>Front TI, IR </a:t>
            </a:r>
            <a:r>
              <a:rPr lang="en-US" sz="1200" dirty="0" smtClean="0"/>
              <a:t>OFF</a:t>
            </a:r>
            <a:endParaRPr lang="en-US" sz="1200" dirty="0"/>
          </a:p>
        </p:txBody>
      </p:sp>
      <p:sp>
        <p:nvSpPr>
          <p:cNvPr id="30" name="TextBox 29"/>
          <p:cNvSpPr txBox="1"/>
          <p:nvPr/>
        </p:nvSpPr>
        <p:spPr>
          <a:xfrm>
            <a:off x="3185261" y="2098965"/>
            <a:ext cx="2700000" cy="276999"/>
          </a:xfrm>
          <a:prstGeom prst="rect">
            <a:avLst/>
          </a:prstGeom>
          <a:noFill/>
        </p:spPr>
        <p:txBody>
          <a:bodyPr wrap="square" rtlCol="0">
            <a:spAutoFit/>
          </a:bodyPr>
          <a:lstStyle/>
          <a:p>
            <a:r>
              <a:rPr lang="en-US" sz="1200" dirty="0"/>
              <a:t>Rear Near Camera, IR </a:t>
            </a:r>
            <a:r>
              <a:rPr lang="en-US" sz="1200" dirty="0" smtClean="0"/>
              <a:t>OFF</a:t>
            </a:r>
            <a:endParaRPr lang="en-US" sz="1200" dirty="0"/>
          </a:p>
        </p:txBody>
      </p:sp>
      <p:sp>
        <p:nvSpPr>
          <p:cNvPr id="31" name="TextBox 30"/>
          <p:cNvSpPr txBox="1"/>
          <p:nvPr/>
        </p:nvSpPr>
        <p:spPr>
          <a:xfrm>
            <a:off x="6087437" y="2098965"/>
            <a:ext cx="2700000" cy="276999"/>
          </a:xfrm>
          <a:prstGeom prst="rect">
            <a:avLst/>
          </a:prstGeom>
          <a:noFill/>
        </p:spPr>
        <p:txBody>
          <a:bodyPr wrap="square" rtlCol="0">
            <a:spAutoFit/>
          </a:bodyPr>
          <a:lstStyle/>
          <a:p>
            <a:r>
              <a:rPr lang="en-US" sz="1200" dirty="0"/>
              <a:t>Rear Far Camera, IR </a:t>
            </a:r>
            <a:r>
              <a:rPr lang="en-US" sz="1200" dirty="0" smtClean="0"/>
              <a:t>OFF</a:t>
            </a:r>
            <a:endParaRPr lang="en-US" sz="1200" dirty="0"/>
          </a:p>
        </p:txBody>
      </p:sp>
      <p:sp>
        <p:nvSpPr>
          <p:cNvPr id="32" name="TextBox 31"/>
          <p:cNvSpPr txBox="1"/>
          <p:nvPr/>
        </p:nvSpPr>
        <p:spPr>
          <a:xfrm>
            <a:off x="285655" y="4353792"/>
            <a:ext cx="2700000" cy="276999"/>
          </a:xfrm>
          <a:prstGeom prst="rect">
            <a:avLst/>
          </a:prstGeom>
          <a:noFill/>
        </p:spPr>
        <p:txBody>
          <a:bodyPr wrap="square" rtlCol="0">
            <a:spAutoFit/>
          </a:bodyPr>
          <a:lstStyle/>
          <a:p>
            <a:r>
              <a:rPr lang="en-US" sz="1200" dirty="0"/>
              <a:t>Front TI, IR </a:t>
            </a:r>
            <a:r>
              <a:rPr lang="en-US" sz="1200" dirty="0" smtClean="0"/>
              <a:t>ON</a:t>
            </a:r>
            <a:endParaRPr lang="en-US" sz="1200" dirty="0"/>
          </a:p>
        </p:txBody>
      </p:sp>
      <p:sp>
        <p:nvSpPr>
          <p:cNvPr id="33" name="TextBox 32"/>
          <p:cNvSpPr txBox="1"/>
          <p:nvPr/>
        </p:nvSpPr>
        <p:spPr>
          <a:xfrm>
            <a:off x="3185261" y="4353792"/>
            <a:ext cx="2700000" cy="276999"/>
          </a:xfrm>
          <a:prstGeom prst="rect">
            <a:avLst/>
          </a:prstGeom>
          <a:noFill/>
        </p:spPr>
        <p:txBody>
          <a:bodyPr wrap="square" rtlCol="0">
            <a:spAutoFit/>
          </a:bodyPr>
          <a:lstStyle/>
          <a:p>
            <a:r>
              <a:rPr lang="en-US" sz="1200" dirty="0"/>
              <a:t>Rear Near Camera, IR </a:t>
            </a:r>
            <a:r>
              <a:rPr lang="en-US" sz="1200" dirty="0" smtClean="0"/>
              <a:t>ON</a:t>
            </a:r>
            <a:endParaRPr lang="en-US" sz="1200" dirty="0"/>
          </a:p>
        </p:txBody>
      </p:sp>
      <p:sp>
        <p:nvSpPr>
          <p:cNvPr id="34" name="TextBox 33"/>
          <p:cNvSpPr txBox="1"/>
          <p:nvPr/>
        </p:nvSpPr>
        <p:spPr>
          <a:xfrm>
            <a:off x="6087437" y="4353792"/>
            <a:ext cx="2700000" cy="276999"/>
          </a:xfrm>
          <a:prstGeom prst="rect">
            <a:avLst/>
          </a:prstGeom>
          <a:noFill/>
        </p:spPr>
        <p:txBody>
          <a:bodyPr wrap="square" rtlCol="0">
            <a:spAutoFit/>
          </a:bodyPr>
          <a:lstStyle/>
          <a:p>
            <a:r>
              <a:rPr lang="en-US" sz="1200" dirty="0"/>
              <a:t>Rear Far Camera, IR </a:t>
            </a:r>
            <a:r>
              <a:rPr lang="en-US" sz="1200" dirty="0" smtClean="0"/>
              <a:t>ON</a:t>
            </a:r>
            <a:endParaRPr lang="en-US" sz="1200" dirty="0"/>
          </a:p>
        </p:txBody>
      </p:sp>
    </p:spTree>
    <p:extLst>
      <p:ext uri="{BB962C8B-B14F-4D97-AF65-F5344CB8AC3E}">
        <p14:creationId xmlns:p14="http://schemas.microsoft.com/office/powerpoint/2010/main" val="4111120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261" y="580214"/>
            <a:ext cx="2700000" cy="1518750"/>
          </a:xfrm>
          <a:prstGeom prst="rect">
            <a:avLst/>
          </a:prstGeom>
          <a:ln w="19050">
            <a:solidFill>
              <a:srgbClr val="00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55" y="580214"/>
            <a:ext cx="2700000" cy="1518750"/>
          </a:xfrm>
          <a:prstGeom prst="rect">
            <a:avLst/>
          </a:prstGeom>
          <a:ln w="19050">
            <a:solidFill>
              <a:srgbClr val="0000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437" y="580214"/>
            <a:ext cx="2700000" cy="1518750"/>
          </a:xfrm>
          <a:prstGeom prst="rect">
            <a:avLst/>
          </a:prstGeom>
          <a:ln w="19050">
            <a:solidFill>
              <a:srgbClr val="000000"/>
            </a:solidFill>
          </a:ln>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261" y="2835042"/>
            <a:ext cx="2700000" cy="1518750"/>
          </a:xfrm>
          <a:prstGeom prst="rect">
            <a:avLst/>
          </a:prstGeom>
          <a:ln w="19050">
            <a:solidFill>
              <a:srgbClr val="00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55" y="2835042"/>
            <a:ext cx="2700000" cy="1518750"/>
          </a:xfrm>
          <a:prstGeom prst="rect">
            <a:avLst/>
          </a:prstGeom>
          <a:ln w="19050">
            <a:solidFill>
              <a:srgbClr val="00000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437" y="2835042"/>
            <a:ext cx="2700000" cy="1518750"/>
          </a:xfrm>
          <a:prstGeom prst="rect">
            <a:avLst/>
          </a:prstGeom>
          <a:ln w="19050">
            <a:solidFill>
              <a:srgbClr val="000000"/>
            </a:solidFill>
          </a:ln>
        </p:spPr>
      </p:pic>
      <p:pic>
        <p:nvPicPr>
          <p:cNvPr id="8" name="Picture 7"/>
          <p:cNvPicPr>
            <a:picLocks noChangeAspect="1"/>
          </p:cNvPicPr>
          <p:nvPr/>
        </p:nvPicPr>
        <p:blipFill>
          <a:blip r:embed="rId5"/>
          <a:stretch>
            <a:fillRect/>
          </a:stretch>
        </p:blipFill>
        <p:spPr>
          <a:xfrm>
            <a:off x="285655" y="580214"/>
            <a:ext cx="2700000" cy="1517607"/>
          </a:xfrm>
          <a:prstGeom prst="rect">
            <a:avLst/>
          </a:prstGeom>
        </p:spPr>
      </p:pic>
      <p:pic>
        <p:nvPicPr>
          <p:cNvPr id="9" name="Picture 8"/>
          <p:cNvPicPr>
            <a:picLocks noChangeAspect="1"/>
          </p:cNvPicPr>
          <p:nvPr/>
        </p:nvPicPr>
        <p:blipFill>
          <a:blip r:embed="rId6"/>
          <a:stretch>
            <a:fillRect/>
          </a:stretch>
        </p:blipFill>
        <p:spPr>
          <a:xfrm>
            <a:off x="3185261" y="580214"/>
            <a:ext cx="2700000" cy="1517608"/>
          </a:xfrm>
          <a:prstGeom prst="rect">
            <a:avLst/>
          </a:prstGeom>
        </p:spPr>
      </p:pic>
      <p:pic>
        <p:nvPicPr>
          <p:cNvPr id="10" name="Picture 9"/>
          <p:cNvPicPr>
            <a:picLocks noChangeAspect="1"/>
          </p:cNvPicPr>
          <p:nvPr/>
        </p:nvPicPr>
        <p:blipFill>
          <a:blip r:embed="rId7"/>
          <a:stretch>
            <a:fillRect/>
          </a:stretch>
        </p:blipFill>
        <p:spPr>
          <a:xfrm>
            <a:off x="6084867" y="580214"/>
            <a:ext cx="2700000" cy="1517607"/>
          </a:xfrm>
          <a:prstGeom prst="rect">
            <a:avLst/>
          </a:prstGeom>
        </p:spPr>
      </p:pic>
      <p:pic>
        <p:nvPicPr>
          <p:cNvPr id="11" name="Picture 10"/>
          <p:cNvPicPr>
            <a:picLocks noChangeAspect="1"/>
          </p:cNvPicPr>
          <p:nvPr/>
        </p:nvPicPr>
        <p:blipFill>
          <a:blip r:embed="rId5"/>
          <a:stretch>
            <a:fillRect/>
          </a:stretch>
        </p:blipFill>
        <p:spPr>
          <a:xfrm>
            <a:off x="285655" y="2833899"/>
            <a:ext cx="2700000" cy="1517607"/>
          </a:xfrm>
          <a:prstGeom prst="rect">
            <a:avLst/>
          </a:prstGeom>
        </p:spPr>
      </p:pic>
      <p:pic>
        <p:nvPicPr>
          <p:cNvPr id="12" name="Picture 11"/>
          <p:cNvPicPr>
            <a:picLocks noChangeAspect="1"/>
          </p:cNvPicPr>
          <p:nvPr/>
        </p:nvPicPr>
        <p:blipFill>
          <a:blip r:embed="rId6"/>
          <a:stretch>
            <a:fillRect/>
          </a:stretch>
        </p:blipFill>
        <p:spPr>
          <a:xfrm>
            <a:off x="3185261" y="2833899"/>
            <a:ext cx="2700000" cy="1517608"/>
          </a:xfrm>
          <a:prstGeom prst="rect">
            <a:avLst/>
          </a:prstGeom>
        </p:spPr>
      </p:pic>
      <p:pic>
        <p:nvPicPr>
          <p:cNvPr id="13" name="Picture 12"/>
          <p:cNvPicPr>
            <a:picLocks noChangeAspect="1"/>
          </p:cNvPicPr>
          <p:nvPr/>
        </p:nvPicPr>
        <p:blipFill>
          <a:blip r:embed="rId7"/>
          <a:stretch>
            <a:fillRect/>
          </a:stretch>
        </p:blipFill>
        <p:spPr>
          <a:xfrm>
            <a:off x="6084867" y="2833899"/>
            <a:ext cx="2700000" cy="1517607"/>
          </a:xfrm>
          <a:prstGeom prst="rect">
            <a:avLst/>
          </a:prstGeom>
        </p:spPr>
      </p:pic>
      <p:pic>
        <p:nvPicPr>
          <p:cNvPr id="15" name="Picture 14"/>
          <p:cNvPicPr>
            <a:picLocks noChangeAspect="1"/>
          </p:cNvPicPr>
          <p:nvPr/>
        </p:nvPicPr>
        <p:blipFill>
          <a:blip r:embed="rId8"/>
          <a:stretch>
            <a:fillRect/>
          </a:stretch>
        </p:blipFill>
        <p:spPr>
          <a:xfrm>
            <a:off x="285655" y="2833898"/>
            <a:ext cx="2700000" cy="1517608"/>
          </a:xfrm>
          <a:prstGeom prst="rect">
            <a:avLst/>
          </a:prstGeom>
        </p:spPr>
      </p:pic>
      <p:pic>
        <p:nvPicPr>
          <p:cNvPr id="16" name="Picture 15"/>
          <p:cNvPicPr>
            <a:picLocks noChangeAspect="1"/>
          </p:cNvPicPr>
          <p:nvPr/>
        </p:nvPicPr>
        <p:blipFill>
          <a:blip r:embed="rId8"/>
          <a:stretch>
            <a:fillRect/>
          </a:stretch>
        </p:blipFill>
        <p:spPr>
          <a:xfrm>
            <a:off x="3185261" y="2833898"/>
            <a:ext cx="2700000" cy="1517608"/>
          </a:xfrm>
          <a:prstGeom prst="rect">
            <a:avLst/>
          </a:prstGeom>
        </p:spPr>
      </p:pic>
      <p:pic>
        <p:nvPicPr>
          <p:cNvPr id="17" name="Picture 16"/>
          <p:cNvPicPr>
            <a:picLocks noChangeAspect="1"/>
          </p:cNvPicPr>
          <p:nvPr/>
        </p:nvPicPr>
        <p:blipFill>
          <a:blip r:embed="rId8"/>
          <a:stretch>
            <a:fillRect/>
          </a:stretch>
        </p:blipFill>
        <p:spPr>
          <a:xfrm>
            <a:off x="6084867" y="2833898"/>
            <a:ext cx="2700000" cy="1517608"/>
          </a:xfrm>
          <a:prstGeom prst="rect">
            <a:avLst/>
          </a:prstGeom>
        </p:spPr>
      </p:pic>
      <p:sp>
        <p:nvSpPr>
          <p:cNvPr id="20" name="TextBox 19"/>
          <p:cNvSpPr txBox="1"/>
          <p:nvPr/>
        </p:nvSpPr>
        <p:spPr>
          <a:xfrm>
            <a:off x="285655" y="212176"/>
            <a:ext cx="2700000" cy="276999"/>
          </a:xfrm>
          <a:prstGeom prst="rect">
            <a:avLst/>
          </a:prstGeom>
          <a:noFill/>
        </p:spPr>
        <p:txBody>
          <a:bodyPr wrap="square" rtlCol="0">
            <a:spAutoFit/>
          </a:bodyPr>
          <a:lstStyle/>
          <a:p>
            <a:pPr algn="ctr"/>
            <a:r>
              <a:rPr lang="en-US" sz="1200" b="1" dirty="0"/>
              <a:t>J4 Pin A OSD</a:t>
            </a:r>
          </a:p>
        </p:txBody>
      </p:sp>
      <p:sp>
        <p:nvSpPr>
          <p:cNvPr id="21" name="TextBox 20"/>
          <p:cNvSpPr txBox="1"/>
          <p:nvPr/>
        </p:nvSpPr>
        <p:spPr>
          <a:xfrm>
            <a:off x="3185261" y="212176"/>
            <a:ext cx="2700000" cy="276999"/>
          </a:xfrm>
          <a:prstGeom prst="rect">
            <a:avLst/>
          </a:prstGeom>
          <a:noFill/>
        </p:spPr>
        <p:txBody>
          <a:bodyPr wrap="square" rtlCol="0">
            <a:spAutoFit/>
          </a:bodyPr>
          <a:lstStyle/>
          <a:p>
            <a:pPr algn="ctr"/>
            <a:r>
              <a:rPr lang="en-US" sz="1200" b="1" dirty="0"/>
              <a:t>J4 Pin B OSD</a:t>
            </a:r>
          </a:p>
        </p:txBody>
      </p:sp>
      <p:sp>
        <p:nvSpPr>
          <p:cNvPr id="22" name="TextBox 21"/>
          <p:cNvSpPr txBox="1"/>
          <p:nvPr/>
        </p:nvSpPr>
        <p:spPr>
          <a:xfrm>
            <a:off x="6087437" y="212176"/>
            <a:ext cx="2700000" cy="276999"/>
          </a:xfrm>
          <a:prstGeom prst="rect">
            <a:avLst/>
          </a:prstGeom>
          <a:noFill/>
        </p:spPr>
        <p:txBody>
          <a:bodyPr wrap="square" rtlCol="0">
            <a:spAutoFit/>
          </a:bodyPr>
          <a:lstStyle/>
          <a:p>
            <a:pPr algn="ctr"/>
            <a:r>
              <a:rPr lang="en-US" sz="1200" b="1" dirty="0"/>
              <a:t>J4 Pin C OSD</a:t>
            </a:r>
          </a:p>
        </p:txBody>
      </p:sp>
      <p:pic>
        <p:nvPicPr>
          <p:cNvPr id="23" name="Picture 22"/>
          <p:cNvPicPr>
            <a:picLocks noChangeAspect="1"/>
          </p:cNvPicPr>
          <p:nvPr/>
        </p:nvPicPr>
        <p:blipFill>
          <a:blip r:embed="rId9"/>
          <a:stretch>
            <a:fillRect/>
          </a:stretch>
        </p:blipFill>
        <p:spPr>
          <a:xfrm>
            <a:off x="285655" y="580214"/>
            <a:ext cx="2700000" cy="1517607"/>
          </a:xfrm>
          <a:prstGeom prst="rect">
            <a:avLst/>
          </a:prstGeom>
        </p:spPr>
      </p:pic>
      <p:pic>
        <p:nvPicPr>
          <p:cNvPr id="24" name="Picture 23"/>
          <p:cNvPicPr>
            <a:picLocks noChangeAspect="1"/>
          </p:cNvPicPr>
          <p:nvPr/>
        </p:nvPicPr>
        <p:blipFill>
          <a:blip r:embed="rId9"/>
          <a:stretch>
            <a:fillRect/>
          </a:stretch>
        </p:blipFill>
        <p:spPr>
          <a:xfrm>
            <a:off x="3185261" y="580214"/>
            <a:ext cx="2700000" cy="1517607"/>
          </a:xfrm>
          <a:prstGeom prst="rect">
            <a:avLst/>
          </a:prstGeom>
        </p:spPr>
      </p:pic>
      <p:pic>
        <p:nvPicPr>
          <p:cNvPr id="25" name="Picture 24"/>
          <p:cNvPicPr>
            <a:picLocks noChangeAspect="1"/>
          </p:cNvPicPr>
          <p:nvPr/>
        </p:nvPicPr>
        <p:blipFill>
          <a:blip r:embed="rId9"/>
          <a:stretch>
            <a:fillRect/>
          </a:stretch>
        </p:blipFill>
        <p:spPr>
          <a:xfrm>
            <a:off x="6084867" y="580214"/>
            <a:ext cx="2700000" cy="1517607"/>
          </a:xfrm>
          <a:prstGeom prst="rect">
            <a:avLst/>
          </a:prstGeom>
        </p:spPr>
      </p:pic>
      <p:pic>
        <p:nvPicPr>
          <p:cNvPr id="26" name="Picture 25"/>
          <p:cNvPicPr>
            <a:picLocks noChangeAspect="1"/>
          </p:cNvPicPr>
          <p:nvPr/>
        </p:nvPicPr>
        <p:blipFill>
          <a:blip r:embed="rId9"/>
          <a:stretch>
            <a:fillRect/>
          </a:stretch>
        </p:blipFill>
        <p:spPr>
          <a:xfrm>
            <a:off x="285655" y="2833899"/>
            <a:ext cx="2700000" cy="1517607"/>
          </a:xfrm>
          <a:prstGeom prst="rect">
            <a:avLst/>
          </a:prstGeom>
        </p:spPr>
      </p:pic>
      <p:pic>
        <p:nvPicPr>
          <p:cNvPr id="27" name="Picture 26"/>
          <p:cNvPicPr>
            <a:picLocks noChangeAspect="1"/>
          </p:cNvPicPr>
          <p:nvPr/>
        </p:nvPicPr>
        <p:blipFill>
          <a:blip r:embed="rId9"/>
          <a:stretch>
            <a:fillRect/>
          </a:stretch>
        </p:blipFill>
        <p:spPr>
          <a:xfrm>
            <a:off x="3185261" y="2833899"/>
            <a:ext cx="2700000" cy="1517607"/>
          </a:xfrm>
          <a:prstGeom prst="rect">
            <a:avLst/>
          </a:prstGeom>
        </p:spPr>
      </p:pic>
      <p:pic>
        <p:nvPicPr>
          <p:cNvPr id="28" name="Picture 27"/>
          <p:cNvPicPr>
            <a:picLocks noChangeAspect="1"/>
          </p:cNvPicPr>
          <p:nvPr/>
        </p:nvPicPr>
        <p:blipFill>
          <a:blip r:embed="rId9"/>
          <a:stretch>
            <a:fillRect/>
          </a:stretch>
        </p:blipFill>
        <p:spPr>
          <a:xfrm>
            <a:off x="6084867" y="2833899"/>
            <a:ext cx="2700000" cy="1517607"/>
          </a:xfrm>
          <a:prstGeom prst="rect">
            <a:avLst/>
          </a:prstGeom>
        </p:spPr>
      </p:pic>
      <p:sp>
        <p:nvSpPr>
          <p:cNvPr id="35" name="TextBox 34"/>
          <p:cNvSpPr txBox="1"/>
          <p:nvPr/>
        </p:nvSpPr>
        <p:spPr>
          <a:xfrm>
            <a:off x="285655" y="2098965"/>
            <a:ext cx="2700000" cy="276999"/>
          </a:xfrm>
          <a:prstGeom prst="rect">
            <a:avLst/>
          </a:prstGeom>
          <a:noFill/>
        </p:spPr>
        <p:txBody>
          <a:bodyPr wrap="square" rtlCol="0">
            <a:spAutoFit/>
          </a:bodyPr>
          <a:lstStyle/>
          <a:p>
            <a:r>
              <a:rPr lang="en-US" sz="1200" dirty="0"/>
              <a:t>Front TI, IR </a:t>
            </a:r>
            <a:r>
              <a:rPr lang="en-US" sz="1200" dirty="0" smtClean="0"/>
              <a:t>OFF, </a:t>
            </a:r>
            <a:r>
              <a:rPr lang="en-US" sz="1200" dirty="0"/>
              <a:t>Night Mode ON</a:t>
            </a:r>
          </a:p>
        </p:txBody>
      </p:sp>
      <p:sp>
        <p:nvSpPr>
          <p:cNvPr id="36" name="TextBox 35"/>
          <p:cNvSpPr txBox="1"/>
          <p:nvPr/>
        </p:nvSpPr>
        <p:spPr>
          <a:xfrm>
            <a:off x="3185261" y="2098965"/>
            <a:ext cx="2700000" cy="461665"/>
          </a:xfrm>
          <a:prstGeom prst="rect">
            <a:avLst/>
          </a:prstGeom>
          <a:noFill/>
        </p:spPr>
        <p:txBody>
          <a:bodyPr wrap="square" rtlCol="0">
            <a:spAutoFit/>
          </a:bodyPr>
          <a:lstStyle/>
          <a:p>
            <a:r>
              <a:rPr lang="en-US" sz="1200" dirty="0"/>
              <a:t>Rear Near Camera, IR </a:t>
            </a:r>
            <a:r>
              <a:rPr lang="en-US" sz="1200" dirty="0" smtClean="0"/>
              <a:t>OFF, </a:t>
            </a:r>
            <a:r>
              <a:rPr lang="en-US" sz="1200" dirty="0"/>
              <a:t>Night Mode ON</a:t>
            </a:r>
          </a:p>
        </p:txBody>
      </p:sp>
      <p:sp>
        <p:nvSpPr>
          <p:cNvPr id="37" name="TextBox 36"/>
          <p:cNvSpPr txBox="1"/>
          <p:nvPr/>
        </p:nvSpPr>
        <p:spPr>
          <a:xfrm>
            <a:off x="6087437" y="2098965"/>
            <a:ext cx="2700000" cy="461665"/>
          </a:xfrm>
          <a:prstGeom prst="rect">
            <a:avLst/>
          </a:prstGeom>
          <a:noFill/>
        </p:spPr>
        <p:txBody>
          <a:bodyPr wrap="square" rtlCol="0">
            <a:spAutoFit/>
          </a:bodyPr>
          <a:lstStyle/>
          <a:p>
            <a:r>
              <a:rPr lang="en-US" sz="1200" dirty="0"/>
              <a:t>Rear Far Camera, IR </a:t>
            </a:r>
            <a:r>
              <a:rPr lang="en-US" sz="1200" dirty="0" smtClean="0"/>
              <a:t>OFF, </a:t>
            </a:r>
            <a:r>
              <a:rPr lang="en-US" sz="1200" dirty="0"/>
              <a:t>Night Mode ON</a:t>
            </a:r>
          </a:p>
        </p:txBody>
      </p:sp>
      <p:sp>
        <p:nvSpPr>
          <p:cNvPr id="38" name="TextBox 37"/>
          <p:cNvSpPr txBox="1"/>
          <p:nvPr/>
        </p:nvSpPr>
        <p:spPr>
          <a:xfrm>
            <a:off x="285655" y="4353792"/>
            <a:ext cx="2700000" cy="276999"/>
          </a:xfrm>
          <a:prstGeom prst="rect">
            <a:avLst/>
          </a:prstGeom>
          <a:noFill/>
        </p:spPr>
        <p:txBody>
          <a:bodyPr wrap="square" rtlCol="0">
            <a:spAutoFit/>
          </a:bodyPr>
          <a:lstStyle/>
          <a:p>
            <a:r>
              <a:rPr lang="en-US" sz="1200" dirty="0"/>
              <a:t>Front TI, IR </a:t>
            </a:r>
            <a:r>
              <a:rPr lang="en-US" sz="1200" dirty="0" smtClean="0"/>
              <a:t>ON, </a:t>
            </a:r>
            <a:r>
              <a:rPr lang="en-US" sz="1200" dirty="0"/>
              <a:t>Night Mode ON</a:t>
            </a:r>
          </a:p>
        </p:txBody>
      </p:sp>
      <p:sp>
        <p:nvSpPr>
          <p:cNvPr id="39" name="TextBox 38"/>
          <p:cNvSpPr txBox="1"/>
          <p:nvPr/>
        </p:nvSpPr>
        <p:spPr>
          <a:xfrm>
            <a:off x="3185261" y="4353792"/>
            <a:ext cx="2700000" cy="461665"/>
          </a:xfrm>
          <a:prstGeom prst="rect">
            <a:avLst/>
          </a:prstGeom>
          <a:noFill/>
        </p:spPr>
        <p:txBody>
          <a:bodyPr wrap="square" rtlCol="0">
            <a:spAutoFit/>
          </a:bodyPr>
          <a:lstStyle/>
          <a:p>
            <a:r>
              <a:rPr lang="en-US" sz="1200" dirty="0"/>
              <a:t>Rear Near Camera, IR </a:t>
            </a:r>
            <a:r>
              <a:rPr lang="en-US" sz="1200" dirty="0" smtClean="0"/>
              <a:t>ON </a:t>
            </a:r>
            <a:r>
              <a:rPr lang="en-US" sz="1200" dirty="0"/>
              <a:t>, Night Mode ON</a:t>
            </a:r>
          </a:p>
        </p:txBody>
      </p:sp>
      <p:sp>
        <p:nvSpPr>
          <p:cNvPr id="40" name="TextBox 39"/>
          <p:cNvSpPr txBox="1"/>
          <p:nvPr/>
        </p:nvSpPr>
        <p:spPr>
          <a:xfrm>
            <a:off x="6087437" y="4353792"/>
            <a:ext cx="2700000" cy="461665"/>
          </a:xfrm>
          <a:prstGeom prst="rect">
            <a:avLst/>
          </a:prstGeom>
          <a:noFill/>
        </p:spPr>
        <p:txBody>
          <a:bodyPr wrap="square" rtlCol="0">
            <a:spAutoFit/>
          </a:bodyPr>
          <a:lstStyle/>
          <a:p>
            <a:r>
              <a:rPr lang="en-US" sz="1200" dirty="0"/>
              <a:t>Rear Far Camera, IR </a:t>
            </a:r>
            <a:r>
              <a:rPr lang="en-US" sz="1200" dirty="0" smtClean="0"/>
              <a:t>ON </a:t>
            </a:r>
            <a:r>
              <a:rPr lang="en-US" sz="1200" dirty="0"/>
              <a:t>, Night Mode ON</a:t>
            </a:r>
          </a:p>
        </p:txBody>
      </p:sp>
    </p:spTree>
    <p:extLst>
      <p:ext uri="{BB962C8B-B14F-4D97-AF65-F5344CB8AC3E}">
        <p14:creationId xmlns:p14="http://schemas.microsoft.com/office/powerpoint/2010/main" val="2759675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087437" y="2834592"/>
            <a:ext cx="2700000" cy="1519200"/>
          </a:xfrm>
          <a:prstGeom prst="rect">
            <a:avLst/>
          </a:prstGeom>
          <a:ln w="19050">
            <a:solidFill>
              <a:srgbClr val="000000"/>
            </a:solidFill>
          </a:ln>
        </p:spPr>
      </p:pic>
      <p:sp>
        <p:nvSpPr>
          <p:cNvPr id="20" name="TextBox 19"/>
          <p:cNvSpPr txBox="1"/>
          <p:nvPr/>
        </p:nvSpPr>
        <p:spPr>
          <a:xfrm>
            <a:off x="285655" y="212176"/>
            <a:ext cx="2700000" cy="276999"/>
          </a:xfrm>
          <a:prstGeom prst="rect">
            <a:avLst/>
          </a:prstGeom>
          <a:noFill/>
        </p:spPr>
        <p:txBody>
          <a:bodyPr wrap="square" rtlCol="0">
            <a:spAutoFit/>
          </a:bodyPr>
          <a:lstStyle/>
          <a:p>
            <a:pPr algn="ctr"/>
            <a:r>
              <a:rPr lang="en-US" sz="1200" b="1" dirty="0"/>
              <a:t>J4 Pin </a:t>
            </a:r>
            <a:r>
              <a:rPr lang="en-US" sz="1200" b="1" dirty="0" smtClean="0"/>
              <a:t>D </a:t>
            </a:r>
            <a:r>
              <a:rPr lang="en-US" sz="1200" b="1" dirty="0"/>
              <a:t>OSD</a:t>
            </a:r>
          </a:p>
        </p:txBody>
      </p:sp>
      <p:sp>
        <p:nvSpPr>
          <p:cNvPr id="21" name="TextBox 20"/>
          <p:cNvSpPr txBox="1"/>
          <p:nvPr/>
        </p:nvSpPr>
        <p:spPr>
          <a:xfrm>
            <a:off x="3185261" y="212176"/>
            <a:ext cx="2700000" cy="276999"/>
          </a:xfrm>
          <a:prstGeom prst="rect">
            <a:avLst/>
          </a:prstGeom>
          <a:noFill/>
        </p:spPr>
        <p:txBody>
          <a:bodyPr wrap="square" rtlCol="0">
            <a:spAutoFit/>
          </a:bodyPr>
          <a:lstStyle/>
          <a:p>
            <a:pPr algn="ctr"/>
            <a:r>
              <a:rPr lang="en-US" sz="1200" b="1" dirty="0"/>
              <a:t>J4 Pin </a:t>
            </a:r>
            <a:r>
              <a:rPr lang="en-US" sz="1200" b="1" dirty="0" smtClean="0"/>
              <a:t>D </a:t>
            </a:r>
            <a:r>
              <a:rPr lang="en-US" sz="1200" b="1" dirty="0"/>
              <a:t>OSD</a:t>
            </a:r>
          </a:p>
        </p:txBody>
      </p:sp>
      <p:sp>
        <p:nvSpPr>
          <p:cNvPr id="22" name="TextBox 21"/>
          <p:cNvSpPr txBox="1"/>
          <p:nvPr/>
        </p:nvSpPr>
        <p:spPr>
          <a:xfrm>
            <a:off x="6087437" y="212176"/>
            <a:ext cx="2700000" cy="276999"/>
          </a:xfrm>
          <a:prstGeom prst="rect">
            <a:avLst/>
          </a:prstGeom>
          <a:noFill/>
        </p:spPr>
        <p:txBody>
          <a:bodyPr wrap="square" rtlCol="0">
            <a:spAutoFit/>
          </a:bodyPr>
          <a:lstStyle/>
          <a:p>
            <a:pPr algn="ctr"/>
            <a:r>
              <a:rPr lang="en-US" sz="1200" b="1" dirty="0" smtClean="0"/>
              <a:t>NUC OSD</a:t>
            </a:r>
            <a:endParaRPr lang="en-US" sz="1200" b="1" dirty="0"/>
          </a:p>
        </p:txBody>
      </p:sp>
      <p:sp>
        <p:nvSpPr>
          <p:cNvPr id="29" name="TextBox 28"/>
          <p:cNvSpPr txBox="1"/>
          <p:nvPr/>
        </p:nvSpPr>
        <p:spPr>
          <a:xfrm>
            <a:off x="285655" y="2098965"/>
            <a:ext cx="2700000" cy="276999"/>
          </a:xfrm>
          <a:prstGeom prst="rect">
            <a:avLst/>
          </a:prstGeom>
          <a:noFill/>
        </p:spPr>
        <p:txBody>
          <a:bodyPr wrap="square" rtlCol="0">
            <a:spAutoFit/>
          </a:bodyPr>
          <a:lstStyle/>
          <a:p>
            <a:r>
              <a:rPr lang="en-US" sz="1200" dirty="0" smtClean="0"/>
              <a:t>Trailer, IR OFF</a:t>
            </a:r>
            <a:endParaRPr lang="en-US" sz="1200" dirty="0"/>
          </a:p>
        </p:txBody>
      </p:sp>
      <p:sp>
        <p:nvSpPr>
          <p:cNvPr id="30" name="TextBox 29"/>
          <p:cNvSpPr txBox="1"/>
          <p:nvPr/>
        </p:nvSpPr>
        <p:spPr>
          <a:xfrm>
            <a:off x="3185261" y="2098965"/>
            <a:ext cx="2700000" cy="276999"/>
          </a:xfrm>
          <a:prstGeom prst="rect">
            <a:avLst/>
          </a:prstGeom>
          <a:noFill/>
        </p:spPr>
        <p:txBody>
          <a:bodyPr wrap="square" rtlCol="0">
            <a:spAutoFit/>
          </a:bodyPr>
          <a:lstStyle/>
          <a:p>
            <a:r>
              <a:rPr lang="en-US" sz="1200" dirty="0" smtClean="0"/>
              <a:t>Trailer, IR OFF, Night Mode ON</a:t>
            </a:r>
            <a:endParaRPr lang="en-US" sz="1200" dirty="0"/>
          </a:p>
        </p:txBody>
      </p:sp>
      <p:sp>
        <p:nvSpPr>
          <p:cNvPr id="31" name="TextBox 30"/>
          <p:cNvSpPr txBox="1"/>
          <p:nvPr/>
        </p:nvSpPr>
        <p:spPr>
          <a:xfrm>
            <a:off x="6087437" y="2098965"/>
            <a:ext cx="2700000" cy="276999"/>
          </a:xfrm>
          <a:prstGeom prst="rect">
            <a:avLst/>
          </a:prstGeom>
          <a:noFill/>
        </p:spPr>
        <p:txBody>
          <a:bodyPr wrap="square" rtlCol="0">
            <a:spAutoFit/>
          </a:bodyPr>
          <a:lstStyle/>
          <a:p>
            <a:r>
              <a:rPr lang="en-US" sz="1200" dirty="0" smtClean="0"/>
              <a:t>NUC Countdown OSD</a:t>
            </a:r>
            <a:endParaRPr lang="en-US" sz="1200" dirty="0"/>
          </a:p>
        </p:txBody>
      </p:sp>
      <p:sp>
        <p:nvSpPr>
          <p:cNvPr id="32" name="TextBox 31"/>
          <p:cNvSpPr txBox="1"/>
          <p:nvPr/>
        </p:nvSpPr>
        <p:spPr>
          <a:xfrm>
            <a:off x="285655" y="4353792"/>
            <a:ext cx="2700000" cy="276999"/>
          </a:xfrm>
          <a:prstGeom prst="rect">
            <a:avLst/>
          </a:prstGeom>
          <a:noFill/>
        </p:spPr>
        <p:txBody>
          <a:bodyPr wrap="square" rtlCol="0">
            <a:spAutoFit/>
          </a:bodyPr>
          <a:lstStyle/>
          <a:p>
            <a:r>
              <a:rPr lang="en-US" sz="1200" dirty="0"/>
              <a:t>Front TI, IR </a:t>
            </a:r>
            <a:r>
              <a:rPr lang="en-US" sz="1200" dirty="0" smtClean="0"/>
              <a:t>ON</a:t>
            </a:r>
            <a:endParaRPr lang="en-US" sz="1200" dirty="0"/>
          </a:p>
        </p:txBody>
      </p:sp>
      <p:sp>
        <p:nvSpPr>
          <p:cNvPr id="33" name="TextBox 32"/>
          <p:cNvSpPr txBox="1"/>
          <p:nvPr/>
        </p:nvSpPr>
        <p:spPr>
          <a:xfrm>
            <a:off x="3185261" y="4353792"/>
            <a:ext cx="2700000" cy="276999"/>
          </a:xfrm>
          <a:prstGeom prst="rect">
            <a:avLst/>
          </a:prstGeom>
          <a:noFill/>
        </p:spPr>
        <p:txBody>
          <a:bodyPr wrap="square" rtlCol="0">
            <a:spAutoFit/>
          </a:bodyPr>
          <a:lstStyle/>
          <a:p>
            <a:r>
              <a:rPr lang="en-US" sz="1200" dirty="0" smtClean="0"/>
              <a:t>Trailer, IR ON, Night Mode ON</a:t>
            </a:r>
            <a:endParaRPr lang="en-US" sz="1200" dirty="0"/>
          </a:p>
        </p:txBody>
      </p:sp>
      <p:sp>
        <p:nvSpPr>
          <p:cNvPr id="34" name="TextBox 33"/>
          <p:cNvSpPr txBox="1"/>
          <p:nvPr/>
        </p:nvSpPr>
        <p:spPr>
          <a:xfrm>
            <a:off x="6087437" y="4353792"/>
            <a:ext cx="2700000" cy="276999"/>
          </a:xfrm>
          <a:prstGeom prst="rect">
            <a:avLst/>
          </a:prstGeom>
          <a:noFill/>
        </p:spPr>
        <p:txBody>
          <a:bodyPr wrap="square" rtlCol="0">
            <a:spAutoFit/>
          </a:bodyPr>
          <a:lstStyle/>
          <a:p>
            <a:r>
              <a:rPr lang="en-US" sz="1200" dirty="0" smtClean="0"/>
              <a:t>NUC Now OSD</a:t>
            </a:r>
            <a:endParaRPr lang="en-US" sz="1200" dirty="0"/>
          </a:p>
        </p:txBody>
      </p:sp>
      <p:pic>
        <p:nvPicPr>
          <p:cNvPr id="35" name="Picture 34"/>
          <p:cNvPicPr>
            <a:picLocks noChangeAspect="1"/>
          </p:cNvPicPr>
          <p:nvPr/>
        </p:nvPicPr>
        <p:blipFill>
          <a:blip r:embed="rId3"/>
          <a:stretch>
            <a:fillRect/>
          </a:stretch>
        </p:blipFill>
        <p:spPr>
          <a:xfrm>
            <a:off x="285655" y="581357"/>
            <a:ext cx="2700000" cy="1517607"/>
          </a:xfrm>
          <a:prstGeom prst="rect">
            <a:avLst/>
          </a:prstGeom>
          <a:ln w="19050">
            <a:solidFill>
              <a:srgbClr val="000000"/>
            </a:solidFill>
          </a:ln>
        </p:spPr>
      </p:pic>
      <p:pic>
        <p:nvPicPr>
          <p:cNvPr id="36" name="Picture 35"/>
          <p:cNvPicPr>
            <a:picLocks noChangeAspect="1"/>
          </p:cNvPicPr>
          <p:nvPr/>
        </p:nvPicPr>
        <p:blipFill>
          <a:blip r:embed="rId3"/>
          <a:stretch>
            <a:fillRect/>
          </a:stretch>
        </p:blipFill>
        <p:spPr>
          <a:xfrm>
            <a:off x="285655" y="2836185"/>
            <a:ext cx="2700000" cy="1517607"/>
          </a:xfrm>
          <a:prstGeom prst="rect">
            <a:avLst/>
          </a:prstGeom>
          <a:ln w="19050">
            <a:solidFill>
              <a:srgbClr val="000000"/>
            </a:solidFill>
          </a:ln>
        </p:spPr>
      </p:pic>
      <p:pic>
        <p:nvPicPr>
          <p:cNvPr id="37" name="Picture 36"/>
          <p:cNvPicPr>
            <a:picLocks noChangeAspect="1"/>
          </p:cNvPicPr>
          <p:nvPr/>
        </p:nvPicPr>
        <p:blipFill>
          <a:blip r:embed="rId3"/>
          <a:stretch>
            <a:fillRect/>
          </a:stretch>
        </p:blipFill>
        <p:spPr>
          <a:xfrm>
            <a:off x="3185261" y="581357"/>
            <a:ext cx="2700000" cy="1517607"/>
          </a:xfrm>
          <a:prstGeom prst="rect">
            <a:avLst/>
          </a:prstGeom>
          <a:ln w="19050">
            <a:solidFill>
              <a:srgbClr val="000000"/>
            </a:solidFill>
          </a:ln>
        </p:spPr>
      </p:pic>
      <p:pic>
        <p:nvPicPr>
          <p:cNvPr id="39" name="Picture 38"/>
          <p:cNvPicPr>
            <a:picLocks noChangeAspect="1"/>
          </p:cNvPicPr>
          <p:nvPr/>
        </p:nvPicPr>
        <p:blipFill>
          <a:blip r:embed="rId3"/>
          <a:stretch>
            <a:fillRect/>
          </a:stretch>
        </p:blipFill>
        <p:spPr>
          <a:xfrm>
            <a:off x="3185261" y="2836185"/>
            <a:ext cx="2700000" cy="1517607"/>
          </a:xfrm>
          <a:prstGeom prst="rect">
            <a:avLst/>
          </a:prstGeom>
          <a:ln w="19050">
            <a:solidFill>
              <a:srgbClr val="000000"/>
            </a:solidFill>
          </a:ln>
        </p:spPr>
      </p:pic>
      <p:pic>
        <p:nvPicPr>
          <p:cNvPr id="46" name="Picture 45"/>
          <p:cNvPicPr>
            <a:picLocks noChangeAspect="1"/>
          </p:cNvPicPr>
          <p:nvPr/>
        </p:nvPicPr>
        <p:blipFill>
          <a:blip r:embed="rId4"/>
          <a:stretch>
            <a:fillRect/>
          </a:stretch>
        </p:blipFill>
        <p:spPr>
          <a:xfrm>
            <a:off x="285655" y="2836184"/>
            <a:ext cx="2700000" cy="1517608"/>
          </a:xfrm>
          <a:prstGeom prst="rect">
            <a:avLst/>
          </a:prstGeom>
        </p:spPr>
      </p:pic>
      <p:pic>
        <p:nvPicPr>
          <p:cNvPr id="47" name="Picture 46"/>
          <p:cNvPicPr>
            <a:picLocks noChangeAspect="1"/>
          </p:cNvPicPr>
          <p:nvPr/>
        </p:nvPicPr>
        <p:blipFill>
          <a:blip r:embed="rId4"/>
          <a:stretch>
            <a:fillRect/>
          </a:stretch>
        </p:blipFill>
        <p:spPr>
          <a:xfrm>
            <a:off x="3185261" y="2836184"/>
            <a:ext cx="2700000" cy="1517608"/>
          </a:xfrm>
          <a:prstGeom prst="rect">
            <a:avLst/>
          </a:prstGeom>
        </p:spPr>
      </p:pic>
      <p:pic>
        <p:nvPicPr>
          <p:cNvPr id="50" name="Picture 49"/>
          <p:cNvPicPr>
            <a:picLocks noChangeAspect="1"/>
          </p:cNvPicPr>
          <p:nvPr/>
        </p:nvPicPr>
        <p:blipFill>
          <a:blip r:embed="rId5"/>
          <a:stretch>
            <a:fillRect/>
          </a:stretch>
        </p:blipFill>
        <p:spPr>
          <a:xfrm>
            <a:off x="3182691" y="579764"/>
            <a:ext cx="2700000" cy="1517607"/>
          </a:xfrm>
          <a:prstGeom prst="rect">
            <a:avLst/>
          </a:prstGeom>
        </p:spPr>
      </p:pic>
      <p:pic>
        <p:nvPicPr>
          <p:cNvPr id="51" name="Picture 50"/>
          <p:cNvPicPr>
            <a:picLocks noChangeAspect="1"/>
          </p:cNvPicPr>
          <p:nvPr/>
        </p:nvPicPr>
        <p:blipFill>
          <a:blip r:embed="rId5"/>
          <a:stretch>
            <a:fillRect/>
          </a:stretch>
        </p:blipFill>
        <p:spPr>
          <a:xfrm>
            <a:off x="3182691" y="2836185"/>
            <a:ext cx="2700000" cy="1517607"/>
          </a:xfrm>
          <a:prstGeom prst="rect">
            <a:avLst/>
          </a:prstGeom>
        </p:spPr>
      </p:pic>
      <p:pic>
        <p:nvPicPr>
          <p:cNvPr id="18" name="Picture 17"/>
          <p:cNvPicPr>
            <a:picLocks noChangeAspect="1"/>
          </p:cNvPicPr>
          <p:nvPr/>
        </p:nvPicPr>
        <p:blipFill>
          <a:blip r:embed="rId6"/>
          <a:stretch>
            <a:fillRect/>
          </a:stretch>
        </p:blipFill>
        <p:spPr>
          <a:xfrm>
            <a:off x="6087437" y="579764"/>
            <a:ext cx="2700000" cy="1519200"/>
          </a:xfrm>
          <a:prstGeom prst="rect">
            <a:avLst/>
          </a:prstGeom>
          <a:ln w="19050">
            <a:solidFill>
              <a:srgbClr val="000000"/>
            </a:solidFill>
          </a:ln>
        </p:spPr>
      </p:pic>
    </p:spTree>
    <p:extLst>
      <p:ext uri="{BB962C8B-B14F-4D97-AF65-F5344CB8AC3E}">
        <p14:creationId xmlns:p14="http://schemas.microsoft.com/office/powerpoint/2010/main" val="3321906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890" y="152401"/>
            <a:ext cx="4030710" cy="2862322"/>
          </a:xfrm>
          <a:prstGeom prst="rect">
            <a:avLst/>
          </a:prstGeom>
          <a:noFill/>
        </p:spPr>
        <p:txBody>
          <a:bodyPr wrap="square" rtlCol="0">
            <a:spAutoFit/>
          </a:bodyPr>
          <a:lstStyle/>
          <a:p>
            <a:r>
              <a:rPr lang="en-US" sz="1200" b="1" dirty="0" smtClean="0"/>
              <a:t>Variant OSD Handling</a:t>
            </a:r>
            <a:endParaRPr lang="en-US" sz="1200" b="1" dirty="0"/>
          </a:p>
          <a:p>
            <a:r>
              <a:rPr lang="en-US" sz="1200" dirty="0" smtClean="0"/>
              <a:t>On 1 Vehicle, there will be up to 4 OSD. </a:t>
            </a:r>
          </a:p>
          <a:p>
            <a:pPr marL="228600" indent="-228600">
              <a:buAutoNum type="arabicParenR"/>
            </a:pPr>
            <a:r>
              <a:rPr lang="en-US" sz="1200" dirty="0" smtClean="0"/>
              <a:t>Front TI OSD [common to all]</a:t>
            </a:r>
          </a:p>
          <a:p>
            <a:pPr marL="228600" indent="-228600">
              <a:buAutoNum type="arabicParenR"/>
            </a:pPr>
            <a:r>
              <a:rPr lang="en-US" sz="1200" dirty="0" smtClean="0"/>
              <a:t>Rear Near Camera OSD [1 per variant]</a:t>
            </a:r>
          </a:p>
          <a:p>
            <a:pPr marL="228600" indent="-228600">
              <a:buAutoNum type="arabicParenR"/>
            </a:pPr>
            <a:r>
              <a:rPr lang="en-US" sz="1200" dirty="0" smtClean="0"/>
              <a:t>Rear Far Camera OSD [1 per variant]</a:t>
            </a:r>
          </a:p>
          <a:p>
            <a:pPr marL="228600" indent="-228600">
              <a:buAutoNum type="arabicParenR"/>
            </a:pPr>
            <a:r>
              <a:rPr lang="en-US" sz="1200" dirty="0" smtClean="0"/>
              <a:t>Trailer OSD [0 or 1 per variant]</a:t>
            </a:r>
          </a:p>
          <a:p>
            <a:endParaRPr lang="en-US" sz="1200" dirty="0"/>
          </a:p>
          <a:p>
            <a:r>
              <a:rPr lang="en-US" sz="1200" dirty="0" smtClean="0"/>
              <a:t>In the Test Software, the vehicle variant can be selected. </a:t>
            </a:r>
          </a:p>
          <a:p>
            <a:r>
              <a:rPr lang="en-US" sz="1200" dirty="0" smtClean="0"/>
              <a:t>The OSD shown on the VDU will depend on the variant selected in the test software. </a:t>
            </a:r>
          </a:p>
          <a:p>
            <a:r>
              <a:rPr lang="en-US" sz="1200" dirty="0" smtClean="0"/>
              <a:t>Selected variant should persist even after system shutdown and restart. </a:t>
            </a:r>
          </a:p>
          <a:p>
            <a:endParaRPr lang="en-US" sz="1200" dirty="0"/>
          </a:p>
          <a:p>
            <a:r>
              <a:rPr lang="en-US" sz="1200" dirty="0" smtClean="0"/>
              <a:t>Supplier to suggest if OSD files should be organized by folder or by standardized file name. </a:t>
            </a:r>
            <a:endParaRPr lang="en-US" sz="1200" dirty="0"/>
          </a:p>
        </p:txBody>
      </p:sp>
      <p:grpSp>
        <p:nvGrpSpPr>
          <p:cNvPr id="11" name="Group 10"/>
          <p:cNvGrpSpPr/>
          <p:nvPr/>
        </p:nvGrpSpPr>
        <p:grpSpPr>
          <a:xfrm>
            <a:off x="4419600" y="321086"/>
            <a:ext cx="1920000" cy="1080000"/>
            <a:chOff x="5094311" y="614253"/>
            <a:chExt cx="1920000" cy="1080000"/>
          </a:xfrm>
        </p:grpSpPr>
        <p:sp>
          <p:nvSpPr>
            <p:cNvPr id="6" name="Rectangle 5"/>
            <p:cNvSpPr/>
            <p:nvPr/>
          </p:nvSpPr>
          <p:spPr>
            <a:xfrm>
              <a:off x="5095511" y="614253"/>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311" y="614253"/>
              <a:ext cx="1920000" cy="1080000"/>
            </a:xfrm>
            <a:prstGeom prst="rect">
              <a:avLst/>
            </a:prstGeom>
          </p:spPr>
        </p:pic>
      </p:grpSp>
      <p:grpSp>
        <p:nvGrpSpPr>
          <p:cNvPr id="10" name="Group 9"/>
          <p:cNvGrpSpPr/>
          <p:nvPr/>
        </p:nvGrpSpPr>
        <p:grpSpPr>
          <a:xfrm>
            <a:off x="6530310" y="321086"/>
            <a:ext cx="1920000" cy="1080000"/>
            <a:chOff x="3641276" y="3126704"/>
            <a:chExt cx="1920000" cy="1080000"/>
          </a:xfrm>
        </p:grpSpPr>
        <p:sp>
          <p:nvSpPr>
            <p:cNvPr id="7" name="Rectangle 6"/>
            <p:cNvSpPr/>
            <p:nvPr/>
          </p:nvSpPr>
          <p:spPr>
            <a:xfrm>
              <a:off x="3642476" y="3126704"/>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276" y="3384054"/>
              <a:ext cx="1920000" cy="822649"/>
            </a:xfrm>
            <a:prstGeom prst="rect">
              <a:avLst/>
            </a:prstGeom>
          </p:spPr>
        </p:pic>
      </p:grpSp>
      <p:sp>
        <p:nvSpPr>
          <p:cNvPr id="12" name="TextBox 11"/>
          <p:cNvSpPr txBox="1"/>
          <p:nvPr/>
        </p:nvSpPr>
        <p:spPr>
          <a:xfrm>
            <a:off x="4419600" y="1401085"/>
            <a:ext cx="1920000" cy="461665"/>
          </a:xfrm>
          <a:prstGeom prst="rect">
            <a:avLst/>
          </a:prstGeom>
          <a:noFill/>
        </p:spPr>
        <p:txBody>
          <a:bodyPr wrap="square" rtlCol="0">
            <a:spAutoFit/>
          </a:bodyPr>
          <a:lstStyle/>
          <a:p>
            <a:r>
              <a:rPr lang="en-US" sz="1200" dirty="0" smtClean="0"/>
              <a:t>Rear Near OSD: </a:t>
            </a:r>
          </a:p>
          <a:p>
            <a:r>
              <a:rPr lang="en-US" sz="1200" dirty="0" smtClean="0"/>
              <a:t>Variant 1 (example)</a:t>
            </a:r>
            <a:endParaRPr lang="en-US" sz="1200" dirty="0"/>
          </a:p>
        </p:txBody>
      </p:sp>
      <p:sp>
        <p:nvSpPr>
          <p:cNvPr id="14" name="TextBox 13"/>
          <p:cNvSpPr txBox="1"/>
          <p:nvPr/>
        </p:nvSpPr>
        <p:spPr>
          <a:xfrm>
            <a:off x="6530310" y="1401084"/>
            <a:ext cx="1920000" cy="461665"/>
          </a:xfrm>
          <a:prstGeom prst="rect">
            <a:avLst/>
          </a:prstGeom>
          <a:noFill/>
        </p:spPr>
        <p:txBody>
          <a:bodyPr wrap="square" rtlCol="0">
            <a:spAutoFit/>
          </a:bodyPr>
          <a:lstStyle/>
          <a:p>
            <a:r>
              <a:rPr lang="en-US" sz="1200" dirty="0" smtClean="0"/>
              <a:t>Rear Near OSD: </a:t>
            </a:r>
          </a:p>
          <a:p>
            <a:r>
              <a:rPr lang="en-US" sz="1200" dirty="0" smtClean="0"/>
              <a:t>Variant 1 (example)</a:t>
            </a:r>
            <a:endParaRPr lang="en-US" sz="1200" dirty="0"/>
          </a:p>
        </p:txBody>
      </p:sp>
      <p:grpSp>
        <p:nvGrpSpPr>
          <p:cNvPr id="22" name="Group 21"/>
          <p:cNvGrpSpPr/>
          <p:nvPr/>
        </p:nvGrpSpPr>
        <p:grpSpPr>
          <a:xfrm>
            <a:off x="4419600" y="1922453"/>
            <a:ext cx="1920000" cy="1080000"/>
            <a:chOff x="1301012" y="2504711"/>
            <a:chExt cx="1920000" cy="1080000"/>
          </a:xfrm>
        </p:grpSpPr>
        <p:sp>
          <p:nvSpPr>
            <p:cNvPr id="17" name="Rectangle 16"/>
            <p:cNvSpPr/>
            <p:nvPr/>
          </p:nvSpPr>
          <p:spPr>
            <a:xfrm>
              <a:off x="1302212" y="2504711"/>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012" y="2504711"/>
              <a:ext cx="1920000" cy="1080000"/>
            </a:xfrm>
            <a:prstGeom prst="rect">
              <a:avLst/>
            </a:prstGeom>
          </p:spPr>
        </p:pic>
      </p:grpSp>
      <p:grpSp>
        <p:nvGrpSpPr>
          <p:cNvPr id="21" name="Group 20"/>
          <p:cNvGrpSpPr/>
          <p:nvPr/>
        </p:nvGrpSpPr>
        <p:grpSpPr>
          <a:xfrm>
            <a:off x="6530310" y="1922453"/>
            <a:ext cx="1920000" cy="1080000"/>
            <a:chOff x="5060819" y="3079433"/>
            <a:chExt cx="1920000" cy="108000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9694" b="25028"/>
            <a:stretch/>
          </p:blipFill>
          <p:spPr>
            <a:xfrm>
              <a:off x="5060819" y="3266935"/>
              <a:ext cx="1920000" cy="704995"/>
            </a:xfrm>
            <a:prstGeom prst="rect">
              <a:avLst/>
            </a:prstGeom>
          </p:spPr>
        </p:pic>
        <p:sp>
          <p:nvSpPr>
            <p:cNvPr id="20" name="Rectangle 19"/>
            <p:cNvSpPr/>
            <p:nvPr/>
          </p:nvSpPr>
          <p:spPr>
            <a:xfrm>
              <a:off x="5062019" y="3079433"/>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3" name="TextBox 22"/>
          <p:cNvSpPr txBox="1"/>
          <p:nvPr/>
        </p:nvSpPr>
        <p:spPr>
          <a:xfrm>
            <a:off x="4419600" y="3002453"/>
            <a:ext cx="1920000" cy="461665"/>
          </a:xfrm>
          <a:prstGeom prst="rect">
            <a:avLst/>
          </a:prstGeom>
          <a:noFill/>
        </p:spPr>
        <p:txBody>
          <a:bodyPr wrap="square" rtlCol="0">
            <a:spAutoFit/>
          </a:bodyPr>
          <a:lstStyle/>
          <a:p>
            <a:r>
              <a:rPr lang="en-US" sz="1200" dirty="0" smtClean="0"/>
              <a:t>Rear Far OSD: </a:t>
            </a:r>
          </a:p>
          <a:p>
            <a:r>
              <a:rPr lang="en-US" sz="1200" dirty="0" smtClean="0"/>
              <a:t>Variant 1 (example)</a:t>
            </a:r>
            <a:endParaRPr lang="en-US" sz="1200" dirty="0"/>
          </a:p>
        </p:txBody>
      </p:sp>
      <p:sp>
        <p:nvSpPr>
          <p:cNvPr id="24" name="TextBox 23"/>
          <p:cNvSpPr txBox="1"/>
          <p:nvPr/>
        </p:nvSpPr>
        <p:spPr>
          <a:xfrm>
            <a:off x="6530310" y="3002453"/>
            <a:ext cx="1920000" cy="461665"/>
          </a:xfrm>
          <a:prstGeom prst="rect">
            <a:avLst/>
          </a:prstGeom>
          <a:noFill/>
        </p:spPr>
        <p:txBody>
          <a:bodyPr wrap="square" rtlCol="0">
            <a:spAutoFit/>
          </a:bodyPr>
          <a:lstStyle/>
          <a:p>
            <a:r>
              <a:rPr lang="en-US" sz="1200" dirty="0" smtClean="0"/>
              <a:t>Rear Far OSD: </a:t>
            </a:r>
          </a:p>
          <a:p>
            <a:r>
              <a:rPr lang="en-US" sz="1200" dirty="0" smtClean="0"/>
              <a:t>Variant 2 (example)</a:t>
            </a:r>
            <a:endParaRPr lang="en-US" sz="1200" dirty="0"/>
          </a:p>
        </p:txBody>
      </p:sp>
      <p:grpSp>
        <p:nvGrpSpPr>
          <p:cNvPr id="33" name="Group 32"/>
          <p:cNvGrpSpPr/>
          <p:nvPr/>
        </p:nvGrpSpPr>
        <p:grpSpPr>
          <a:xfrm>
            <a:off x="4419600" y="3523824"/>
            <a:ext cx="1920000" cy="1080000"/>
            <a:chOff x="419936" y="1722061"/>
            <a:chExt cx="1920000" cy="1080000"/>
          </a:xfrm>
        </p:grpSpPr>
        <p:sp>
          <p:nvSpPr>
            <p:cNvPr id="28" name="Rectangle 27"/>
            <p:cNvSpPr/>
            <p:nvPr/>
          </p:nvSpPr>
          <p:spPr>
            <a:xfrm>
              <a:off x="421136" y="1722061"/>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36" y="1722061"/>
              <a:ext cx="1920000" cy="1080000"/>
            </a:xfrm>
            <a:prstGeom prst="rect">
              <a:avLst/>
            </a:prstGeom>
          </p:spPr>
        </p:pic>
      </p:grpSp>
      <p:grpSp>
        <p:nvGrpSpPr>
          <p:cNvPr id="32" name="Group 31"/>
          <p:cNvGrpSpPr/>
          <p:nvPr/>
        </p:nvGrpSpPr>
        <p:grpSpPr>
          <a:xfrm>
            <a:off x="6530310" y="3523824"/>
            <a:ext cx="1920000" cy="1080001"/>
            <a:chOff x="2225887" y="3541097"/>
            <a:chExt cx="1920000" cy="1080001"/>
          </a:xfrm>
        </p:grpSpPr>
        <p:sp>
          <p:nvSpPr>
            <p:cNvPr id="29" name="Rectangle 28"/>
            <p:cNvSpPr/>
            <p:nvPr/>
          </p:nvSpPr>
          <p:spPr>
            <a:xfrm>
              <a:off x="2227087" y="3541097"/>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t="19013"/>
            <a:stretch/>
          </p:blipFill>
          <p:spPr>
            <a:xfrm>
              <a:off x="2225887" y="3541098"/>
              <a:ext cx="1920000" cy="1080000"/>
            </a:xfrm>
            <a:prstGeom prst="rect">
              <a:avLst/>
            </a:prstGeom>
          </p:spPr>
        </p:pic>
      </p:grpSp>
      <p:sp>
        <p:nvSpPr>
          <p:cNvPr id="34" name="TextBox 33"/>
          <p:cNvSpPr txBox="1"/>
          <p:nvPr/>
        </p:nvSpPr>
        <p:spPr>
          <a:xfrm>
            <a:off x="4419600" y="4603824"/>
            <a:ext cx="1920000" cy="461665"/>
          </a:xfrm>
          <a:prstGeom prst="rect">
            <a:avLst/>
          </a:prstGeom>
          <a:noFill/>
        </p:spPr>
        <p:txBody>
          <a:bodyPr wrap="square" rtlCol="0">
            <a:spAutoFit/>
          </a:bodyPr>
          <a:lstStyle/>
          <a:p>
            <a:r>
              <a:rPr lang="en-US" sz="1200" dirty="0" smtClean="0"/>
              <a:t>Front OSD: </a:t>
            </a:r>
          </a:p>
          <a:p>
            <a:r>
              <a:rPr lang="en-US" sz="1200" dirty="0" smtClean="0"/>
              <a:t>Common to all (example)</a:t>
            </a:r>
            <a:endParaRPr lang="en-US" sz="1200" dirty="0"/>
          </a:p>
        </p:txBody>
      </p:sp>
      <p:sp>
        <p:nvSpPr>
          <p:cNvPr id="35" name="TextBox 34"/>
          <p:cNvSpPr txBox="1"/>
          <p:nvPr/>
        </p:nvSpPr>
        <p:spPr>
          <a:xfrm>
            <a:off x="6530310" y="4603823"/>
            <a:ext cx="1920000" cy="461665"/>
          </a:xfrm>
          <a:prstGeom prst="rect">
            <a:avLst/>
          </a:prstGeom>
          <a:noFill/>
        </p:spPr>
        <p:txBody>
          <a:bodyPr wrap="square" rtlCol="0">
            <a:spAutoFit/>
          </a:bodyPr>
          <a:lstStyle/>
          <a:p>
            <a:r>
              <a:rPr lang="en-US" sz="1200" dirty="0" smtClean="0"/>
              <a:t>Trailer OSD: </a:t>
            </a:r>
          </a:p>
          <a:p>
            <a:r>
              <a:rPr lang="en-US" sz="1200" dirty="0" smtClean="0"/>
              <a:t>Variant 2 (example)</a:t>
            </a:r>
            <a:endParaRPr lang="en-US" sz="1200" dirty="0"/>
          </a:p>
        </p:txBody>
      </p:sp>
      <p:sp>
        <p:nvSpPr>
          <p:cNvPr id="36" name="Rectangle 35"/>
          <p:cNvSpPr/>
          <p:nvPr/>
        </p:nvSpPr>
        <p:spPr>
          <a:xfrm>
            <a:off x="4585953" y="732663"/>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7" name="Rectangle 36"/>
          <p:cNvSpPr/>
          <p:nvPr/>
        </p:nvSpPr>
        <p:spPr>
          <a:xfrm>
            <a:off x="6696663" y="732663"/>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8" name="Rectangle 37"/>
          <p:cNvSpPr/>
          <p:nvPr/>
        </p:nvSpPr>
        <p:spPr>
          <a:xfrm>
            <a:off x="4585953" y="2348737"/>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9" name="Rectangle 38"/>
          <p:cNvSpPr/>
          <p:nvPr/>
        </p:nvSpPr>
        <p:spPr>
          <a:xfrm>
            <a:off x="6696663" y="2348737"/>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40" name="Rectangle 39"/>
          <p:cNvSpPr/>
          <p:nvPr/>
        </p:nvSpPr>
        <p:spPr>
          <a:xfrm>
            <a:off x="4585953" y="3911325"/>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41" name="Rectangle 40"/>
          <p:cNvSpPr/>
          <p:nvPr/>
        </p:nvSpPr>
        <p:spPr>
          <a:xfrm>
            <a:off x="6696663" y="3911325"/>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1496236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Menu &amp; Test Software</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4159381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27" t="15156" b="23957"/>
          <a:stretch/>
        </p:blipFill>
        <p:spPr>
          <a:xfrm>
            <a:off x="349943" y="152400"/>
            <a:ext cx="4050000" cy="221827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460863997"/>
              </p:ext>
            </p:extLst>
          </p:nvPr>
        </p:nvGraphicFramePr>
        <p:xfrm>
          <a:off x="349250" y="2593141"/>
          <a:ext cx="2700001" cy="1390650"/>
        </p:xfrm>
        <a:graphic>
          <a:graphicData uri="http://schemas.openxmlformats.org/drawingml/2006/table">
            <a:tbl>
              <a:tblPr firstRow="1" bandRow="1">
                <a:tableStyleId>{5940675A-B579-460E-94D1-54222C63F5DA}</a:tableStyleId>
              </a:tblPr>
              <a:tblGrid>
                <a:gridCol w="2700001">
                  <a:extLst>
                    <a:ext uri="{9D8B030D-6E8A-4147-A177-3AD203B41FA5}">
                      <a16:colId xmlns:a16="http://schemas.microsoft.com/office/drawing/2014/main" val="3992401744"/>
                    </a:ext>
                  </a:extLst>
                </a:gridCol>
              </a:tblGrid>
              <a:tr h="278130">
                <a:tc>
                  <a:txBody>
                    <a:bodyPr/>
                    <a:lstStyle/>
                    <a:p>
                      <a:r>
                        <a:rPr lang="en-US" sz="1200" dirty="0" smtClean="0"/>
                        <a:t>Reset to Defaults</a:t>
                      </a:r>
                      <a:endParaRPr lang="en-SG" sz="1200" dirty="0"/>
                    </a:p>
                  </a:txBody>
                  <a:tcPr marL="68580" marR="68580" marT="34290" marB="34290"/>
                </a:tc>
                <a:extLst>
                  <a:ext uri="{0D108BD9-81ED-4DB2-BD59-A6C34878D82A}">
                    <a16:rowId xmlns:a16="http://schemas.microsoft.com/office/drawing/2014/main" val="3491906419"/>
                  </a:ext>
                </a:extLst>
              </a:tr>
              <a:tr h="278130">
                <a:tc>
                  <a:txBody>
                    <a:bodyPr/>
                    <a:lstStyle/>
                    <a:p>
                      <a:r>
                        <a:rPr lang="en-US" sz="1200" dirty="0" smtClean="0"/>
                        <a:t>Picture</a:t>
                      </a:r>
                      <a:endParaRPr lang="en-SG" sz="1200" dirty="0"/>
                    </a:p>
                  </a:txBody>
                  <a:tcPr marL="68580" marR="68580" marT="34290" marB="34290"/>
                </a:tc>
                <a:extLst>
                  <a:ext uri="{0D108BD9-81ED-4DB2-BD59-A6C34878D82A}">
                    <a16:rowId xmlns:a16="http://schemas.microsoft.com/office/drawing/2014/main" val="2586980508"/>
                  </a:ext>
                </a:extLst>
              </a:tr>
              <a:tr h="278130">
                <a:tc>
                  <a:txBody>
                    <a:bodyPr/>
                    <a:lstStyle/>
                    <a:p>
                      <a:r>
                        <a:rPr lang="en-US" sz="1200" baseline="0" dirty="0" smtClean="0"/>
                        <a:t>OSD Variant: &lt;insert variant ID&gt;</a:t>
                      </a:r>
                      <a:endParaRPr lang="en-SG" sz="1200" dirty="0"/>
                    </a:p>
                  </a:txBody>
                  <a:tcPr marL="68580" marR="68580" marT="34290" marB="34290"/>
                </a:tc>
                <a:extLst>
                  <a:ext uri="{0D108BD9-81ED-4DB2-BD59-A6C34878D82A}">
                    <a16:rowId xmlns:a16="http://schemas.microsoft.com/office/drawing/2014/main" val="3494123210"/>
                  </a:ext>
                </a:extLst>
              </a:tr>
              <a:tr h="278130">
                <a:tc>
                  <a:txBody>
                    <a:bodyPr/>
                    <a:lstStyle/>
                    <a:p>
                      <a:r>
                        <a:rPr lang="en-US" sz="1200" dirty="0" smtClean="0"/>
                        <a:t>VDU Software Version: &lt;version #&gt;</a:t>
                      </a:r>
                      <a:endParaRPr lang="en-SG" sz="1200" dirty="0"/>
                    </a:p>
                  </a:txBody>
                  <a:tcPr marL="68580" marR="68580" marT="34290" marB="34290"/>
                </a:tc>
                <a:extLst>
                  <a:ext uri="{0D108BD9-81ED-4DB2-BD59-A6C34878D82A}">
                    <a16:rowId xmlns:a16="http://schemas.microsoft.com/office/drawing/2014/main" val="3676230539"/>
                  </a:ext>
                </a:extLst>
              </a:tr>
              <a:tr h="278130">
                <a:tc>
                  <a:txBody>
                    <a:bodyPr/>
                    <a:lstStyle/>
                    <a:p>
                      <a:r>
                        <a:rPr lang="en-US" sz="1200" dirty="0" smtClean="0"/>
                        <a:t>Quit</a:t>
                      </a:r>
                      <a:endParaRPr lang="en-SG" sz="1200" dirty="0"/>
                    </a:p>
                  </a:txBody>
                  <a:tcPr marL="68580" marR="68580" marT="34290" marB="34290"/>
                </a:tc>
                <a:extLst>
                  <a:ext uri="{0D108BD9-81ED-4DB2-BD59-A6C34878D82A}">
                    <a16:rowId xmlns:a16="http://schemas.microsoft.com/office/drawing/2014/main" val="2199611193"/>
                  </a:ext>
                </a:extLst>
              </a:tr>
            </a:tbl>
          </a:graphicData>
        </a:graphic>
      </p:graphicFrame>
      <p:sp>
        <p:nvSpPr>
          <p:cNvPr id="4" name="Oval 3"/>
          <p:cNvSpPr/>
          <p:nvPr/>
        </p:nvSpPr>
        <p:spPr>
          <a:xfrm>
            <a:off x="404274" y="4151515"/>
            <a:ext cx="270000" cy="27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a:r>
            <a:endParaRPr lang="en-SG" sz="1800" dirty="0">
              <a:solidFill>
                <a:schemeClr val="tx1"/>
              </a:solidFill>
            </a:endParaRPr>
          </a:p>
        </p:txBody>
      </p:sp>
      <p:sp>
        <p:nvSpPr>
          <p:cNvPr id="5" name="Oval 4"/>
          <p:cNvSpPr/>
          <p:nvPr/>
        </p:nvSpPr>
        <p:spPr>
          <a:xfrm>
            <a:off x="404274" y="4550314"/>
            <a:ext cx="270000" cy="27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a:r>
            <a:endParaRPr lang="en-SG" sz="1800" dirty="0">
              <a:solidFill>
                <a:schemeClr val="tx1"/>
              </a:solidFill>
            </a:endParaRPr>
          </a:p>
        </p:txBody>
      </p:sp>
      <p:sp>
        <p:nvSpPr>
          <p:cNvPr id="6" name="TextBox 5"/>
          <p:cNvSpPr txBox="1"/>
          <p:nvPr/>
        </p:nvSpPr>
        <p:spPr>
          <a:xfrm>
            <a:off x="674275" y="4144516"/>
            <a:ext cx="1863011" cy="276999"/>
          </a:xfrm>
          <a:prstGeom prst="rect">
            <a:avLst/>
          </a:prstGeom>
          <a:noFill/>
        </p:spPr>
        <p:txBody>
          <a:bodyPr wrap="none" rtlCol="0">
            <a:spAutoFit/>
          </a:bodyPr>
          <a:lstStyle/>
          <a:p>
            <a:r>
              <a:rPr lang="en-US" sz="1200" dirty="0"/>
              <a:t>Move green highlight UP</a:t>
            </a:r>
            <a:endParaRPr lang="en-SG" sz="1200" dirty="0"/>
          </a:p>
        </p:txBody>
      </p:sp>
      <p:sp>
        <p:nvSpPr>
          <p:cNvPr id="7" name="TextBox 6"/>
          <p:cNvSpPr txBox="1"/>
          <p:nvPr/>
        </p:nvSpPr>
        <p:spPr>
          <a:xfrm>
            <a:off x="674275" y="4543315"/>
            <a:ext cx="2137124" cy="276999"/>
          </a:xfrm>
          <a:prstGeom prst="rect">
            <a:avLst/>
          </a:prstGeom>
          <a:noFill/>
        </p:spPr>
        <p:txBody>
          <a:bodyPr wrap="none" rtlCol="0">
            <a:spAutoFit/>
          </a:bodyPr>
          <a:lstStyle/>
          <a:p>
            <a:r>
              <a:rPr lang="en-US" sz="1200" dirty="0"/>
              <a:t>Move green highlight DOWN</a:t>
            </a:r>
            <a:endParaRPr lang="en-SG" sz="1200" dirty="0"/>
          </a:p>
        </p:txBody>
      </p:sp>
      <p:sp>
        <p:nvSpPr>
          <p:cNvPr id="16" name="TextBox 15"/>
          <p:cNvSpPr txBox="1"/>
          <p:nvPr/>
        </p:nvSpPr>
        <p:spPr>
          <a:xfrm>
            <a:off x="4521138" y="152400"/>
            <a:ext cx="4030711" cy="2308324"/>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FF0000"/>
                </a:solidFill>
              </a:rPr>
              <a:t>Menu button to be used to change picture mode </a:t>
            </a:r>
            <a:r>
              <a:rPr lang="en-US" sz="1200" dirty="0" smtClean="0">
                <a:solidFill>
                  <a:srgbClr val="FF0000"/>
                </a:solidFill>
              </a:rPr>
              <a:t>only.</a:t>
            </a:r>
          </a:p>
          <a:p>
            <a:pPr marL="171450" indent="-171450">
              <a:buFont typeface="Arial" panose="020B0604020202020204" pitchFamily="34" charset="0"/>
              <a:buChar char="•"/>
            </a:pPr>
            <a:r>
              <a:rPr lang="en-US" sz="1200" dirty="0" smtClean="0">
                <a:solidFill>
                  <a:srgbClr val="FF0000"/>
                </a:solidFill>
              </a:rPr>
              <a:t>NUC </a:t>
            </a:r>
            <a:r>
              <a:rPr lang="en-US" sz="1200" dirty="0">
                <a:solidFill>
                  <a:srgbClr val="FF0000"/>
                </a:solidFill>
              </a:rPr>
              <a:t>Dev mode to be toggled via USB</a:t>
            </a:r>
          </a:p>
          <a:p>
            <a:pPr marL="171450" indent="-171450">
              <a:buFont typeface="Arial" panose="020B0604020202020204" pitchFamily="34" charset="0"/>
              <a:buChar char="•"/>
            </a:pPr>
            <a:r>
              <a:rPr lang="en-US" sz="1200" dirty="0">
                <a:solidFill>
                  <a:srgbClr val="FF0000"/>
                </a:solidFill>
              </a:rPr>
              <a:t>OSD Variant is for showing variant ID, cannot be used to change the selected variant </a:t>
            </a:r>
            <a:r>
              <a:rPr lang="en-US" sz="1200" dirty="0" smtClean="0">
                <a:solidFill>
                  <a:srgbClr val="FF0000"/>
                </a:solidFill>
              </a:rPr>
              <a:t>OSD</a:t>
            </a:r>
          </a:p>
          <a:p>
            <a:pPr marL="171450" indent="-171450">
              <a:buFont typeface="Arial" panose="020B0604020202020204" pitchFamily="34" charset="0"/>
              <a:buChar char="•"/>
            </a:pPr>
            <a:r>
              <a:rPr lang="en-US" sz="1200" dirty="0" smtClean="0">
                <a:solidFill>
                  <a:srgbClr val="FF0000"/>
                </a:solidFill>
              </a:rPr>
              <a:t>Add Reset to Defaults option to reset contrast, brightness and night mode settings. Defaults are: </a:t>
            </a:r>
          </a:p>
          <a:p>
            <a:pPr marL="514350" lvl="1" indent="-171450">
              <a:buFont typeface="Arial" panose="020B0604020202020204" pitchFamily="34" charset="0"/>
              <a:buChar char="•"/>
            </a:pPr>
            <a:r>
              <a:rPr lang="en-US" sz="1200" dirty="0" smtClean="0">
                <a:solidFill>
                  <a:srgbClr val="FF0000"/>
                </a:solidFill>
              </a:rPr>
              <a:t>Brightness 50</a:t>
            </a:r>
          </a:p>
          <a:p>
            <a:pPr marL="514350" lvl="1" indent="-171450">
              <a:buFont typeface="Arial" panose="020B0604020202020204" pitchFamily="34" charset="0"/>
              <a:buChar char="•"/>
            </a:pPr>
            <a:r>
              <a:rPr lang="en-US" sz="1200" dirty="0" smtClean="0">
                <a:solidFill>
                  <a:srgbClr val="FF0000"/>
                </a:solidFill>
              </a:rPr>
              <a:t>Contrast 50</a:t>
            </a:r>
          </a:p>
          <a:p>
            <a:pPr marL="514350" lvl="1" indent="-171450">
              <a:buFont typeface="Arial" panose="020B0604020202020204" pitchFamily="34" charset="0"/>
              <a:buChar char="•"/>
            </a:pPr>
            <a:r>
              <a:rPr lang="en-US" sz="1200" dirty="0" smtClean="0">
                <a:solidFill>
                  <a:srgbClr val="FF0000"/>
                </a:solidFill>
              </a:rPr>
              <a:t>Night Mode Brightness 25</a:t>
            </a:r>
          </a:p>
          <a:p>
            <a:pPr marL="514350" lvl="1" indent="-171450">
              <a:buFont typeface="Arial" panose="020B0604020202020204" pitchFamily="34" charset="0"/>
              <a:buChar char="•"/>
            </a:pPr>
            <a:r>
              <a:rPr lang="en-US" sz="1200" dirty="0" smtClean="0">
                <a:solidFill>
                  <a:srgbClr val="FF0000"/>
                </a:solidFill>
              </a:rPr>
              <a:t>Night Mode set to OFF</a:t>
            </a:r>
          </a:p>
          <a:p>
            <a:pPr marL="171450" indent="-171450">
              <a:buFont typeface="Arial" panose="020B0604020202020204" pitchFamily="34" charset="0"/>
              <a:buChar char="•"/>
            </a:pPr>
            <a:r>
              <a:rPr lang="en-US" sz="1200" dirty="0" smtClean="0">
                <a:solidFill>
                  <a:srgbClr val="FF0000"/>
                </a:solidFill>
              </a:rPr>
              <a:t>Limit minimum contrast level to </a:t>
            </a:r>
            <a:r>
              <a:rPr lang="en-US" sz="1200" u="sng" dirty="0" smtClean="0">
                <a:solidFill>
                  <a:srgbClr val="FF0000"/>
                </a:solidFill>
              </a:rPr>
              <a:t>10</a:t>
            </a:r>
            <a:r>
              <a:rPr lang="en-US" sz="1200" dirty="0" smtClean="0">
                <a:solidFill>
                  <a:srgbClr val="FF0000"/>
                </a:solidFill>
              </a:rPr>
              <a:t> to prevent VDU from becoming unreadable</a:t>
            </a:r>
          </a:p>
        </p:txBody>
      </p:sp>
      <p:sp>
        <p:nvSpPr>
          <p:cNvPr id="17" name="TextBox 16"/>
          <p:cNvSpPr txBox="1"/>
          <p:nvPr/>
        </p:nvSpPr>
        <p:spPr>
          <a:xfrm>
            <a:off x="3049251" y="3149401"/>
            <a:ext cx="2311505" cy="276999"/>
          </a:xfrm>
          <a:prstGeom prst="rect">
            <a:avLst/>
          </a:prstGeom>
          <a:noFill/>
        </p:spPr>
        <p:txBody>
          <a:bodyPr wrap="square" rtlCol="0">
            <a:spAutoFit/>
          </a:bodyPr>
          <a:lstStyle/>
          <a:p>
            <a:r>
              <a:rPr lang="en-US" sz="1200" dirty="0" smtClean="0">
                <a:solidFill>
                  <a:srgbClr val="FF0000"/>
                </a:solidFill>
              </a:rPr>
              <a:t>*set initial ID to 1, unselectable</a:t>
            </a:r>
          </a:p>
        </p:txBody>
      </p:sp>
      <p:sp>
        <p:nvSpPr>
          <p:cNvPr id="10" name="TextBox 9"/>
          <p:cNvSpPr txBox="1"/>
          <p:nvPr/>
        </p:nvSpPr>
        <p:spPr>
          <a:xfrm>
            <a:off x="3049252" y="3428096"/>
            <a:ext cx="1350692" cy="276999"/>
          </a:xfrm>
          <a:prstGeom prst="rect">
            <a:avLst/>
          </a:prstGeom>
          <a:noFill/>
        </p:spPr>
        <p:txBody>
          <a:bodyPr wrap="square" rtlCol="0">
            <a:spAutoFit/>
          </a:bodyPr>
          <a:lstStyle/>
          <a:p>
            <a:r>
              <a:rPr lang="en-US" sz="1200" dirty="0" smtClean="0">
                <a:solidFill>
                  <a:srgbClr val="FF0000"/>
                </a:solidFill>
              </a:rPr>
              <a:t>*unselectable</a:t>
            </a:r>
          </a:p>
        </p:txBody>
      </p:sp>
    </p:spTree>
    <p:extLst>
      <p:ext uri="{BB962C8B-B14F-4D97-AF65-F5344CB8AC3E}">
        <p14:creationId xmlns:p14="http://schemas.microsoft.com/office/powerpoint/2010/main" val="317558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2267287"/>
          </a:xfrm>
        </p:spPr>
        <p:txBody>
          <a:bodyPr/>
          <a:lstStyle/>
          <a:p>
            <a:pPr marL="0" indent="0">
              <a:buNone/>
            </a:pPr>
            <a:r>
              <a:rPr lang="en-SG" dirty="0" smtClean="0"/>
              <a:t>V0.5: 16</a:t>
            </a:r>
            <a:r>
              <a:rPr lang="en-SG" baseline="30000" dirty="0" smtClean="0"/>
              <a:t>th</a:t>
            </a:r>
            <a:r>
              <a:rPr lang="en-SG" dirty="0" smtClean="0"/>
              <a:t> August 2022</a:t>
            </a:r>
            <a:endParaRPr lang="en-SG" dirty="0"/>
          </a:p>
          <a:p>
            <a:r>
              <a:rPr lang="en-SG" dirty="0" smtClean="0"/>
              <a:t>added </a:t>
            </a:r>
            <a:r>
              <a:rPr lang="en-SG" dirty="0"/>
              <a:t>changelog and version </a:t>
            </a:r>
            <a:r>
              <a:rPr lang="en-SG" dirty="0" smtClean="0"/>
              <a:t>number</a:t>
            </a:r>
          </a:p>
          <a:p>
            <a:r>
              <a:rPr lang="en-US" dirty="0"/>
              <a:t>added section </a:t>
            </a:r>
            <a:r>
              <a:rPr lang="en-US" dirty="0" smtClean="0"/>
              <a:t>breaks</a:t>
            </a:r>
            <a:endParaRPr lang="en-SG" dirty="0"/>
          </a:p>
          <a:p>
            <a:r>
              <a:rPr lang="en-SG" dirty="0" smtClean="0"/>
              <a:t>added </a:t>
            </a:r>
            <a:r>
              <a:rPr lang="en-SG" dirty="0"/>
              <a:t>OSD text outline information</a:t>
            </a:r>
          </a:p>
          <a:p>
            <a:r>
              <a:rPr lang="en-SG" dirty="0" smtClean="0"/>
              <a:t>added </a:t>
            </a:r>
            <a:r>
              <a:rPr lang="en-SG" dirty="0"/>
              <a:t>variant ID </a:t>
            </a:r>
            <a:r>
              <a:rPr lang="en-SG" dirty="0" smtClean="0"/>
              <a:t>information</a:t>
            </a:r>
          </a:p>
          <a:p>
            <a:r>
              <a:rPr lang="en-US" dirty="0" smtClean="0"/>
              <a:t>changed moon icon position requirement</a:t>
            </a:r>
            <a:endParaRPr lang="en-SG" dirty="0" smtClean="0"/>
          </a:p>
        </p:txBody>
      </p:sp>
    </p:spTree>
    <p:extLst>
      <p:ext uri="{BB962C8B-B14F-4D97-AF65-F5344CB8AC3E}">
        <p14:creationId xmlns:p14="http://schemas.microsoft.com/office/powerpoint/2010/main" val="445257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890" y="152401"/>
            <a:ext cx="4030710" cy="1754326"/>
          </a:xfrm>
          <a:prstGeom prst="rect">
            <a:avLst/>
          </a:prstGeom>
          <a:noFill/>
        </p:spPr>
        <p:txBody>
          <a:bodyPr wrap="square" rtlCol="0">
            <a:spAutoFit/>
          </a:bodyPr>
          <a:lstStyle/>
          <a:p>
            <a:r>
              <a:rPr lang="en-US" sz="1200" b="1" dirty="0"/>
              <a:t>Default NUC Mode: Auto-NUC Mode</a:t>
            </a:r>
          </a:p>
          <a:p>
            <a:r>
              <a:rPr lang="en-US" sz="1200" dirty="0"/>
              <a:t>Every 5min, </a:t>
            </a:r>
          </a:p>
          <a:p>
            <a:pPr marL="257175" indent="-257175">
              <a:buAutoNum type="arabicParenR"/>
            </a:pPr>
            <a:r>
              <a:rPr lang="en-US" sz="1200" dirty="0"/>
              <a:t>VDU will show “NUC countdown” animation for 5s</a:t>
            </a:r>
          </a:p>
          <a:p>
            <a:pPr marL="257175" indent="-257175">
              <a:buAutoNum type="arabicParenR"/>
            </a:pPr>
            <a:r>
              <a:rPr lang="en-US" sz="1200" dirty="0"/>
              <a:t>After animation is over, VDU sends NUC command to VCU via RS422</a:t>
            </a:r>
          </a:p>
          <a:p>
            <a:pPr marL="257175" indent="-257175">
              <a:buAutoNum type="arabicParenR"/>
            </a:pPr>
            <a:r>
              <a:rPr lang="en-US" sz="1200" dirty="0"/>
              <a:t>VCU sends NUC message to TI (</a:t>
            </a:r>
            <a:r>
              <a:rPr lang="en-SG" sz="1200" dirty="0"/>
              <a:t>CC0311000000000113) via RS422</a:t>
            </a:r>
          </a:p>
          <a:p>
            <a:pPr marL="257175" indent="-257175">
              <a:buAutoNum type="arabicParenR"/>
            </a:pPr>
            <a:r>
              <a:rPr lang="en-US" sz="1200" dirty="0"/>
              <a:t>VDU will show “NUC now” OSD for 1.1s while TI image will freeze during NUC</a:t>
            </a:r>
          </a:p>
        </p:txBody>
      </p:sp>
      <p:sp>
        <p:nvSpPr>
          <p:cNvPr id="3" name="TextBox 2"/>
          <p:cNvSpPr txBox="1"/>
          <p:nvPr/>
        </p:nvSpPr>
        <p:spPr>
          <a:xfrm>
            <a:off x="388890" y="2091393"/>
            <a:ext cx="4030711" cy="830997"/>
          </a:xfrm>
          <a:prstGeom prst="rect">
            <a:avLst/>
          </a:prstGeom>
          <a:noFill/>
        </p:spPr>
        <p:txBody>
          <a:bodyPr wrap="square" rtlCol="0">
            <a:spAutoFit/>
          </a:bodyPr>
          <a:lstStyle/>
          <a:p>
            <a:r>
              <a:rPr lang="en-US" sz="1200" b="1" dirty="0"/>
              <a:t>NUC Development Mode</a:t>
            </a:r>
          </a:p>
          <a:p>
            <a:r>
              <a:rPr lang="en-US" sz="1200" dirty="0"/>
              <a:t>When development mode is activated, </a:t>
            </a:r>
          </a:p>
          <a:p>
            <a:pPr marL="214313" indent="-214313">
              <a:buFontTx/>
              <a:buChar char="-"/>
            </a:pPr>
            <a:r>
              <a:rPr lang="en-US" sz="1200" dirty="0"/>
              <a:t>Disable 5min interval NUC countdown and activation</a:t>
            </a:r>
          </a:p>
          <a:p>
            <a:pPr marL="214313" indent="-214313">
              <a:buFontTx/>
              <a:buChar char="-"/>
            </a:pPr>
            <a:r>
              <a:rPr lang="en-US" sz="1200" dirty="0"/>
              <a:t>The TI will use software-based NUC</a:t>
            </a:r>
          </a:p>
        </p:txBody>
      </p:sp>
      <p:graphicFrame>
        <p:nvGraphicFramePr>
          <p:cNvPr id="4" name="Table 3"/>
          <p:cNvGraphicFramePr>
            <a:graphicFrameLocks noGrp="1"/>
          </p:cNvGraphicFramePr>
          <p:nvPr>
            <p:extLst>
              <p:ext uri="{D42A27DB-BD31-4B8C-83A1-F6EECF244321}">
                <p14:modId xmlns:p14="http://schemas.microsoft.com/office/powerpoint/2010/main" val="4108500458"/>
              </p:ext>
            </p:extLst>
          </p:nvPr>
        </p:nvGraphicFramePr>
        <p:xfrm>
          <a:off x="4669944" y="484724"/>
          <a:ext cx="2700001" cy="1112520"/>
        </p:xfrm>
        <a:graphic>
          <a:graphicData uri="http://schemas.openxmlformats.org/drawingml/2006/table">
            <a:tbl>
              <a:tblPr firstRow="1" bandRow="1">
                <a:tableStyleId>{5940675A-B579-460E-94D1-54222C63F5DA}</a:tableStyleId>
              </a:tblPr>
              <a:tblGrid>
                <a:gridCol w="2700001">
                  <a:extLst>
                    <a:ext uri="{9D8B030D-6E8A-4147-A177-3AD203B41FA5}">
                      <a16:colId xmlns:a16="http://schemas.microsoft.com/office/drawing/2014/main" val="3992401744"/>
                    </a:ext>
                  </a:extLst>
                </a:gridCol>
              </a:tblGrid>
              <a:tr h="278130">
                <a:tc>
                  <a:txBody>
                    <a:bodyPr/>
                    <a:lstStyle/>
                    <a:p>
                      <a:r>
                        <a:rPr lang="en-US" sz="1200" dirty="0" smtClean="0"/>
                        <a:t>Video Source</a:t>
                      </a:r>
                      <a:endParaRPr lang="en-SG" sz="1200" dirty="0"/>
                    </a:p>
                  </a:txBody>
                  <a:tcPr marL="68580" marR="68580" marT="34290" marB="34290"/>
                </a:tc>
                <a:extLst>
                  <a:ext uri="{0D108BD9-81ED-4DB2-BD59-A6C34878D82A}">
                    <a16:rowId xmlns:a16="http://schemas.microsoft.com/office/drawing/2014/main" val="84628981"/>
                  </a:ext>
                </a:extLst>
              </a:tr>
              <a:tr h="278130">
                <a:tc>
                  <a:txBody>
                    <a:bodyPr/>
                    <a:lstStyle/>
                    <a:p>
                      <a:r>
                        <a:rPr lang="en-US" sz="1200" dirty="0" smtClean="0"/>
                        <a:t>Picture</a:t>
                      </a:r>
                      <a:endParaRPr lang="en-SG" sz="1200" dirty="0"/>
                    </a:p>
                  </a:txBody>
                  <a:tcPr marL="68580" marR="68580" marT="34290" marB="34290"/>
                </a:tc>
                <a:extLst>
                  <a:ext uri="{0D108BD9-81ED-4DB2-BD59-A6C34878D82A}">
                    <a16:rowId xmlns:a16="http://schemas.microsoft.com/office/drawing/2014/main" val="2586980508"/>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NUC Mode: Development Mode</a:t>
                      </a:r>
                      <a:endParaRPr lang="en-SG" sz="1200" dirty="0" smtClean="0"/>
                    </a:p>
                  </a:txBody>
                  <a:tcPr marL="68580" marR="68580" marT="34290" marB="34290">
                    <a:solidFill>
                      <a:schemeClr val="accent6">
                        <a:lumMod val="40000"/>
                        <a:lumOff val="60000"/>
                      </a:schemeClr>
                    </a:solidFill>
                  </a:tcPr>
                </a:tc>
                <a:extLst>
                  <a:ext uri="{0D108BD9-81ED-4DB2-BD59-A6C34878D82A}">
                    <a16:rowId xmlns:a16="http://schemas.microsoft.com/office/drawing/2014/main" val="2475720186"/>
                  </a:ext>
                </a:extLst>
              </a:tr>
              <a:tr h="278130">
                <a:tc>
                  <a:txBody>
                    <a:bodyPr/>
                    <a:lstStyle/>
                    <a:p>
                      <a:r>
                        <a:rPr lang="en-US" sz="1200" dirty="0" smtClean="0"/>
                        <a:t>Quit</a:t>
                      </a:r>
                      <a:endParaRPr lang="en-SG" sz="1200" dirty="0"/>
                    </a:p>
                  </a:txBody>
                  <a:tcPr marL="68580" marR="68580" marT="34290" marB="34290"/>
                </a:tc>
                <a:extLst>
                  <a:ext uri="{0D108BD9-81ED-4DB2-BD59-A6C34878D82A}">
                    <a16:rowId xmlns:a16="http://schemas.microsoft.com/office/drawing/2014/main" val="2199611193"/>
                  </a:ext>
                </a:extLst>
              </a:tr>
            </a:tbl>
          </a:graphicData>
        </a:graphic>
      </p:graphicFrame>
      <p:sp>
        <p:nvSpPr>
          <p:cNvPr id="5" name="TextBox 4"/>
          <p:cNvSpPr txBox="1"/>
          <p:nvPr/>
        </p:nvSpPr>
        <p:spPr>
          <a:xfrm>
            <a:off x="4669945" y="1597245"/>
            <a:ext cx="3940655" cy="1569660"/>
          </a:xfrm>
          <a:prstGeom prst="rect">
            <a:avLst/>
          </a:prstGeom>
          <a:noFill/>
        </p:spPr>
        <p:txBody>
          <a:bodyPr wrap="square" rtlCol="0">
            <a:spAutoFit/>
          </a:bodyPr>
          <a:lstStyle/>
          <a:p>
            <a:r>
              <a:rPr lang="en-US" sz="1200" dirty="0"/>
              <a:t>1) Press “MENU” button to open menu</a:t>
            </a:r>
          </a:p>
          <a:p>
            <a:r>
              <a:rPr lang="en-US" sz="1200" dirty="0"/>
              <a:t>2) Press “+” twice to highlight “NUC Mode”</a:t>
            </a:r>
          </a:p>
          <a:p>
            <a:r>
              <a:rPr lang="en-US" sz="1200" dirty="0"/>
              <a:t>3) Press “NUC” button 3 times to deactivate NUC Development Mode</a:t>
            </a:r>
          </a:p>
          <a:p>
            <a:r>
              <a:rPr lang="en-US" sz="1200" dirty="0"/>
              <a:t>4) VCU to send “</a:t>
            </a:r>
            <a:r>
              <a:rPr lang="en-SG" sz="1200" dirty="0"/>
              <a:t>-</a:t>
            </a:r>
            <a:r>
              <a:rPr lang="en-US" sz="1200" dirty="0"/>
              <a:t>” message to TI to deactivate software NUC mode</a:t>
            </a:r>
          </a:p>
          <a:p>
            <a:r>
              <a:rPr lang="en-US" sz="1200" dirty="0"/>
              <a:t>5) When </a:t>
            </a:r>
            <a:r>
              <a:rPr lang="en-US" sz="1200" dirty="0" err="1"/>
              <a:t>Ack</a:t>
            </a:r>
            <a:r>
              <a:rPr lang="en-US" sz="1200" dirty="0"/>
              <a:t> message “</a:t>
            </a:r>
            <a:r>
              <a:rPr lang="en-SG" sz="1200" dirty="0"/>
              <a:t>5502 0D8D 82” is received, NUC development mode is deactivated</a:t>
            </a:r>
          </a:p>
        </p:txBody>
      </p:sp>
      <p:graphicFrame>
        <p:nvGraphicFramePr>
          <p:cNvPr id="6" name="Table 5"/>
          <p:cNvGraphicFramePr>
            <a:graphicFrameLocks noGrp="1"/>
          </p:cNvGraphicFramePr>
          <p:nvPr>
            <p:extLst>
              <p:ext uri="{D42A27DB-BD31-4B8C-83A1-F6EECF244321}">
                <p14:modId xmlns:p14="http://schemas.microsoft.com/office/powerpoint/2010/main" val="3433190409"/>
              </p:ext>
            </p:extLst>
          </p:nvPr>
        </p:nvGraphicFramePr>
        <p:xfrm>
          <a:off x="4669944" y="3328487"/>
          <a:ext cx="2700001" cy="1112520"/>
        </p:xfrm>
        <a:graphic>
          <a:graphicData uri="http://schemas.openxmlformats.org/drawingml/2006/table">
            <a:tbl>
              <a:tblPr firstRow="1" bandRow="1">
                <a:tableStyleId>{5940675A-B579-460E-94D1-54222C63F5DA}</a:tableStyleId>
              </a:tblPr>
              <a:tblGrid>
                <a:gridCol w="2700001">
                  <a:extLst>
                    <a:ext uri="{9D8B030D-6E8A-4147-A177-3AD203B41FA5}">
                      <a16:colId xmlns:a16="http://schemas.microsoft.com/office/drawing/2014/main" val="3992401744"/>
                    </a:ext>
                  </a:extLst>
                </a:gridCol>
              </a:tblGrid>
              <a:tr h="278130">
                <a:tc>
                  <a:txBody>
                    <a:bodyPr/>
                    <a:lstStyle/>
                    <a:p>
                      <a:r>
                        <a:rPr lang="en-US" sz="1200" dirty="0" smtClean="0"/>
                        <a:t>Video Source</a:t>
                      </a:r>
                      <a:endParaRPr lang="en-SG" sz="1200" dirty="0"/>
                    </a:p>
                  </a:txBody>
                  <a:tcPr marL="68580" marR="68580" marT="34290" marB="34290"/>
                </a:tc>
                <a:extLst>
                  <a:ext uri="{0D108BD9-81ED-4DB2-BD59-A6C34878D82A}">
                    <a16:rowId xmlns:a16="http://schemas.microsoft.com/office/drawing/2014/main" val="84628981"/>
                  </a:ext>
                </a:extLst>
              </a:tr>
              <a:tr h="278130">
                <a:tc>
                  <a:txBody>
                    <a:bodyPr/>
                    <a:lstStyle/>
                    <a:p>
                      <a:r>
                        <a:rPr lang="en-US" sz="1200" dirty="0" smtClean="0"/>
                        <a:t>Picture</a:t>
                      </a:r>
                      <a:endParaRPr lang="en-SG" sz="1200" dirty="0"/>
                    </a:p>
                  </a:txBody>
                  <a:tcPr marL="68580" marR="68580" marT="34290" marB="34290"/>
                </a:tc>
                <a:extLst>
                  <a:ext uri="{0D108BD9-81ED-4DB2-BD59-A6C34878D82A}">
                    <a16:rowId xmlns:a16="http://schemas.microsoft.com/office/drawing/2014/main" val="2586980508"/>
                  </a:ext>
                </a:extLst>
              </a:tr>
              <a:tr h="278130">
                <a:tc>
                  <a:txBody>
                    <a:bodyPr/>
                    <a:lstStyle/>
                    <a:p>
                      <a:r>
                        <a:rPr lang="en-US" sz="1200" dirty="0" smtClean="0"/>
                        <a:t>NUC Mode</a:t>
                      </a:r>
                      <a:endParaRPr lang="en-SG" sz="1200" dirty="0"/>
                    </a:p>
                  </a:txBody>
                  <a:tcPr marL="68580" marR="68580" marT="34290" marB="34290">
                    <a:solidFill>
                      <a:schemeClr val="accent6">
                        <a:lumMod val="40000"/>
                        <a:lumOff val="60000"/>
                      </a:schemeClr>
                    </a:solidFill>
                  </a:tcPr>
                </a:tc>
                <a:extLst>
                  <a:ext uri="{0D108BD9-81ED-4DB2-BD59-A6C34878D82A}">
                    <a16:rowId xmlns:a16="http://schemas.microsoft.com/office/drawing/2014/main" val="2475720186"/>
                  </a:ext>
                </a:extLst>
              </a:tr>
              <a:tr h="278130">
                <a:tc>
                  <a:txBody>
                    <a:bodyPr/>
                    <a:lstStyle/>
                    <a:p>
                      <a:r>
                        <a:rPr lang="en-US" sz="1200" dirty="0" smtClean="0"/>
                        <a:t>Quit</a:t>
                      </a:r>
                      <a:endParaRPr lang="en-SG" sz="1200" dirty="0"/>
                    </a:p>
                  </a:txBody>
                  <a:tcPr marL="68580" marR="68580" marT="34290" marB="34290"/>
                </a:tc>
                <a:extLst>
                  <a:ext uri="{0D108BD9-81ED-4DB2-BD59-A6C34878D82A}">
                    <a16:rowId xmlns:a16="http://schemas.microsoft.com/office/drawing/2014/main" val="2199611193"/>
                  </a:ext>
                </a:extLst>
              </a:tr>
            </a:tbl>
          </a:graphicData>
        </a:graphic>
      </p:graphicFrame>
      <p:sp>
        <p:nvSpPr>
          <p:cNvPr id="7" name="TextBox 6"/>
          <p:cNvSpPr txBox="1"/>
          <p:nvPr/>
        </p:nvSpPr>
        <p:spPr>
          <a:xfrm>
            <a:off x="4669943" y="4441008"/>
            <a:ext cx="4072275" cy="646331"/>
          </a:xfrm>
          <a:prstGeom prst="rect">
            <a:avLst/>
          </a:prstGeom>
          <a:noFill/>
        </p:spPr>
        <p:txBody>
          <a:bodyPr wrap="square" rtlCol="0">
            <a:spAutoFit/>
          </a:bodyPr>
          <a:lstStyle/>
          <a:p>
            <a:r>
              <a:rPr lang="en-US" sz="1200" dirty="0"/>
              <a:t>6) Press “+” to highlight “Quit”</a:t>
            </a:r>
          </a:p>
          <a:p>
            <a:r>
              <a:rPr lang="en-US" sz="1200" dirty="0"/>
              <a:t>7) Press “MENU” button to exit</a:t>
            </a:r>
          </a:p>
          <a:p>
            <a:r>
              <a:rPr lang="en-US" sz="1200" dirty="0"/>
              <a:t>8) VDU will activate manual NUC every 5 min</a:t>
            </a:r>
          </a:p>
        </p:txBody>
      </p:sp>
      <p:sp>
        <p:nvSpPr>
          <p:cNvPr id="8" name="TextBox 7"/>
          <p:cNvSpPr txBox="1"/>
          <p:nvPr/>
        </p:nvSpPr>
        <p:spPr>
          <a:xfrm>
            <a:off x="4669944" y="152401"/>
            <a:ext cx="2700001" cy="276999"/>
          </a:xfrm>
          <a:prstGeom prst="rect">
            <a:avLst/>
          </a:prstGeom>
          <a:noFill/>
        </p:spPr>
        <p:txBody>
          <a:bodyPr wrap="square" rtlCol="0">
            <a:spAutoFit/>
          </a:bodyPr>
          <a:lstStyle/>
          <a:p>
            <a:r>
              <a:rPr lang="en-US" sz="1200" b="1" dirty="0"/>
              <a:t>Disable NUC Development Mode</a:t>
            </a:r>
            <a:endParaRPr lang="en-SG" sz="1200" b="1" dirty="0"/>
          </a:p>
        </p:txBody>
      </p:sp>
      <p:sp>
        <p:nvSpPr>
          <p:cNvPr id="9" name="TextBox 8"/>
          <p:cNvSpPr txBox="1"/>
          <p:nvPr/>
        </p:nvSpPr>
        <p:spPr>
          <a:xfrm>
            <a:off x="388888" y="4307385"/>
            <a:ext cx="4030711" cy="461665"/>
          </a:xfrm>
          <a:prstGeom prst="rect">
            <a:avLst/>
          </a:prstGeom>
          <a:noFill/>
        </p:spPr>
        <p:txBody>
          <a:bodyPr wrap="square" rtlCol="0">
            <a:spAutoFit/>
          </a:bodyPr>
          <a:lstStyle/>
          <a:p>
            <a:r>
              <a:rPr lang="en-US" sz="1200" b="1" dirty="0"/>
              <a:t>* On VDU start-up, will be Auto-NUC Mode by default</a:t>
            </a:r>
          </a:p>
          <a:p>
            <a:r>
              <a:rPr lang="en-US" sz="1200" dirty="0">
                <a:solidFill>
                  <a:srgbClr val="FF0000"/>
                </a:solidFill>
              </a:rPr>
              <a:t>** NUC Dev Mode to be toggled using test software</a:t>
            </a:r>
          </a:p>
        </p:txBody>
      </p:sp>
      <p:sp>
        <p:nvSpPr>
          <p:cNvPr id="10" name="TextBox 9"/>
          <p:cNvSpPr txBox="1"/>
          <p:nvPr/>
        </p:nvSpPr>
        <p:spPr>
          <a:xfrm>
            <a:off x="388889" y="2991640"/>
            <a:ext cx="4030711" cy="1200329"/>
          </a:xfrm>
          <a:prstGeom prst="rect">
            <a:avLst/>
          </a:prstGeom>
          <a:noFill/>
        </p:spPr>
        <p:txBody>
          <a:bodyPr wrap="square" rtlCol="0">
            <a:spAutoFit/>
          </a:bodyPr>
          <a:lstStyle/>
          <a:p>
            <a:r>
              <a:rPr lang="en-US" sz="1200" b="1" dirty="0"/>
              <a:t>Manual NUC button press (any mode)</a:t>
            </a:r>
          </a:p>
          <a:p>
            <a:r>
              <a:rPr lang="en-US" sz="1200" dirty="0"/>
              <a:t>When NUC button on VDU is pressed by user, </a:t>
            </a:r>
          </a:p>
          <a:p>
            <a:pPr marL="257175" indent="-257175">
              <a:buAutoNum type="arabicParenR"/>
            </a:pPr>
            <a:r>
              <a:rPr lang="en-US" sz="1200" dirty="0"/>
              <a:t>The VDU will immediately trigger VCU to send NUC message to TI (</a:t>
            </a:r>
            <a:r>
              <a:rPr lang="en-SG" sz="1200" dirty="0"/>
              <a:t>CC0311000000000113) via RS422</a:t>
            </a:r>
          </a:p>
          <a:p>
            <a:pPr marL="257175" indent="-257175">
              <a:buAutoNum type="arabicParenR"/>
            </a:pPr>
            <a:r>
              <a:rPr lang="en-US" sz="1200" dirty="0"/>
              <a:t>VDU will show “NUC now” OSD for 1.1s while TI image will freeze during NUC</a:t>
            </a:r>
            <a:endParaRPr lang="en-SG" sz="1200" dirty="0"/>
          </a:p>
        </p:txBody>
      </p:sp>
      <p:cxnSp>
        <p:nvCxnSpPr>
          <p:cNvPr id="11" name="Straight Connector 10"/>
          <p:cNvCxnSpPr/>
          <p:nvPr/>
        </p:nvCxnSpPr>
        <p:spPr>
          <a:xfrm>
            <a:off x="4495800" y="152401"/>
            <a:ext cx="3519055" cy="4890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419599" y="184082"/>
            <a:ext cx="3519055" cy="4890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516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890" y="152401"/>
            <a:ext cx="4030710" cy="3231654"/>
          </a:xfrm>
          <a:prstGeom prst="rect">
            <a:avLst/>
          </a:prstGeom>
          <a:noFill/>
        </p:spPr>
        <p:txBody>
          <a:bodyPr wrap="square" rtlCol="0">
            <a:spAutoFit/>
          </a:bodyPr>
          <a:lstStyle/>
          <a:p>
            <a:r>
              <a:rPr lang="en-US" sz="1200" b="1" dirty="0"/>
              <a:t>VDU/VCU USB Test Software Functions</a:t>
            </a:r>
          </a:p>
          <a:p>
            <a:pPr marL="257175" indent="-257175">
              <a:buAutoNum type="arabicParenR"/>
            </a:pPr>
            <a:r>
              <a:rPr lang="en-US" sz="1200" dirty="0"/>
              <a:t>To be able to modify NUC Mode</a:t>
            </a:r>
          </a:p>
          <a:p>
            <a:pPr marL="557213" lvl="1" indent="-214313">
              <a:buFontTx/>
              <a:buChar char="-"/>
            </a:pPr>
            <a:r>
              <a:rPr lang="en-US" sz="1200" dirty="0"/>
              <a:t>Can toggle between default NUC mode and NUC development mode</a:t>
            </a:r>
          </a:p>
          <a:p>
            <a:pPr marL="257175" indent="-257175">
              <a:buAutoNum type="arabicParenR"/>
            </a:pPr>
            <a:r>
              <a:rPr lang="en-US" sz="1200" dirty="0"/>
              <a:t>To be able to remotely trigger immediate TI NUC</a:t>
            </a:r>
          </a:p>
          <a:p>
            <a:pPr marL="257175" indent="-257175">
              <a:buAutoNum type="arabicParenR"/>
            </a:pPr>
            <a:r>
              <a:rPr lang="en-US" sz="1200" dirty="0"/>
              <a:t>To be able to simulate view switching on VDU</a:t>
            </a:r>
          </a:p>
          <a:p>
            <a:pPr marL="257175" indent="-257175">
              <a:buAutoNum type="arabicParenR"/>
            </a:pPr>
            <a:r>
              <a:rPr lang="en-US" sz="1200" dirty="0"/>
              <a:t>To be able to select which OSD to use based on vehicle variant type</a:t>
            </a:r>
          </a:p>
          <a:p>
            <a:pPr marL="557213" lvl="1" indent="-214313">
              <a:buFontTx/>
              <a:buChar char="-"/>
            </a:pPr>
            <a:r>
              <a:rPr lang="en-US" sz="1200" dirty="0"/>
              <a:t>Several sets of rear camera OSD will be stored in the VCU</a:t>
            </a:r>
          </a:p>
          <a:p>
            <a:pPr marL="557213" lvl="1" indent="-214313">
              <a:buFontTx/>
              <a:buChar char="-"/>
            </a:pPr>
            <a:r>
              <a:rPr lang="en-US" sz="1200" dirty="0"/>
              <a:t>Based on the variant type selected, the VCU should show the correct set of rear cameras OSD</a:t>
            </a:r>
          </a:p>
          <a:p>
            <a:pPr marL="557213" lvl="1" indent="-214313">
              <a:buFontTx/>
              <a:buChar char="-"/>
            </a:pPr>
            <a:r>
              <a:rPr lang="en-US" sz="1200" dirty="0"/>
              <a:t>The variant type should be persistent (stay the same even after reboot)</a:t>
            </a:r>
          </a:p>
          <a:p>
            <a:pPr marL="557213" lvl="1" indent="-214313">
              <a:buFontTx/>
              <a:buChar char="-"/>
            </a:pPr>
            <a:r>
              <a:rPr lang="en-US" sz="1200" dirty="0"/>
              <a:t>There will be 10+ different sets of rear OSD</a:t>
            </a:r>
          </a:p>
          <a:p>
            <a:pPr marL="257175" indent="-257175">
              <a:buAutoNum type="arabicParenR"/>
            </a:pPr>
            <a:endParaRPr lang="en-US" sz="1200" dirty="0"/>
          </a:p>
        </p:txBody>
      </p:sp>
      <p:sp>
        <p:nvSpPr>
          <p:cNvPr id="3" name="TextBox 2"/>
          <p:cNvSpPr txBox="1"/>
          <p:nvPr/>
        </p:nvSpPr>
        <p:spPr>
          <a:xfrm>
            <a:off x="4721899" y="152401"/>
            <a:ext cx="4030710" cy="1200329"/>
          </a:xfrm>
          <a:prstGeom prst="rect">
            <a:avLst/>
          </a:prstGeom>
          <a:noFill/>
        </p:spPr>
        <p:txBody>
          <a:bodyPr wrap="square" rtlCol="0">
            <a:spAutoFit/>
          </a:bodyPr>
          <a:lstStyle/>
          <a:p>
            <a:r>
              <a:rPr lang="en-US" sz="1200" b="1" dirty="0"/>
              <a:t>VCU Ethernet Test Software Functions</a:t>
            </a:r>
          </a:p>
          <a:p>
            <a:pPr marL="257175" indent="-257175">
              <a:buAutoNum type="arabicParenR"/>
            </a:pPr>
            <a:r>
              <a:rPr lang="en-US" sz="1200" dirty="0"/>
              <a:t>To be able to switch HD-SDI output stream on output 1-7 (0 reserved for VDU) via Ethernet protocol</a:t>
            </a:r>
          </a:p>
          <a:p>
            <a:pPr marL="257175" indent="-257175">
              <a:buAutoNum type="arabicParenR"/>
            </a:pPr>
            <a:r>
              <a:rPr lang="en-US" sz="1200" dirty="0"/>
              <a:t>To be able to stream up to 8 H.264 video stream via video LAN</a:t>
            </a:r>
          </a:p>
          <a:p>
            <a:pPr marL="257175" indent="-257175">
              <a:buAutoNum type="arabicParenR"/>
            </a:pPr>
            <a:endParaRPr lang="en-US" sz="1200" dirty="0"/>
          </a:p>
        </p:txBody>
      </p:sp>
    </p:spTree>
    <p:extLst>
      <p:ext uri="{BB962C8B-B14F-4D97-AF65-F5344CB8AC3E}">
        <p14:creationId xmlns:p14="http://schemas.microsoft.com/office/powerpoint/2010/main" val="3940230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VDU View-Switching for Trailer variants</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1044747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 (Trailer Connected)</a:t>
            </a:r>
            <a:endParaRPr lang="en-SG" dirty="0"/>
          </a:p>
        </p:txBody>
      </p:sp>
      <p:grpSp>
        <p:nvGrpSpPr>
          <p:cNvPr id="47" name="Group 46"/>
          <p:cNvGrpSpPr/>
          <p:nvPr/>
        </p:nvGrpSpPr>
        <p:grpSpPr>
          <a:xfrm>
            <a:off x="991288" y="2653102"/>
            <a:ext cx="1177130" cy="969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48" name="Group 47"/>
          <p:cNvGrpSpPr/>
          <p:nvPr/>
        </p:nvGrpSpPr>
        <p:grpSpPr>
          <a:xfrm>
            <a:off x="4984366" y="2653102"/>
            <a:ext cx="1177130" cy="969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49" name="Group 48"/>
          <p:cNvGrpSpPr/>
          <p:nvPr/>
        </p:nvGrpSpPr>
        <p:grpSpPr>
          <a:xfrm>
            <a:off x="2987827" y="2653102"/>
            <a:ext cx="1177130" cy="969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grpSp>
        <p:nvGrpSpPr>
          <p:cNvPr id="50" name="Group 49"/>
          <p:cNvGrpSpPr/>
          <p:nvPr/>
        </p:nvGrpSpPr>
        <p:grpSpPr>
          <a:xfrm>
            <a:off x="6980905" y="2653102"/>
            <a:ext cx="1177130" cy="969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rPr>
                <a:t>Trailer View</a:t>
              </a:r>
              <a:endParaRPr lang="en-SG" sz="1200" dirty="0">
                <a:solidFill>
                  <a:srgbClr val="7030A0"/>
                </a:solidFill>
              </a:endParaRPr>
            </a:p>
          </p:txBody>
        </p:sp>
      </p:grpSp>
      <p:sp>
        <p:nvSpPr>
          <p:cNvPr id="66" name="Freeform 65"/>
          <p:cNvSpPr/>
          <p:nvPr/>
        </p:nvSpPr>
        <p:spPr>
          <a:xfrm>
            <a:off x="3492884" y="2004867"/>
            <a:ext cx="4252500"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67" name="Freeform 66"/>
          <p:cNvSpPr/>
          <p:nvPr/>
        </p:nvSpPr>
        <p:spPr>
          <a:xfrm>
            <a:off x="1371600" y="1655378"/>
            <a:ext cx="6518563" cy="1002672"/>
          </a:xfrm>
          <a:custGeom>
            <a:avLst/>
            <a:gdLst>
              <a:gd name="connsiteX0" fmla="*/ 0 w 2817091"/>
              <a:gd name="connsiteY0" fmla="*/ 1874472 h 1874472"/>
              <a:gd name="connsiteX1" fmla="*/ 720437 w 2817091"/>
              <a:gd name="connsiteY1" fmla="*/ 202690 h 1874472"/>
              <a:gd name="connsiteX2" fmla="*/ 2078182 w 2817091"/>
              <a:gd name="connsiteY2" fmla="*/ 211926 h 1874472"/>
              <a:gd name="connsiteX3" fmla="*/ 2817091 w 2817091"/>
              <a:gd name="connsiteY3" fmla="*/ 1855999 h 1874472"/>
            </a:gdLst>
            <a:ahLst/>
            <a:cxnLst>
              <a:cxn ang="0">
                <a:pos x="connsiteX0" y="connsiteY0"/>
              </a:cxn>
              <a:cxn ang="0">
                <a:pos x="connsiteX1" y="connsiteY1"/>
              </a:cxn>
              <a:cxn ang="0">
                <a:pos x="connsiteX2" y="connsiteY2"/>
              </a:cxn>
              <a:cxn ang="0">
                <a:pos x="connsiteX3" y="connsiteY3"/>
              </a:cxn>
            </a:cxnLst>
            <a:rect l="l" t="t" r="r" b="b"/>
            <a:pathLst>
              <a:path w="2817091" h="1874472">
                <a:moveTo>
                  <a:pt x="0" y="1874472"/>
                </a:moveTo>
                <a:cubicBezTo>
                  <a:pt x="187036" y="1177126"/>
                  <a:pt x="374073" y="479781"/>
                  <a:pt x="720437" y="202690"/>
                </a:cubicBezTo>
                <a:cubicBezTo>
                  <a:pt x="1066801" y="-74401"/>
                  <a:pt x="1728740" y="-63625"/>
                  <a:pt x="2078182" y="211926"/>
                </a:cubicBezTo>
                <a:cubicBezTo>
                  <a:pt x="2427624" y="487477"/>
                  <a:pt x="2622357" y="1171738"/>
                  <a:pt x="2817091" y="1855999"/>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69" name="Freeform 68"/>
          <p:cNvSpPr/>
          <p:nvPr/>
        </p:nvSpPr>
        <p:spPr>
          <a:xfrm>
            <a:off x="3550678" y="2379711"/>
            <a:ext cx="1944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0" name="Freeform 69"/>
          <p:cNvSpPr/>
          <p:nvPr/>
        </p:nvSpPr>
        <p:spPr>
          <a:xfrm>
            <a:off x="5651181" y="2368427"/>
            <a:ext cx="1944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1" name="Freeform 70"/>
          <p:cNvSpPr/>
          <p:nvPr/>
        </p:nvSpPr>
        <p:spPr>
          <a:xfrm rot="10800000">
            <a:off x="1516379" y="3628884"/>
            <a:ext cx="4252500"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2" name="Freeform 71"/>
          <p:cNvSpPr/>
          <p:nvPr/>
        </p:nvSpPr>
        <p:spPr>
          <a:xfrm rot="10800000">
            <a:off x="1371600" y="3622102"/>
            <a:ext cx="6518563" cy="1002672"/>
          </a:xfrm>
          <a:custGeom>
            <a:avLst/>
            <a:gdLst>
              <a:gd name="connsiteX0" fmla="*/ 0 w 2817091"/>
              <a:gd name="connsiteY0" fmla="*/ 1874472 h 1874472"/>
              <a:gd name="connsiteX1" fmla="*/ 720437 w 2817091"/>
              <a:gd name="connsiteY1" fmla="*/ 202690 h 1874472"/>
              <a:gd name="connsiteX2" fmla="*/ 2078182 w 2817091"/>
              <a:gd name="connsiteY2" fmla="*/ 211926 h 1874472"/>
              <a:gd name="connsiteX3" fmla="*/ 2817091 w 2817091"/>
              <a:gd name="connsiteY3" fmla="*/ 1855999 h 1874472"/>
            </a:gdLst>
            <a:ahLst/>
            <a:cxnLst>
              <a:cxn ang="0">
                <a:pos x="connsiteX0" y="connsiteY0"/>
              </a:cxn>
              <a:cxn ang="0">
                <a:pos x="connsiteX1" y="connsiteY1"/>
              </a:cxn>
              <a:cxn ang="0">
                <a:pos x="connsiteX2" y="connsiteY2"/>
              </a:cxn>
              <a:cxn ang="0">
                <a:pos x="connsiteX3" y="connsiteY3"/>
              </a:cxn>
            </a:cxnLst>
            <a:rect l="l" t="t" r="r" b="b"/>
            <a:pathLst>
              <a:path w="2817091" h="1874472">
                <a:moveTo>
                  <a:pt x="0" y="1874472"/>
                </a:moveTo>
                <a:cubicBezTo>
                  <a:pt x="187036" y="1177126"/>
                  <a:pt x="374073" y="479781"/>
                  <a:pt x="720437" y="202690"/>
                </a:cubicBezTo>
                <a:cubicBezTo>
                  <a:pt x="1066801" y="-74401"/>
                  <a:pt x="1728740" y="-63625"/>
                  <a:pt x="2078182" y="211926"/>
                </a:cubicBezTo>
                <a:cubicBezTo>
                  <a:pt x="2427624" y="487477"/>
                  <a:pt x="2622357" y="1171738"/>
                  <a:pt x="2817091" y="1855999"/>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4" name="TextBox 73"/>
          <p:cNvSpPr txBox="1"/>
          <p:nvPr/>
        </p:nvSpPr>
        <p:spPr>
          <a:xfrm>
            <a:off x="3817220" y="1211031"/>
            <a:ext cx="1571264" cy="430887"/>
          </a:xfrm>
          <a:prstGeom prst="rect">
            <a:avLst/>
          </a:prstGeom>
          <a:noFill/>
        </p:spPr>
        <p:txBody>
          <a:bodyPr wrap="none" rtlCol="0">
            <a:spAutoFit/>
          </a:bodyPr>
          <a:lstStyle/>
          <a:p>
            <a:r>
              <a:rPr lang="en-US" sz="1100" dirty="0"/>
              <a:t>Rear View toggle / </a:t>
            </a:r>
          </a:p>
          <a:p>
            <a:r>
              <a:rPr lang="en-US" sz="1100" dirty="0">
                <a:solidFill>
                  <a:srgbClr val="7030A0"/>
                </a:solidFill>
              </a:rPr>
              <a:t>Reverse Gear engage</a:t>
            </a:r>
            <a:endParaRPr lang="en-SG" sz="1100" dirty="0">
              <a:solidFill>
                <a:srgbClr val="7030A0"/>
              </a:solidFill>
            </a:endParaRPr>
          </a:p>
        </p:txBody>
      </p:sp>
      <p:sp>
        <p:nvSpPr>
          <p:cNvPr id="75" name="TextBox 74"/>
          <p:cNvSpPr txBox="1"/>
          <p:nvPr/>
        </p:nvSpPr>
        <p:spPr>
          <a:xfrm>
            <a:off x="2905328" y="4017874"/>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76" name="TextBox 75"/>
          <p:cNvSpPr txBox="1"/>
          <p:nvPr/>
        </p:nvSpPr>
        <p:spPr>
          <a:xfrm>
            <a:off x="2026707" y="3628463"/>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77" name="TextBox 76"/>
          <p:cNvSpPr txBox="1"/>
          <p:nvPr/>
        </p:nvSpPr>
        <p:spPr>
          <a:xfrm>
            <a:off x="5067506" y="1754478"/>
            <a:ext cx="1375698" cy="261610"/>
          </a:xfrm>
          <a:prstGeom prst="rect">
            <a:avLst/>
          </a:prstGeom>
          <a:noFill/>
        </p:spPr>
        <p:txBody>
          <a:bodyPr wrap="none" rtlCol="0">
            <a:spAutoFit/>
          </a:bodyPr>
          <a:lstStyle/>
          <a:p>
            <a:r>
              <a:rPr lang="en-US" sz="1100" dirty="0"/>
              <a:t>Rear View toggle</a:t>
            </a:r>
            <a:r>
              <a:rPr lang="en-SG" sz="1100" dirty="0"/>
              <a:t> / </a:t>
            </a:r>
          </a:p>
        </p:txBody>
      </p:sp>
      <p:sp>
        <p:nvSpPr>
          <p:cNvPr id="79" name="TextBox 78"/>
          <p:cNvSpPr txBox="1"/>
          <p:nvPr/>
        </p:nvSpPr>
        <p:spPr>
          <a:xfrm>
            <a:off x="6141672" y="3636151"/>
            <a:ext cx="1375698" cy="261610"/>
          </a:xfrm>
          <a:prstGeom prst="rect">
            <a:avLst/>
          </a:prstGeom>
          <a:noFill/>
        </p:spPr>
        <p:txBody>
          <a:bodyPr wrap="none" rtlCol="0">
            <a:spAutoFit/>
          </a:bodyPr>
          <a:lstStyle/>
          <a:p>
            <a:r>
              <a:rPr lang="en-US" sz="1100" dirty="0"/>
              <a:t>Rear View toggle / </a:t>
            </a:r>
          </a:p>
        </p:txBody>
      </p:sp>
      <p:sp>
        <p:nvSpPr>
          <p:cNvPr id="80" name="TextBox 79"/>
          <p:cNvSpPr txBox="1"/>
          <p:nvPr/>
        </p:nvSpPr>
        <p:spPr>
          <a:xfrm>
            <a:off x="5044258" y="1983892"/>
            <a:ext cx="1571264" cy="261610"/>
          </a:xfrm>
          <a:prstGeom prst="rect">
            <a:avLst/>
          </a:prstGeom>
          <a:noFill/>
        </p:spPr>
        <p:txBody>
          <a:bodyPr wrap="none" rtlCol="0">
            <a:spAutoFit/>
          </a:bodyPr>
          <a:lstStyle/>
          <a:p>
            <a:r>
              <a:rPr lang="en-US" sz="1100" dirty="0">
                <a:solidFill>
                  <a:srgbClr val="7030A0"/>
                </a:solidFill>
              </a:rPr>
              <a:t>Reverse Gear engage</a:t>
            </a:r>
            <a:endParaRPr lang="en-SG" sz="1100" dirty="0">
              <a:solidFill>
                <a:srgbClr val="7030A0"/>
              </a:solidFill>
            </a:endParaRPr>
          </a:p>
        </p:txBody>
      </p:sp>
      <p:sp>
        <p:nvSpPr>
          <p:cNvPr id="81" name="TextBox 80"/>
          <p:cNvSpPr txBox="1"/>
          <p:nvPr/>
        </p:nvSpPr>
        <p:spPr>
          <a:xfrm>
            <a:off x="4076387" y="4369465"/>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2" name="TextBox 81"/>
          <p:cNvSpPr txBox="1"/>
          <p:nvPr/>
        </p:nvSpPr>
        <p:spPr>
          <a:xfrm>
            <a:off x="2837318" y="1763324"/>
            <a:ext cx="1563248" cy="261610"/>
          </a:xfrm>
          <a:prstGeom prst="rect">
            <a:avLst/>
          </a:prstGeom>
          <a:noFill/>
        </p:spPr>
        <p:txBody>
          <a:bodyPr wrap="none" rtlCol="0">
            <a:spAutoFit/>
          </a:bodyPr>
          <a:lstStyle/>
          <a:p>
            <a:r>
              <a:rPr lang="en-US" sz="1100" dirty="0">
                <a:solidFill>
                  <a:srgbClr val="00B050"/>
                </a:solidFill>
              </a:rPr>
              <a:t>Forward Gear engage</a:t>
            </a:r>
            <a:endParaRPr lang="en-SG" sz="1100" dirty="0">
              <a:solidFill>
                <a:srgbClr val="00B050"/>
              </a:solidFill>
            </a:endParaRPr>
          </a:p>
        </p:txBody>
      </p:sp>
      <p:sp>
        <p:nvSpPr>
          <p:cNvPr id="83" name="TextBox 82"/>
          <p:cNvSpPr txBox="1"/>
          <p:nvPr/>
        </p:nvSpPr>
        <p:spPr>
          <a:xfrm>
            <a:off x="5840964" y="3899044"/>
            <a:ext cx="1563248" cy="261610"/>
          </a:xfrm>
          <a:prstGeom prst="rect">
            <a:avLst/>
          </a:prstGeom>
          <a:noFill/>
        </p:spPr>
        <p:txBody>
          <a:bodyPr wrap="none" rtlCol="0">
            <a:spAutoFit/>
          </a:bodyPr>
          <a:lstStyle/>
          <a:p>
            <a:r>
              <a:rPr lang="en-US" sz="1100" dirty="0">
                <a:solidFill>
                  <a:srgbClr val="00B050"/>
                </a:solidFill>
              </a:rPr>
              <a:t>Forward Gear engage</a:t>
            </a:r>
            <a:endParaRPr lang="en-SG" sz="1100" dirty="0">
              <a:solidFill>
                <a:srgbClr val="00B050"/>
              </a:solidFill>
            </a:endParaRPr>
          </a:p>
        </p:txBody>
      </p:sp>
      <p:sp>
        <p:nvSpPr>
          <p:cNvPr id="84" name="TextBox 83"/>
          <p:cNvSpPr txBox="1"/>
          <p:nvPr/>
        </p:nvSpPr>
        <p:spPr>
          <a:xfrm>
            <a:off x="5874990" y="2390613"/>
            <a:ext cx="1571264" cy="261610"/>
          </a:xfrm>
          <a:prstGeom prst="rect">
            <a:avLst/>
          </a:prstGeom>
          <a:noFill/>
        </p:spPr>
        <p:txBody>
          <a:bodyPr wrap="none" rtlCol="0">
            <a:spAutoFit/>
          </a:bodyPr>
          <a:lstStyle/>
          <a:p>
            <a:r>
              <a:rPr lang="en-US" sz="1100" dirty="0">
                <a:solidFill>
                  <a:srgbClr val="7030A0"/>
                </a:solidFill>
              </a:rPr>
              <a:t>Reverse Gear engage</a:t>
            </a:r>
            <a:endParaRPr lang="en-SG" sz="1100" dirty="0">
              <a:solidFill>
                <a:srgbClr val="7030A0"/>
              </a:solidFill>
            </a:endParaRPr>
          </a:p>
        </p:txBody>
      </p:sp>
      <p:sp>
        <p:nvSpPr>
          <p:cNvPr id="86" name="TextBox 85"/>
          <p:cNvSpPr txBox="1"/>
          <p:nvPr/>
        </p:nvSpPr>
        <p:spPr>
          <a:xfrm>
            <a:off x="155101" y="4786179"/>
            <a:ext cx="6096000" cy="248209"/>
          </a:xfrm>
          <a:prstGeom prst="rect">
            <a:avLst/>
          </a:prstGeom>
          <a:noFill/>
        </p:spPr>
        <p:txBody>
          <a:bodyPr wrap="square" rtlCol="0">
            <a:spAutoFit/>
          </a:bodyPr>
          <a:lstStyle/>
          <a:p>
            <a:r>
              <a:rPr lang="en-US" sz="1013" dirty="0"/>
              <a:t>*Provisionary switching behavior (subject to change) [lower priority to implement]</a:t>
            </a:r>
          </a:p>
        </p:txBody>
      </p:sp>
      <p:sp>
        <p:nvSpPr>
          <p:cNvPr id="37" name="Freeform 36"/>
          <p:cNvSpPr/>
          <p:nvPr/>
        </p:nvSpPr>
        <p:spPr>
          <a:xfrm rot="10800000">
            <a:off x="5775800" y="3627062"/>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38" name="Freeform 37"/>
          <p:cNvSpPr/>
          <p:nvPr/>
        </p:nvSpPr>
        <p:spPr>
          <a:xfrm rot="10800000">
            <a:off x="3682224" y="3620494"/>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51" name="Freeform 50"/>
          <p:cNvSpPr/>
          <p:nvPr/>
        </p:nvSpPr>
        <p:spPr>
          <a:xfrm rot="10800000">
            <a:off x="1643370" y="3631778"/>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52" name="Freeform 51"/>
          <p:cNvSpPr/>
          <p:nvPr/>
        </p:nvSpPr>
        <p:spPr>
          <a:xfrm>
            <a:off x="1468574" y="2004867"/>
            <a:ext cx="4162764"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53" name="TextBox 52"/>
          <p:cNvSpPr txBox="1"/>
          <p:nvPr/>
        </p:nvSpPr>
        <p:spPr>
          <a:xfrm>
            <a:off x="3775867" y="2409902"/>
            <a:ext cx="1563248" cy="261610"/>
          </a:xfrm>
          <a:prstGeom prst="rect">
            <a:avLst/>
          </a:prstGeom>
          <a:noFill/>
        </p:spPr>
        <p:txBody>
          <a:bodyPr wrap="none" rtlCol="0">
            <a:spAutoFit/>
          </a:bodyPr>
          <a:lstStyle/>
          <a:p>
            <a:r>
              <a:rPr lang="en-US" sz="1100" dirty="0">
                <a:solidFill>
                  <a:srgbClr val="00B050"/>
                </a:solidFill>
              </a:rPr>
              <a:t>Forward Gear engage</a:t>
            </a:r>
          </a:p>
        </p:txBody>
      </p:sp>
      <p:sp>
        <p:nvSpPr>
          <p:cNvPr id="55" name="TextBox 54"/>
          <p:cNvSpPr txBox="1"/>
          <p:nvPr/>
        </p:nvSpPr>
        <p:spPr>
          <a:xfrm>
            <a:off x="4064582" y="3622523"/>
            <a:ext cx="1260281" cy="261610"/>
          </a:xfrm>
          <a:prstGeom prst="rect">
            <a:avLst/>
          </a:prstGeom>
          <a:noFill/>
        </p:spPr>
        <p:txBody>
          <a:bodyPr wrap="none" rtlCol="0">
            <a:spAutoFit/>
          </a:bodyPr>
          <a:lstStyle/>
          <a:p>
            <a:r>
              <a:rPr lang="en-US" sz="1100" dirty="0"/>
              <a:t>Rear View toggle</a:t>
            </a:r>
            <a:endParaRPr lang="en-SG" sz="1100" dirty="0"/>
          </a:p>
        </p:txBody>
      </p:sp>
    </p:spTree>
    <p:extLst>
      <p:ext uri="{BB962C8B-B14F-4D97-AF65-F5344CB8AC3E}">
        <p14:creationId xmlns:p14="http://schemas.microsoft.com/office/powerpoint/2010/main" val="919234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 (Trailer Connected)</a:t>
            </a:r>
            <a:endParaRPr lang="en-SG" dirty="0"/>
          </a:p>
        </p:txBody>
      </p:sp>
      <p:grpSp>
        <p:nvGrpSpPr>
          <p:cNvPr id="47" name="Group 46"/>
          <p:cNvGrpSpPr/>
          <p:nvPr/>
        </p:nvGrpSpPr>
        <p:grpSpPr>
          <a:xfrm>
            <a:off x="991288" y="2653102"/>
            <a:ext cx="1177130" cy="969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48" name="Group 47"/>
          <p:cNvGrpSpPr/>
          <p:nvPr/>
        </p:nvGrpSpPr>
        <p:grpSpPr>
          <a:xfrm>
            <a:off x="4984366" y="2653102"/>
            <a:ext cx="1177130" cy="969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49" name="Group 48"/>
          <p:cNvGrpSpPr/>
          <p:nvPr/>
        </p:nvGrpSpPr>
        <p:grpSpPr>
          <a:xfrm>
            <a:off x="2987827" y="2653102"/>
            <a:ext cx="1177130" cy="969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grpSp>
        <p:nvGrpSpPr>
          <p:cNvPr id="50" name="Group 49"/>
          <p:cNvGrpSpPr/>
          <p:nvPr/>
        </p:nvGrpSpPr>
        <p:grpSpPr>
          <a:xfrm>
            <a:off x="6980905" y="2653102"/>
            <a:ext cx="1177130" cy="969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rPr>
                <a:t>Trailer View</a:t>
              </a:r>
              <a:endParaRPr lang="en-SG" sz="1200" dirty="0">
                <a:solidFill>
                  <a:srgbClr val="7030A0"/>
                </a:solidFill>
              </a:endParaRPr>
            </a:p>
          </p:txBody>
        </p:sp>
      </p:grpSp>
      <p:sp>
        <p:nvSpPr>
          <p:cNvPr id="56" name="U-Turn Arrow 55"/>
          <p:cNvSpPr/>
          <p:nvPr/>
        </p:nvSpPr>
        <p:spPr>
          <a:xfrm rot="10800000">
            <a:off x="1259107" y="3617020"/>
            <a:ext cx="6345000" cy="1188000"/>
          </a:xfrm>
          <a:prstGeom prst="uturnArrow">
            <a:avLst>
              <a:gd name="adj1" fmla="val 7123"/>
              <a:gd name="adj2" fmla="val 11004"/>
              <a:gd name="adj3" fmla="val 17634"/>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57" name="U-Turn Arrow 56"/>
          <p:cNvSpPr/>
          <p:nvPr/>
        </p:nvSpPr>
        <p:spPr>
          <a:xfrm rot="10800000">
            <a:off x="1547514" y="3614479"/>
            <a:ext cx="3915000" cy="864000"/>
          </a:xfrm>
          <a:prstGeom prst="uturnArrow">
            <a:avLst>
              <a:gd name="adj1" fmla="val 9781"/>
              <a:gd name="adj2" fmla="val 14906"/>
              <a:gd name="adj3" fmla="val 24529"/>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1" name="U-Turn Arrow 60"/>
          <p:cNvSpPr/>
          <p:nvPr/>
        </p:nvSpPr>
        <p:spPr>
          <a:xfrm rot="10800000">
            <a:off x="1815480" y="3613208"/>
            <a:ext cx="1485000" cy="486000"/>
          </a:xfrm>
          <a:prstGeom prst="uturnArrow">
            <a:avLst>
              <a:gd name="adj1" fmla="val 16283"/>
              <a:gd name="adj2" fmla="val 25000"/>
              <a:gd name="adj3" fmla="val 43432"/>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4" name="U-Turn Arrow 63"/>
          <p:cNvSpPr/>
          <p:nvPr/>
        </p:nvSpPr>
        <p:spPr>
          <a:xfrm>
            <a:off x="1675946" y="1787831"/>
            <a:ext cx="3915000" cy="864000"/>
          </a:xfrm>
          <a:prstGeom prst="uturnArrow">
            <a:avLst>
              <a:gd name="adj1" fmla="val 9781"/>
              <a:gd name="adj2" fmla="val 14906"/>
              <a:gd name="adj3" fmla="val 24529"/>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8" name="U-Turn Arrow 67"/>
          <p:cNvSpPr/>
          <p:nvPr/>
        </p:nvSpPr>
        <p:spPr>
          <a:xfrm rot="10800000">
            <a:off x="5826322" y="3613208"/>
            <a:ext cx="1485000" cy="486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9" name="U-Turn Arrow 68"/>
          <p:cNvSpPr/>
          <p:nvPr/>
        </p:nvSpPr>
        <p:spPr>
          <a:xfrm rot="10800000">
            <a:off x="3820901" y="3613208"/>
            <a:ext cx="1485000" cy="486000"/>
          </a:xfrm>
          <a:prstGeom prst="uturnArrow">
            <a:avLst>
              <a:gd name="adj1" fmla="val 16283"/>
              <a:gd name="adj2" fmla="val 25000"/>
              <a:gd name="adj3" fmla="val 43432"/>
              <a:gd name="adj4" fmla="val 82366"/>
              <a:gd name="adj5" fmla="val 100000"/>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2" name="U-Turn Arrow 71"/>
          <p:cNvSpPr/>
          <p:nvPr/>
        </p:nvSpPr>
        <p:spPr>
          <a:xfrm>
            <a:off x="5826321" y="2165831"/>
            <a:ext cx="1485000" cy="486000"/>
          </a:xfrm>
          <a:prstGeom prst="uturnArrow">
            <a:avLst>
              <a:gd name="adj1" fmla="val 16283"/>
              <a:gd name="adj2" fmla="val 25000"/>
              <a:gd name="adj3" fmla="val 43432"/>
              <a:gd name="adj4" fmla="val 82366"/>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3" name="U-Turn Arrow 72"/>
          <p:cNvSpPr/>
          <p:nvPr/>
        </p:nvSpPr>
        <p:spPr>
          <a:xfrm>
            <a:off x="3820901" y="2165831"/>
            <a:ext cx="1485000" cy="486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4" name="U-Turn Arrow 73"/>
          <p:cNvSpPr/>
          <p:nvPr/>
        </p:nvSpPr>
        <p:spPr>
          <a:xfrm>
            <a:off x="3654470" y="1571831"/>
            <a:ext cx="3915000" cy="1080000"/>
          </a:xfrm>
          <a:prstGeom prst="uturnArrow">
            <a:avLst>
              <a:gd name="adj1" fmla="val 7857"/>
              <a:gd name="adj2" fmla="val 11378"/>
              <a:gd name="adj3" fmla="val 19398"/>
              <a:gd name="adj4" fmla="val 80602"/>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7" name="U-Turn Arrow 76"/>
          <p:cNvSpPr/>
          <p:nvPr/>
        </p:nvSpPr>
        <p:spPr>
          <a:xfrm>
            <a:off x="1485278" y="1301831"/>
            <a:ext cx="6345000" cy="1350000"/>
          </a:xfrm>
          <a:prstGeom prst="uturnArrow">
            <a:avLst>
              <a:gd name="adj1" fmla="val 5584"/>
              <a:gd name="adj2" fmla="val 8695"/>
              <a:gd name="adj3" fmla="val 15582"/>
              <a:gd name="adj4" fmla="val 82366"/>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9" name="TextBox 78"/>
          <p:cNvSpPr txBox="1"/>
          <p:nvPr/>
        </p:nvSpPr>
        <p:spPr>
          <a:xfrm>
            <a:off x="3261821" y="1064094"/>
            <a:ext cx="2762295" cy="261610"/>
          </a:xfrm>
          <a:prstGeom prst="rect">
            <a:avLst/>
          </a:prstGeom>
          <a:noFill/>
        </p:spPr>
        <p:txBody>
          <a:bodyPr wrap="none" rtlCol="0">
            <a:spAutoFit/>
          </a:bodyPr>
          <a:lstStyle/>
          <a:p>
            <a:r>
              <a:rPr lang="en-US" sz="1100" dirty="0"/>
              <a:t>Rear View toggle / </a:t>
            </a:r>
            <a:r>
              <a:rPr lang="en-US" sz="1100" dirty="0">
                <a:solidFill>
                  <a:srgbClr val="7030A0"/>
                </a:solidFill>
              </a:rPr>
              <a:t>Reverse Gear engage</a:t>
            </a:r>
            <a:endParaRPr lang="en-SG" sz="1100" dirty="0">
              <a:solidFill>
                <a:srgbClr val="7030A0"/>
              </a:solidFill>
            </a:endParaRPr>
          </a:p>
        </p:txBody>
      </p:sp>
      <p:sp>
        <p:nvSpPr>
          <p:cNvPr id="80" name="TextBox 79"/>
          <p:cNvSpPr txBox="1"/>
          <p:nvPr/>
        </p:nvSpPr>
        <p:spPr>
          <a:xfrm>
            <a:off x="2837749" y="4163864"/>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1" name="TextBox 80"/>
          <p:cNvSpPr txBox="1"/>
          <p:nvPr/>
        </p:nvSpPr>
        <p:spPr>
          <a:xfrm>
            <a:off x="1978437" y="3772086"/>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2" name="TextBox 81"/>
          <p:cNvSpPr txBox="1"/>
          <p:nvPr/>
        </p:nvSpPr>
        <p:spPr>
          <a:xfrm>
            <a:off x="4297580" y="1344901"/>
            <a:ext cx="1375698" cy="261610"/>
          </a:xfrm>
          <a:prstGeom prst="rect">
            <a:avLst/>
          </a:prstGeom>
          <a:noFill/>
        </p:spPr>
        <p:txBody>
          <a:bodyPr wrap="none" rtlCol="0">
            <a:spAutoFit/>
          </a:bodyPr>
          <a:lstStyle/>
          <a:p>
            <a:r>
              <a:rPr lang="en-US" sz="1100" dirty="0"/>
              <a:t>Rear View toggle</a:t>
            </a:r>
            <a:r>
              <a:rPr lang="en-SG" sz="1100" dirty="0"/>
              <a:t> / </a:t>
            </a:r>
          </a:p>
        </p:txBody>
      </p:sp>
      <p:sp>
        <p:nvSpPr>
          <p:cNvPr id="83" name="TextBox 82"/>
          <p:cNvSpPr txBox="1"/>
          <p:nvPr/>
        </p:nvSpPr>
        <p:spPr>
          <a:xfrm>
            <a:off x="5973206" y="3772086"/>
            <a:ext cx="1375698" cy="261610"/>
          </a:xfrm>
          <a:prstGeom prst="rect">
            <a:avLst/>
          </a:prstGeom>
          <a:noFill/>
        </p:spPr>
        <p:txBody>
          <a:bodyPr wrap="none" rtlCol="0">
            <a:spAutoFit/>
          </a:bodyPr>
          <a:lstStyle/>
          <a:p>
            <a:r>
              <a:rPr lang="en-US" sz="1100" dirty="0"/>
              <a:t>Rear View toggle / </a:t>
            </a:r>
          </a:p>
        </p:txBody>
      </p:sp>
      <p:sp>
        <p:nvSpPr>
          <p:cNvPr id="84" name="TextBox 83"/>
          <p:cNvSpPr txBox="1"/>
          <p:nvPr/>
        </p:nvSpPr>
        <p:spPr>
          <a:xfrm>
            <a:off x="5473052" y="1351904"/>
            <a:ext cx="1571264" cy="261610"/>
          </a:xfrm>
          <a:prstGeom prst="rect">
            <a:avLst/>
          </a:prstGeom>
          <a:noFill/>
        </p:spPr>
        <p:txBody>
          <a:bodyPr wrap="none" rtlCol="0">
            <a:spAutoFit/>
          </a:bodyPr>
          <a:lstStyle/>
          <a:p>
            <a:r>
              <a:rPr lang="en-US" sz="1100" dirty="0">
                <a:solidFill>
                  <a:srgbClr val="7030A0"/>
                </a:solidFill>
              </a:rPr>
              <a:t>Reverse Gear engage</a:t>
            </a:r>
            <a:endParaRPr lang="en-SG" sz="1100" dirty="0">
              <a:solidFill>
                <a:srgbClr val="7030A0"/>
              </a:solidFill>
            </a:endParaRPr>
          </a:p>
        </p:txBody>
      </p:sp>
      <p:sp>
        <p:nvSpPr>
          <p:cNvPr id="85" name="TextBox 84"/>
          <p:cNvSpPr txBox="1"/>
          <p:nvPr/>
        </p:nvSpPr>
        <p:spPr>
          <a:xfrm>
            <a:off x="3920733" y="4505372"/>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6" name="TextBox 85"/>
          <p:cNvSpPr txBox="1"/>
          <p:nvPr/>
        </p:nvSpPr>
        <p:spPr>
          <a:xfrm>
            <a:off x="2368343" y="1555717"/>
            <a:ext cx="1563248" cy="261610"/>
          </a:xfrm>
          <a:prstGeom prst="rect">
            <a:avLst/>
          </a:prstGeom>
          <a:noFill/>
        </p:spPr>
        <p:txBody>
          <a:bodyPr wrap="none" rtlCol="0">
            <a:spAutoFit/>
          </a:bodyPr>
          <a:lstStyle/>
          <a:p>
            <a:r>
              <a:rPr lang="en-US" sz="1100" dirty="0">
                <a:solidFill>
                  <a:srgbClr val="00B050"/>
                </a:solidFill>
              </a:rPr>
              <a:t>Forward Gear engage</a:t>
            </a:r>
            <a:endParaRPr lang="en-SG" sz="1100" dirty="0">
              <a:solidFill>
                <a:srgbClr val="00B050"/>
              </a:solidFill>
            </a:endParaRPr>
          </a:p>
        </p:txBody>
      </p:sp>
      <p:sp>
        <p:nvSpPr>
          <p:cNvPr id="87" name="TextBox 86"/>
          <p:cNvSpPr txBox="1"/>
          <p:nvPr/>
        </p:nvSpPr>
        <p:spPr>
          <a:xfrm>
            <a:off x="5833176" y="4071242"/>
            <a:ext cx="1563248" cy="261610"/>
          </a:xfrm>
          <a:prstGeom prst="rect">
            <a:avLst/>
          </a:prstGeom>
          <a:noFill/>
        </p:spPr>
        <p:txBody>
          <a:bodyPr wrap="none" rtlCol="0">
            <a:spAutoFit/>
          </a:bodyPr>
          <a:lstStyle/>
          <a:p>
            <a:r>
              <a:rPr lang="en-US" sz="1100" dirty="0">
                <a:solidFill>
                  <a:srgbClr val="00B050"/>
                </a:solidFill>
              </a:rPr>
              <a:t>Forward Gear engage</a:t>
            </a:r>
            <a:endParaRPr lang="en-SG" sz="1100" dirty="0">
              <a:solidFill>
                <a:srgbClr val="00B050"/>
              </a:solidFill>
            </a:endParaRPr>
          </a:p>
        </p:txBody>
      </p:sp>
      <p:sp>
        <p:nvSpPr>
          <p:cNvPr id="88" name="TextBox 87"/>
          <p:cNvSpPr txBox="1"/>
          <p:nvPr/>
        </p:nvSpPr>
        <p:spPr>
          <a:xfrm>
            <a:off x="5850793" y="1939884"/>
            <a:ext cx="1571264" cy="261610"/>
          </a:xfrm>
          <a:prstGeom prst="rect">
            <a:avLst/>
          </a:prstGeom>
          <a:noFill/>
        </p:spPr>
        <p:txBody>
          <a:bodyPr wrap="none" rtlCol="0">
            <a:spAutoFit/>
          </a:bodyPr>
          <a:lstStyle/>
          <a:p>
            <a:r>
              <a:rPr lang="en-US" sz="1100" dirty="0">
                <a:solidFill>
                  <a:srgbClr val="7030A0"/>
                </a:solidFill>
              </a:rPr>
              <a:t>Reverse Gear engage</a:t>
            </a:r>
            <a:endParaRPr lang="en-SG" sz="1100" dirty="0">
              <a:solidFill>
                <a:srgbClr val="7030A0"/>
              </a:solidFill>
            </a:endParaRPr>
          </a:p>
        </p:txBody>
      </p:sp>
      <p:sp>
        <p:nvSpPr>
          <p:cNvPr id="89" name="TextBox 88"/>
          <p:cNvSpPr txBox="1"/>
          <p:nvPr/>
        </p:nvSpPr>
        <p:spPr>
          <a:xfrm>
            <a:off x="3838927" y="1931246"/>
            <a:ext cx="1563248" cy="261610"/>
          </a:xfrm>
          <a:prstGeom prst="rect">
            <a:avLst/>
          </a:prstGeom>
          <a:noFill/>
        </p:spPr>
        <p:txBody>
          <a:bodyPr wrap="none" rtlCol="0">
            <a:spAutoFit/>
          </a:bodyPr>
          <a:lstStyle/>
          <a:p>
            <a:r>
              <a:rPr lang="en-US" sz="1100" dirty="0">
                <a:solidFill>
                  <a:srgbClr val="00B050"/>
                </a:solidFill>
              </a:rPr>
              <a:t>Forward Gear engage</a:t>
            </a:r>
          </a:p>
        </p:txBody>
      </p:sp>
      <p:sp>
        <p:nvSpPr>
          <p:cNvPr id="90" name="TextBox 89"/>
          <p:cNvSpPr txBox="1"/>
          <p:nvPr/>
        </p:nvSpPr>
        <p:spPr>
          <a:xfrm>
            <a:off x="3990410" y="3772086"/>
            <a:ext cx="1260281" cy="261610"/>
          </a:xfrm>
          <a:prstGeom prst="rect">
            <a:avLst/>
          </a:prstGeom>
          <a:noFill/>
        </p:spPr>
        <p:txBody>
          <a:bodyPr wrap="none" rtlCol="0">
            <a:spAutoFit/>
          </a:bodyPr>
          <a:lstStyle/>
          <a:p>
            <a:r>
              <a:rPr lang="en-US" sz="1100" dirty="0"/>
              <a:t>Rear View toggle</a:t>
            </a:r>
            <a:endParaRPr lang="en-SG" sz="1100" dirty="0"/>
          </a:p>
        </p:txBody>
      </p:sp>
      <p:sp>
        <p:nvSpPr>
          <p:cNvPr id="91" name="TextBox 90"/>
          <p:cNvSpPr txBox="1"/>
          <p:nvPr/>
        </p:nvSpPr>
        <p:spPr>
          <a:xfrm>
            <a:off x="155101" y="4786179"/>
            <a:ext cx="6096000" cy="248209"/>
          </a:xfrm>
          <a:prstGeom prst="rect">
            <a:avLst/>
          </a:prstGeom>
          <a:noFill/>
        </p:spPr>
        <p:txBody>
          <a:bodyPr wrap="square" rtlCol="0">
            <a:spAutoFit/>
          </a:bodyPr>
          <a:lstStyle/>
          <a:p>
            <a:r>
              <a:rPr lang="en-US" sz="1013" dirty="0"/>
              <a:t>*Provisionary switching behavior (subject to change) [lower priority to implement]</a:t>
            </a:r>
          </a:p>
        </p:txBody>
      </p:sp>
    </p:spTree>
    <p:extLst>
      <p:ext uri="{BB962C8B-B14F-4D97-AF65-F5344CB8AC3E}">
        <p14:creationId xmlns:p14="http://schemas.microsoft.com/office/powerpoint/2010/main" val="3997914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76601" y="429264"/>
          <a:ext cx="2376545" cy="1947418"/>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900" smtClean="0"/>
                        <a:t>J6 - D38999/24WE35SN</a:t>
                      </a:r>
                      <a:endParaRPr lang="en-SG" sz="900" dirty="0" smtClean="0"/>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900">
                          <a:solidFill>
                            <a:srgbClr val="FF0000"/>
                          </a:solidFill>
                        </a:rPr>
                        <a:t>26</a:t>
                      </a:r>
                    </a:p>
                  </a:txBody>
                  <a:tcPr marL="32833" marR="32833" marT="0" marB="0" anchor="ctr"/>
                </a:tc>
                <a:tc>
                  <a:txBody>
                    <a:bodyPr/>
                    <a:lstStyle/>
                    <a:p>
                      <a:pPr>
                        <a:lnSpc>
                          <a:spcPct val="107000"/>
                        </a:lnSpc>
                        <a:spcAft>
                          <a:spcPts val="0"/>
                        </a:spcAft>
                      </a:pPr>
                      <a:r>
                        <a:rPr lang="en-SG" sz="900" dirty="0">
                          <a:solidFill>
                            <a:srgbClr val="FF0000"/>
                          </a:solidFill>
                        </a:rPr>
                        <a:t>DI+1</a:t>
                      </a:r>
                    </a:p>
                  </a:txBody>
                  <a:tcPr marL="12200" marR="12200" marT="0" marB="0" anchor="ctr"/>
                </a:tc>
                <a:tc rowSpan="2">
                  <a:txBody>
                    <a:bodyPr/>
                    <a:lstStyle/>
                    <a:p>
                      <a:pPr>
                        <a:lnSpc>
                          <a:spcPct val="107000"/>
                        </a:lnSpc>
                        <a:spcAft>
                          <a:spcPts val="0"/>
                        </a:spcAft>
                      </a:pPr>
                      <a:r>
                        <a:rPr lang="en-SG" sz="900" dirty="0">
                          <a:solidFill>
                            <a:srgbClr val="FF0000"/>
                          </a:solidFill>
                        </a:rPr>
                        <a:t>Trailer</a:t>
                      </a:r>
                    </a:p>
                  </a:txBody>
                  <a:tcPr marL="32833" marR="32833" marT="0" marB="0" anchor="ctr"/>
                </a:tc>
                <a:extLst>
                  <a:ext uri="{0D108BD9-81ED-4DB2-BD59-A6C34878D82A}">
                    <a16:rowId xmlns:a16="http://schemas.microsoft.com/office/drawing/2014/main" val="186661505"/>
                  </a:ext>
                </a:extLst>
              </a:tr>
              <a:tr h="177038">
                <a:tc>
                  <a:txBody>
                    <a:bodyPr/>
                    <a:lstStyle/>
                    <a:p>
                      <a:pPr>
                        <a:lnSpc>
                          <a:spcPct val="107000"/>
                        </a:lnSpc>
                        <a:spcAft>
                          <a:spcPts val="0"/>
                        </a:spcAft>
                      </a:pPr>
                      <a:r>
                        <a:rPr lang="en-SG" sz="900">
                          <a:solidFill>
                            <a:srgbClr val="FF0000"/>
                          </a:solidFill>
                        </a:rPr>
                        <a:t>27</a:t>
                      </a:r>
                    </a:p>
                  </a:txBody>
                  <a:tcPr marL="32833" marR="32833" marT="0" marB="0" anchor="ctr"/>
                </a:tc>
                <a:tc>
                  <a:txBody>
                    <a:bodyPr/>
                    <a:lstStyle/>
                    <a:p>
                      <a:pPr>
                        <a:lnSpc>
                          <a:spcPct val="107000"/>
                        </a:lnSpc>
                        <a:spcAft>
                          <a:spcPts val="0"/>
                        </a:spcAft>
                      </a:pPr>
                      <a:r>
                        <a:rPr lang="en-SG" sz="900" dirty="0">
                          <a:solidFill>
                            <a:srgbClr val="FF0000"/>
                          </a:solidFill>
                        </a:rPr>
                        <a:t>DI-1</a:t>
                      </a:r>
                    </a:p>
                  </a:txBody>
                  <a:tcPr marL="12200" marR="12200" marT="0" marB="0" anchor="ctr"/>
                </a:tc>
                <a:tc vMerge="1">
                  <a:txBody>
                    <a:bodyPr/>
                    <a:lstStyle/>
                    <a:p>
                      <a:endParaRPr lang="en-SG"/>
                    </a:p>
                  </a:txBody>
                  <a:tcPr/>
                </a:tc>
                <a:extLst>
                  <a:ext uri="{0D108BD9-81ED-4DB2-BD59-A6C34878D82A}">
                    <a16:rowId xmlns:a16="http://schemas.microsoft.com/office/drawing/2014/main" val="11380795"/>
                  </a:ext>
                </a:extLst>
              </a:tr>
              <a:tr h="177038">
                <a:tc>
                  <a:txBody>
                    <a:bodyPr/>
                    <a:lstStyle/>
                    <a:p>
                      <a:pPr>
                        <a:lnSpc>
                          <a:spcPct val="107000"/>
                        </a:lnSpc>
                        <a:spcAft>
                          <a:spcPts val="0"/>
                        </a:spcAft>
                      </a:pPr>
                      <a:r>
                        <a:rPr lang="en-SG" sz="900"/>
                        <a:t>28</a:t>
                      </a:r>
                    </a:p>
                  </a:txBody>
                  <a:tcPr marL="32833" marR="32833" marT="0" marB="0" anchor="ctr"/>
                </a:tc>
                <a:tc>
                  <a:txBody>
                    <a:bodyPr/>
                    <a:lstStyle/>
                    <a:p>
                      <a:pPr>
                        <a:lnSpc>
                          <a:spcPct val="107000"/>
                        </a:lnSpc>
                        <a:spcAft>
                          <a:spcPts val="0"/>
                        </a:spcAft>
                      </a:pPr>
                      <a:r>
                        <a:rPr lang="en-SG" sz="900" dirty="0"/>
                        <a:t>DI+2</a:t>
                      </a:r>
                    </a:p>
                  </a:txBody>
                  <a:tcPr marL="12200" marR="12200" marT="0" marB="0" anchor="ctr"/>
                </a:tc>
                <a:tc rowSpan="2">
                  <a:txBody>
                    <a:bodyPr/>
                    <a:lstStyle/>
                    <a:p>
                      <a:pPr>
                        <a:lnSpc>
                          <a:spcPct val="107000"/>
                        </a:lnSpc>
                        <a:spcAft>
                          <a:spcPts val="0"/>
                        </a:spcAft>
                      </a:pPr>
                      <a:r>
                        <a:rPr lang="en-SG" sz="900"/>
                        <a:t>Reverse Gear</a:t>
                      </a:r>
                    </a:p>
                  </a:txBody>
                  <a:tcPr marL="32833" marR="32833" marT="0" marB="0" anchor="ctr"/>
                </a:tc>
                <a:extLst>
                  <a:ext uri="{0D108BD9-81ED-4DB2-BD59-A6C34878D82A}">
                    <a16:rowId xmlns:a16="http://schemas.microsoft.com/office/drawing/2014/main" val="1707595404"/>
                  </a:ext>
                </a:extLst>
              </a:tr>
              <a:tr h="177038">
                <a:tc>
                  <a:txBody>
                    <a:bodyPr/>
                    <a:lstStyle/>
                    <a:p>
                      <a:pPr>
                        <a:lnSpc>
                          <a:spcPct val="107000"/>
                        </a:lnSpc>
                        <a:spcAft>
                          <a:spcPts val="0"/>
                        </a:spcAft>
                      </a:pPr>
                      <a:r>
                        <a:rPr lang="en-SG" sz="900"/>
                        <a:t>29</a:t>
                      </a:r>
                    </a:p>
                  </a:txBody>
                  <a:tcPr marL="32833" marR="32833" marT="0" marB="0" anchor="ctr"/>
                </a:tc>
                <a:tc>
                  <a:txBody>
                    <a:bodyPr/>
                    <a:lstStyle/>
                    <a:p>
                      <a:pPr>
                        <a:lnSpc>
                          <a:spcPct val="107000"/>
                        </a:lnSpc>
                        <a:spcAft>
                          <a:spcPts val="0"/>
                        </a:spcAft>
                      </a:pPr>
                      <a:r>
                        <a:rPr lang="en-SG" sz="900" dirty="0"/>
                        <a:t>DI-2</a:t>
                      </a:r>
                    </a:p>
                  </a:txBody>
                  <a:tcPr marL="12200" marR="12200" marT="0" marB="0" anchor="ctr"/>
                </a:tc>
                <a:tc vMerge="1">
                  <a:txBody>
                    <a:bodyPr/>
                    <a:lstStyle/>
                    <a:p>
                      <a:endParaRPr lang="en-SG"/>
                    </a:p>
                  </a:txBody>
                  <a:tcPr/>
                </a:tc>
                <a:extLst>
                  <a:ext uri="{0D108BD9-81ED-4DB2-BD59-A6C34878D82A}">
                    <a16:rowId xmlns:a16="http://schemas.microsoft.com/office/drawing/2014/main" val="596185226"/>
                  </a:ext>
                </a:extLst>
              </a:tr>
              <a:tr h="177038">
                <a:tc>
                  <a:txBody>
                    <a:bodyPr/>
                    <a:lstStyle/>
                    <a:p>
                      <a:pPr>
                        <a:lnSpc>
                          <a:spcPct val="107000"/>
                        </a:lnSpc>
                        <a:spcAft>
                          <a:spcPts val="0"/>
                        </a:spcAft>
                      </a:pPr>
                      <a:r>
                        <a:rPr lang="en-SG" sz="900"/>
                        <a:t>30</a:t>
                      </a:r>
                    </a:p>
                  </a:txBody>
                  <a:tcPr marL="32833" marR="32833" marT="0" marB="0" anchor="ctr"/>
                </a:tc>
                <a:tc>
                  <a:txBody>
                    <a:bodyPr/>
                    <a:lstStyle/>
                    <a:p>
                      <a:pPr>
                        <a:lnSpc>
                          <a:spcPct val="107000"/>
                        </a:lnSpc>
                        <a:spcAft>
                          <a:spcPts val="0"/>
                        </a:spcAft>
                      </a:pPr>
                      <a:r>
                        <a:rPr lang="en-SG" sz="900" dirty="0"/>
                        <a:t>DI+3</a:t>
                      </a:r>
                    </a:p>
                  </a:txBody>
                  <a:tcPr marL="12200" marR="12200" marT="0" marB="0" anchor="ctr"/>
                </a:tc>
                <a:tc rowSpan="2">
                  <a:txBody>
                    <a:bodyPr/>
                    <a:lstStyle/>
                    <a:p>
                      <a:pPr>
                        <a:lnSpc>
                          <a:spcPct val="107000"/>
                        </a:lnSpc>
                        <a:spcAft>
                          <a:spcPts val="0"/>
                        </a:spcAft>
                      </a:pPr>
                      <a:r>
                        <a:rPr lang="en-SG" sz="900"/>
                        <a:t>Forward Gear</a:t>
                      </a:r>
                    </a:p>
                  </a:txBody>
                  <a:tcPr marL="32833" marR="32833" marT="0" marB="0" anchor="ctr"/>
                </a:tc>
                <a:extLst>
                  <a:ext uri="{0D108BD9-81ED-4DB2-BD59-A6C34878D82A}">
                    <a16:rowId xmlns:a16="http://schemas.microsoft.com/office/drawing/2014/main" val="3544616481"/>
                  </a:ext>
                </a:extLst>
              </a:tr>
              <a:tr h="177038">
                <a:tc>
                  <a:txBody>
                    <a:bodyPr/>
                    <a:lstStyle/>
                    <a:p>
                      <a:pPr>
                        <a:lnSpc>
                          <a:spcPct val="107000"/>
                        </a:lnSpc>
                        <a:spcAft>
                          <a:spcPts val="0"/>
                        </a:spcAft>
                      </a:pPr>
                      <a:r>
                        <a:rPr lang="en-SG" sz="900"/>
                        <a:t>31</a:t>
                      </a:r>
                    </a:p>
                  </a:txBody>
                  <a:tcPr marL="32833" marR="32833" marT="0" marB="0" anchor="ctr"/>
                </a:tc>
                <a:tc>
                  <a:txBody>
                    <a:bodyPr/>
                    <a:lstStyle/>
                    <a:p>
                      <a:pPr>
                        <a:lnSpc>
                          <a:spcPct val="107000"/>
                        </a:lnSpc>
                        <a:spcAft>
                          <a:spcPts val="0"/>
                        </a:spcAft>
                      </a:pPr>
                      <a:r>
                        <a:rPr lang="en-SG" sz="900" dirty="0"/>
                        <a:t>DI-3</a:t>
                      </a:r>
                    </a:p>
                  </a:txBody>
                  <a:tcPr marL="12200" marR="12200" marT="0" marB="0" anchor="ctr"/>
                </a:tc>
                <a:tc vMerge="1">
                  <a:txBody>
                    <a:bodyPr/>
                    <a:lstStyle/>
                    <a:p>
                      <a:endParaRPr lang="en-SG"/>
                    </a:p>
                  </a:txBody>
                  <a:tcPr/>
                </a:tc>
                <a:extLst>
                  <a:ext uri="{0D108BD9-81ED-4DB2-BD59-A6C34878D82A}">
                    <a16:rowId xmlns:a16="http://schemas.microsoft.com/office/drawing/2014/main" val="4292428973"/>
                  </a:ext>
                </a:extLst>
              </a:tr>
              <a:tr h="177038">
                <a:tc>
                  <a:txBody>
                    <a:bodyPr/>
                    <a:lstStyle/>
                    <a:p>
                      <a:pPr>
                        <a:lnSpc>
                          <a:spcPct val="107000"/>
                        </a:lnSpc>
                        <a:spcAft>
                          <a:spcPts val="0"/>
                        </a:spcAft>
                      </a:pPr>
                      <a:r>
                        <a:rPr lang="en-SG" sz="900" dirty="0"/>
                        <a:t>43</a:t>
                      </a:r>
                    </a:p>
                  </a:txBody>
                  <a:tcPr marL="32833" marR="32833" marT="0" marB="0" anchor="ctr"/>
                </a:tc>
                <a:tc>
                  <a:txBody>
                    <a:bodyPr/>
                    <a:lstStyle/>
                    <a:p>
                      <a:pPr>
                        <a:lnSpc>
                          <a:spcPct val="107000"/>
                        </a:lnSpc>
                        <a:spcAft>
                          <a:spcPts val="0"/>
                        </a:spcAft>
                      </a:pPr>
                      <a:r>
                        <a:rPr lang="en-SG" sz="900" dirty="0"/>
                        <a:t>DO+1</a:t>
                      </a:r>
                    </a:p>
                  </a:txBody>
                  <a:tcPr marL="12200" marR="12200" marT="0" marB="0" anchor="ctr"/>
                </a:tc>
                <a:tc rowSpan="2">
                  <a:txBody>
                    <a:bodyPr/>
                    <a:lstStyle/>
                    <a:p>
                      <a:pPr>
                        <a:lnSpc>
                          <a:spcPct val="107000"/>
                        </a:lnSpc>
                        <a:spcAft>
                          <a:spcPts val="0"/>
                        </a:spcAft>
                      </a:pPr>
                      <a:r>
                        <a:rPr lang="en-SG" sz="900" dirty="0"/>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900"/>
                        <a:t>44</a:t>
                      </a:r>
                    </a:p>
                  </a:txBody>
                  <a:tcPr marL="32833" marR="32833" marT="0" marB="0" anchor="ctr"/>
                </a:tc>
                <a:tc>
                  <a:txBody>
                    <a:bodyPr/>
                    <a:lstStyle/>
                    <a:p>
                      <a:pPr>
                        <a:lnSpc>
                          <a:spcPct val="107000"/>
                        </a:lnSpc>
                        <a:spcAft>
                          <a:spcPts val="0"/>
                        </a:spcAft>
                      </a:pPr>
                      <a:r>
                        <a:rPr lang="en-SG" sz="900" dirty="0"/>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900" dirty="0" smtClean="0">
                          <a:solidFill>
                            <a:schemeClr val="tx1"/>
                          </a:solidFill>
                        </a:rPr>
                        <a:t>45</a:t>
                      </a:r>
                      <a:endParaRPr lang="en-SG" sz="900" dirty="0">
                        <a:solidFill>
                          <a:schemeClr val="tx1"/>
                        </a:solidFill>
                      </a:endParaRPr>
                    </a:p>
                  </a:txBody>
                  <a:tcPr marL="32833" marR="32833" marT="0" marB="0" anchor="ctr"/>
                </a:tc>
                <a:tc>
                  <a:txBody>
                    <a:bodyPr/>
                    <a:lstStyle/>
                    <a:p>
                      <a:pPr>
                        <a:lnSpc>
                          <a:spcPct val="107000"/>
                        </a:lnSpc>
                        <a:spcAft>
                          <a:spcPts val="0"/>
                        </a:spcAft>
                      </a:pPr>
                      <a:r>
                        <a:rPr lang="en-US" sz="900" dirty="0" smtClean="0">
                          <a:solidFill>
                            <a:schemeClr val="tx1"/>
                          </a:solidFill>
                        </a:rPr>
                        <a:t>DO+2</a:t>
                      </a:r>
                      <a:endParaRPr lang="en-SG" sz="900" dirty="0">
                        <a:solidFill>
                          <a:schemeClr val="tx1"/>
                        </a:solidFill>
                      </a:endParaRPr>
                    </a:p>
                  </a:txBody>
                  <a:tcPr marL="12200" marR="12200" marT="0" marB="0" anchor="ctr"/>
                </a:tc>
                <a:tc rowSpan="2">
                  <a:txBody>
                    <a:bodyPr/>
                    <a:lstStyle/>
                    <a:p>
                      <a:pPr>
                        <a:lnSpc>
                          <a:spcPct val="107000"/>
                        </a:lnSpc>
                        <a:spcAft>
                          <a:spcPts val="0"/>
                        </a:spcAft>
                      </a:pPr>
                      <a:r>
                        <a:rPr lang="en-US" sz="900" dirty="0" smtClean="0">
                          <a:solidFill>
                            <a:schemeClr val="tx1"/>
                          </a:solidFill>
                        </a:rPr>
                        <a:t>IR Control</a:t>
                      </a:r>
                      <a:endParaRPr lang="en-SG" sz="9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900" dirty="0" smtClean="0">
                          <a:solidFill>
                            <a:schemeClr val="tx1"/>
                          </a:solidFill>
                        </a:rPr>
                        <a:t>46</a:t>
                      </a:r>
                      <a:endParaRPr lang="en-SG" sz="900" dirty="0">
                        <a:solidFill>
                          <a:schemeClr val="tx1"/>
                        </a:solidFill>
                      </a:endParaRPr>
                    </a:p>
                  </a:txBody>
                  <a:tcPr marL="32833" marR="32833" marT="0" marB="0" anchor="ctr"/>
                </a:tc>
                <a:tc>
                  <a:txBody>
                    <a:bodyPr/>
                    <a:lstStyle/>
                    <a:p>
                      <a:pPr>
                        <a:lnSpc>
                          <a:spcPct val="107000"/>
                        </a:lnSpc>
                        <a:spcAft>
                          <a:spcPts val="0"/>
                        </a:spcAft>
                      </a:pPr>
                      <a:r>
                        <a:rPr lang="en-US" sz="900" dirty="0" smtClean="0">
                          <a:solidFill>
                            <a:schemeClr val="tx1"/>
                          </a:solidFill>
                        </a:rPr>
                        <a:t>DO+2</a:t>
                      </a:r>
                      <a:endParaRPr lang="en-SG" sz="9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nvPr>
        </p:nvGraphicFramePr>
        <p:xfrm>
          <a:off x="276601" y="2578918"/>
          <a:ext cx="2376546" cy="1008835"/>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86082509"/>
                    </a:ext>
                  </a:extLst>
                </a:gridCol>
                <a:gridCol w="1082153">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900"/>
                        <a:t>J4 </a:t>
                      </a:r>
                      <a:r>
                        <a:rPr lang="en-SG" sz="900" smtClean="0"/>
                        <a:t>- TV07RW-17-20SN</a:t>
                      </a:r>
                      <a:endParaRPr lang="en-SG" sz="9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900"/>
                        <a:t>A</a:t>
                      </a:r>
                    </a:p>
                  </a:txBody>
                  <a:tcPr marL="51435" marR="51435" marT="0" marB="0" anchor="ctr"/>
                </a:tc>
                <a:tc>
                  <a:txBody>
                    <a:bodyPr/>
                    <a:lstStyle/>
                    <a:p>
                      <a:pPr>
                        <a:lnSpc>
                          <a:spcPct val="107000"/>
                        </a:lnSpc>
                        <a:spcAft>
                          <a:spcPts val="0"/>
                        </a:spcAft>
                      </a:pPr>
                      <a:r>
                        <a:rPr lang="en-SG" sz="900" dirty="0"/>
                        <a:t>HD-SDI INPUT 1</a:t>
                      </a:r>
                    </a:p>
                  </a:txBody>
                  <a:tcPr marL="51435" marR="51435" marT="0" marB="0" anchor="ctr"/>
                </a:tc>
                <a:tc>
                  <a:txBody>
                    <a:bodyPr/>
                    <a:lstStyle/>
                    <a:p>
                      <a:pPr>
                        <a:lnSpc>
                          <a:spcPct val="107000"/>
                        </a:lnSpc>
                        <a:spcAft>
                          <a:spcPts val="0"/>
                        </a:spcAft>
                      </a:pPr>
                      <a:r>
                        <a:rPr lang="en-US" sz="900" dirty="0" smtClean="0"/>
                        <a:t>Front TI</a:t>
                      </a:r>
                      <a:endParaRPr lang="en-SG" sz="9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900"/>
                        <a:t>B</a:t>
                      </a:r>
                    </a:p>
                  </a:txBody>
                  <a:tcPr marL="51435" marR="51435" marT="0" marB="0" anchor="ctr"/>
                </a:tc>
                <a:tc>
                  <a:txBody>
                    <a:bodyPr/>
                    <a:lstStyle/>
                    <a:p>
                      <a:pPr>
                        <a:lnSpc>
                          <a:spcPct val="107000"/>
                        </a:lnSpc>
                        <a:spcAft>
                          <a:spcPts val="0"/>
                        </a:spcAft>
                      </a:pPr>
                      <a:r>
                        <a:rPr lang="en-SG" sz="900"/>
                        <a:t>HD-SDI INPUT 2</a:t>
                      </a:r>
                    </a:p>
                  </a:txBody>
                  <a:tcPr marL="51435" marR="51435" marT="0" marB="0" anchor="ctr"/>
                </a:tc>
                <a:tc>
                  <a:txBody>
                    <a:bodyPr/>
                    <a:lstStyle/>
                    <a:p>
                      <a:pPr>
                        <a:lnSpc>
                          <a:spcPct val="107000"/>
                        </a:lnSpc>
                        <a:spcAft>
                          <a:spcPts val="0"/>
                        </a:spcAft>
                      </a:pPr>
                      <a:r>
                        <a:rPr lang="en-US" sz="900" dirty="0" smtClean="0"/>
                        <a:t>Rear Near</a:t>
                      </a:r>
                      <a:endParaRPr lang="en-SG" sz="9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900"/>
                        <a:t>C</a:t>
                      </a:r>
                    </a:p>
                  </a:txBody>
                  <a:tcPr marL="51435" marR="51435" marT="0" marB="0" anchor="ctr"/>
                </a:tc>
                <a:tc>
                  <a:txBody>
                    <a:bodyPr/>
                    <a:lstStyle/>
                    <a:p>
                      <a:pPr>
                        <a:lnSpc>
                          <a:spcPct val="107000"/>
                        </a:lnSpc>
                        <a:spcAft>
                          <a:spcPts val="0"/>
                        </a:spcAft>
                      </a:pPr>
                      <a:r>
                        <a:rPr lang="en-SG" sz="900"/>
                        <a:t>HD-SDI INPUT 3</a:t>
                      </a:r>
                    </a:p>
                  </a:txBody>
                  <a:tcPr marL="51435" marR="51435" marT="0" marB="0" anchor="ctr"/>
                </a:tc>
                <a:tc>
                  <a:txBody>
                    <a:bodyPr/>
                    <a:lstStyle/>
                    <a:p>
                      <a:pPr>
                        <a:lnSpc>
                          <a:spcPct val="107000"/>
                        </a:lnSpc>
                        <a:spcAft>
                          <a:spcPts val="0"/>
                        </a:spcAft>
                      </a:pPr>
                      <a:r>
                        <a:rPr lang="en-US" sz="900" dirty="0" smtClean="0"/>
                        <a:t>Rear Far</a:t>
                      </a:r>
                      <a:endParaRPr lang="en-SG" sz="9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900"/>
                        <a:t>D</a:t>
                      </a:r>
                    </a:p>
                  </a:txBody>
                  <a:tcPr marL="51435" marR="51435" marT="0" marB="0" anchor="ctr"/>
                </a:tc>
                <a:tc>
                  <a:txBody>
                    <a:bodyPr/>
                    <a:lstStyle/>
                    <a:p>
                      <a:pPr>
                        <a:lnSpc>
                          <a:spcPct val="107000"/>
                        </a:lnSpc>
                        <a:spcAft>
                          <a:spcPts val="0"/>
                        </a:spcAft>
                      </a:pPr>
                      <a:r>
                        <a:rPr lang="en-SG" sz="900" dirty="0"/>
                        <a:t>HD-SDI INPUT 4</a:t>
                      </a:r>
                    </a:p>
                  </a:txBody>
                  <a:tcPr marL="51435" marR="51435" marT="0" marB="0" anchor="ctr"/>
                </a:tc>
                <a:tc>
                  <a:txBody>
                    <a:bodyPr/>
                    <a:lstStyle/>
                    <a:p>
                      <a:pPr>
                        <a:lnSpc>
                          <a:spcPct val="107000"/>
                        </a:lnSpc>
                        <a:spcAft>
                          <a:spcPts val="0"/>
                        </a:spcAft>
                      </a:pPr>
                      <a:r>
                        <a:rPr lang="en-US" sz="900" dirty="0" smtClean="0"/>
                        <a:t>Trailer</a:t>
                      </a:r>
                      <a:endParaRPr lang="en-SG" sz="900" dirty="0"/>
                    </a:p>
                  </a:txBody>
                  <a:tcPr marL="51435" marR="51435"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nvPr>
        </p:nvGraphicFramePr>
        <p:xfrm>
          <a:off x="276601" y="3773870"/>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a:t>
                      </a:r>
                      <a:r>
                        <a:rPr lang="en-SG" sz="90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D38999/24WG11SN</a:t>
                      </a:r>
                      <a:endParaRPr lang="en-S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900" dirty="0" smtClean="0"/>
                        <a:t>VDU</a:t>
                      </a:r>
                      <a:endParaRPr lang="en-SG" sz="900" dirty="0"/>
                    </a:p>
                  </a:txBody>
                  <a:tcPr marL="51435" marR="51435"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nvPr>
        </p:nvGraphicFramePr>
        <p:xfrm>
          <a:off x="2798618" y="429263"/>
          <a:ext cx="6096000" cy="322707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000" dirty="0" smtClean="0"/>
                        <a:t>Action</a:t>
                      </a:r>
                      <a:endParaRPr lang="en-SG" sz="1000" dirty="0"/>
                    </a:p>
                  </a:txBody>
                  <a:tcPr marL="68580" marR="68580" marT="34290" marB="34290"/>
                </a:tc>
                <a:tc>
                  <a:txBody>
                    <a:bodyPr/>
                    <a:lstStyle/>
                    <a:p>
                      <a:r>
                        <a:rPr lang="en-US" sz="1000" dirty="0" smtClean="0"/>
                        <a:t>Current</a:t>
                      </a:r>
                      <a:r>
                        <a:rPr lang="en-US" sz="1000" baseline="0" dirty="0" smtClean="0"/>
                        <a:t> View State</a:t>
                      </a:r>
                      <a:endParaRPr lang="en-SG" sz="1000" dirty="0"/>
                    </a:p>
                  </a:txBody>
                  <a:tcPr marL="68580" marR="68580" marT="34290" marB="34290"/>
                </a:tc>
                <a:tc>
                  <a:txBody>
                    <a:bodyPr/>
                    <a:lstStyle/>
                    <a:p>
                      <a:r>
                        <a:rPr lang="en-US" sz="1000" dirty="0" smtClean="0"/>
                        <a:t>Output</a:t>
                      </a:r>
                      <a:endParaRPr lang="en-SG" sz="1000" dirty="0"/>
                    </a:p>
                  </a:txBody>
                  <a:tcPr marL="68580" marR="68580" marT="34290" marB="34290"/>
                </a:tc>
                <a:tc>
                  <a:txBody>
                    <a:bodyPr/>
                    <a:lstStyle/>
                    <a:p>
                      <a:r>
                        <a:rPr lang="en-US" sz="1000" dirty="0" smtClean="0"/>
                        <a:t>Expected Result</a:t>
                      </a:r>
                      <a:endParaRPr lang="en-SG" sz="1000" dirty="0"/>
                    </a:p>
                  </a:txBody>
                  <a:tcPr marL="68580" marR="68580" marT="34290" marB="34290"/>
                </a:tc>
                <a:extLst>
                  <a:ext uri="{0D108BD9-81ED-4DB2-BD59-A6C34878D82A}">
                    <a16:rowId xmlns:a16="http://schemas.microsoft.com/office/drawing/2014/main" val="2672070184"/>
                  </a:ext>
                </a:extLst>
              </a:tr>
              <a:tr h="531495">
                <a:tc>
                  <a:txBody>
                    <a:bodyPr/>
                    <a:lstStyle/>
                    <a:p>
                      <a:r>
                        <a:rPr lang="en-US" sz="1000" dirty="0" smtClean="0"/>
                        <a:t>J6</a:t>
                      </a:r>
                      <a:r>
                        <a:rPr lang="en-US" sz="1000" baseline="0" dirty="0" smtClean="0"/>
                        <a:t> pin 28 change from low to HIGH</a:t>
                      </a:r>
                    </a:p>
                    <a:p>
                      <a:r>
                        <a:rPr lang="en-US" sz="1000" baseline="0" dirty="0" smtClean="0"/>
                        <a:t>(Reverse Gear)</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t>J7</a:t>
                      </a:r>
                      <a:r>
                        <a:rPr lang="en-US" sz="1000" baseline="0" dirty="0" smtClean="0"/>
                        <a:t> pin A change to J4 pin </a:t>
                      </a:r>
                      <a:r>
                        <a:rPr lang="en-US" sz="1000" baseline="0" dirty="0" smtClean="0">
                          <a:solidFill>
                            <a:srgbClr val="FF0000"/>
                          </a:solidFill>
                        </a:rPr>
                        <a:t>D</a:t>
                      </a:r>
                      <a:endParaRPr lang="en-SG" sz="1000" dirty="0">
                        <a:solidFill>
                          <a:srgbClr val="FF0000"/>
                        </a:solidFill>
                      </a:endParaRPr>
                    </a:p>
                  </a:txBody>
                  <a:tcPr marL="68580" marR="68580" marT="34290" marB="34290"/>
                </a:tc>
                <a:tc>
                  <a:txBody>
                    <a:bodyPr/>
                    <a:lstStyle/>
                    <a:p>
                      <a:r>
                        <a:rPr lang="en-US" sz="1000" dirty="0" smtClean="0"/>
                        <a:t>VDU output switch to </a:t>
                      </a:r>
                      <a:r>
                        <a:rPr lang="en-US" sz="1000" dirty="0" smtClean="0">
                          <a:solidFill>
                            <a:srgbClr val="FF0000"/>
                          </a:solidFill>
                        </a:rPr>
                        <a:t>trailer view</a:t>
                      </a:r>
                      <a:endParaRPr lang="en-SG" sz="1000" dirty="0">
                        <a:solidFill>
                          <a:srgbClr val="FF0000"/>
                        </a:solidFill>
                      </a:endParaRPr>
                    </a:p>
                  </a:txBody>
                  <a:tcPr marL="68580" marR="68580" marT="34290" marB="34290"/>
                </a:tc>
                <a:extLst>
                  <a:ext uri="{0D108BD9-81ED-4DB2-BD59-A6C34878D82A}">
                    <a16:rowId xmlns:a16="http://schemas.microsoft.com/office/drawing/2014/main" val="1408875703"/>
                  </a:ext>
                </a:extLst>
              </a:tr>
              <a:tr h="53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J6</a:t>
                      </a:r>
                      <a:r>
                        <a:rPr lang="en-US" sz="1000" baseline="0" dirty="0" smtClean="0"/>
                        <a:t> pin 30 change from low to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(Forward Gear)</a:t>
                      </a:r>
                      <a:endParaRPr lang="en-SG" sz="1000" dirty="0" smtClean="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t>J7</a:t>
                      </a:r>
                      <a:r>
                        <a:rPr lang="en-US" sz="1000" baseline="0" dirty="0" smtClean="0"/>
                        <a:t> pin A change to J4 pin C</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rear far view</a:t>
                      </a:r>
                      <a:endParaRPr lang="en-SG" sz="1000" dirty="0" smtClean="0"/>
                    </a:p>
                  </a:txBody>
                  <a:tcPr marL="68580" marR="68580" marT="34290" marB="34290"/>
                </a:tc>
                <a:extLst>
                  <a:ext uri="{0D108BD9-81ED-4DB2-BD59-A6C34878D82A}">
                    <a16:rowId xmlns:a16="http://schemas.microsoft.com/office/drawing/2014/main" val="2669583368"/>
                  </a:ext>
                </a:extLst>
              </a:tr>
              <a:tr h="377190">
                <a:tc>
                  <a:txBody>
                    <a:bodyPr/>
                    <a:lstStyle/>
                    <a:p>
                      <a:r>
                        <a:rPr lang="en-US" sz="1000" dirty="0" smtClean="0"/>
                        <a:t>FRONT</a:t>
                      </a:r>
                      <a:r>
                        <a:rPr lang="en-US" sz="1000" baseline="0" dirty="0" smtClean="0"/>
                        <a:t> button pressed on VDU</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t>J7 pin A change to J4 pin A</a:t>
                      </a:r>
                      <a:endParaRPr lang="en-SG" sz="1000" dirty="0"/>
                    </a:p>
                  </a:txBody>
                  <a:tcPr marL="68580" marR="68580" marT="34290" marB="34290"/>
                </a:tc>
                <a:tc>
                  <a:txBody>
                    <a:bodyPr/>
                    <a:lstStyle/>
                    <a:p>
                      <a:r>
                        <a:rPr lang="en-US" sz="1000" dirty="0" smtClean="0"/>
                        <a:t>VDU output switch to front</a:t>
                      </a:r>
                      <a:r>
                        <a:rPr lang="en-US" sz="1000" baseline="0" dirty="0" smtClean="0"/>
                        <a:t> TI view</a:t>
                      </a:r>
                      <a:endParaRPr lang="en-SG" sz="1000" dirty="0"/>
                    </a:p>
                  </a:txBody>
                  <a:tcPr marL="68580" marR="68580" marT="34290" marB="34290"/>
                </a:tc>
                <a:extLst>
                  <a:ext uri="{0D108BD9-81ED-4DB2-BD59-A6C34878D82A}">
                    <a16:rowId xmlns:a16="http://schemas.microsoft.com/office/drawing/2014/main" val="1596936741"/>
                  </a:ext>
                </a:extLst>
              </a:tr>
              <a:tr h="377190">
                <a:tc>
                  <a:txBody>
                    <a:bodyPr/>
                    <a:lstStyle/>
                    <a:p>
                      <a:r>
                        <a:rPr lang="en-US" sz="1000" dirty="0" smtClean="0"/>
                        <a:t>REAR button pressed on VDU</a:t>
                      </a:r>
                      <a:endParaRPr lang="en-SG" sz="1000" dirty="0"/>
                    </a:p>
                  </a:txBody>
                  <a:tcPr marL="68580" marR="68580" marT="34290" marB="34290"/>
                </a:tc>
                <a:tc>
                  <a:txBody>
                    <a:bodyPr/>
                    <a:lstStyle/>
                    <a:p>
                      <a:r>
                        <a:rPr lang="en-US" sz="1000" dirty="0" smtClean="0"/>
                        <a:t>Front TI</a:t>
                      </a:r>
                      <a:endParaRPr lang="en-SG" sz="1000" dirty="0"/>
                    </a:p>
                  </a:txBody>
                  <a:tcPr marL="68580" marR="68580" marT="34290" marB="34290"/>
                </a:tc>
                <a:tc>
                  <a:txBody>
                    <a:bodyPr/>
                    <a:lstStyle/>
                    <a:p>
                      <a:r>
                        <a:rPr lang="en-US" sz="1000" dirty="0" smtClean="0"/>
                        <a:t>J7 pin A change to J4 pin </a:t>
                      </a:r>
                      <a:r>
                        <a:rPr lang="en-US" sz="1000" dirty="0" smtClean="0">
                          <a:solidFill>
                            <a:srgbClr val="FF0000"/>
                          </a:solidFill>
                        </a:rPr>
                        <a:t>D</a:t>
                      </a:r>
                      <a:endParaRPr lang="en-SG" sz="1000" dirty="0">
                        <a:solidFill>
                          <a:srgbClr val="FF000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a:t>
                      </a:r>
                      <a:r>
                        <a:rPr lang="en-US" sz="1000" dirty="0" smtClean="0">
                          <a:solidFill>
                            <a:srgbClr val="FF0000"/>
                          </a:solidFill>
                        </a:rPr>
                        <a:t>trailer view</a:t>
                      </a:r>
                      <a:endParaRPr lang="en-SG" sz="1000" dirty="0" smtClean="0">
                        <a:solidFill>
                          <a:srgbClr val="FF0000"/>
                        </a:solidFill>
                      </a:endParaRPr>
                    </a:p>
                  </a:txBody>
                  <a:tcPr marL="68580" marR="68580" marT="34290" marB="34290"/>
                </a:tc>
                <a:extLst>
                  <a:ext uri="{0D108BD9-81ED-4DB2-BD59-A6C34878D82A}">
                    <a16:rowId xmlns:a16="http://schemas.microsoft.com/office/drawing/2014/main" val="1642398119"/>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REAR button pressed on VDU</a:t>
                      </a:r>
                      <a:endParaRPr lang="en-SG" sz="1000" dirty="0" smtClean="0"/>
                    </a:p>
                  </a:txBody>
                  <a:tcPr marL="68580" marR="68580" marT="34290" marB="34290"/>
                </a:tc>
                <a:tc>
                  <a:txBody>
                    <a:bodyPr/>
                    <a:lstStyle/>
                    <a:p>
                      <a:r>
                        <a:rPr lang="en-US" sz="1000" dirty="0" smtClean="0"/>
                        <a:t>Trailer</a:t>
                      </a:r>
                      <a:endParaRPr lang="en-SG" sz="1000" dirty="0"/>
                    </a:p>
                  </a:txBody>
                  <a:tcPr marL="68580" marR="68580" marT="34290" marB="34290"/>
                </a:tc>
                <a:tc>
                  <a:txBody>
                    <a:bodyPr/>
                    <a:lstStyle/>
                    <a:p>
                      <a:r>
                        <a:rPr lang="en-US" sz="1000" dirty="0" smtClean="0"/>
                        <a:t>J7 pin A change to J4 pin C</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rear far view</a:t>
                      </a:r>
                      <a:endParaRPr lang="en-SG" sz="1000" dirty="0" smtClean="0"/>
                    </a:p>
                  </a:txBody>
                  <a:tcPr marL="68580" marR="68580" marT="34290" marB="34290"/>
                </a:tc>
                <a:extLst>
                  <a:ext uri="{0D108BD9-81ED-4DB2-BD59-A6C34878D82A}">
                    <a16:rowId xmlns:a16="http://schemas.microsoft.com/office/drawing/2014/main" val="408381617"/>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REAR button pressed on VDU</a:t>
                      </a:r>
                      <a:endParaRPr lang="en-SG" sz="1000" dirty="0" smtClean="0"/>
                    </a:p>
                  </a:txBody>
                  <a:tcPr marL="68580" marR="68580" marT="34290" marB="34290"/>
                </a:tc>
                <a:tc>
                  <a:txBody>
                    <a:bodyPr/>
                    <a:lstStyle/>
                    <a:p>
                      <a:r>
                        <a:rPr lang="en-US" sz="1000" dirty="0" smtClean="0"/>
                        <a:t>Rear Far</a:t>
                      </a:r>
                      <a:endParaRPr lang="en-SG" sz="1000" dirty="0"/>
                    </a:p>
                  </a:txBody>
                  <a:tcPr marL="68580" marR="68580" marT="34290" marB="34290"/>
                </a:tc>
                <a:tc>
                  <a:txBody>
                    <a:bodyPr/>
                    <a:lstStyle/>
                    <a:p>
                      <a:r>
                        <a:rPr lang="en-US" sz="1000" dirty="0" smtClean="0"/>
                        <a:t>J7 pin A change to J4 pin B</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rear near view</a:t>
                      </a:r>
                      <a:endParaRPr lang="en-SG" sz="1000" dirty="0" smtClean="0"/>
                    </a:p>
                  </a:txBody>
                  <a:tcPr marL="68580" marR="68580" marT="34290" marB="34290"/>
                </a:tc>
                <a:extLst>
                  <a:ext uri="{0D108BD9-81ED-4DB2-BD59-A6C34878D82A}">
                    <a16:rowId xmlns:a16="http://schemas.microsoft.com/office/drawing/2014/main" val="194278289"/>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REAR button pressed on VDU</a:t>
                      </a:r>
                      <a:endParaRPr lang="en-SG" sz="1000" dirty="0" smtClean="0"/>
                    </a:p>
                  </a:txBody>
                  <a:tcPr marL="68580" marR="68580" marT="34290" marB="34290"/>
                </a:tc>
                <a:tc>
                  <a:txBody>
                    <a:bodyPr/>
                    <a:lstStyle/>
                    <a:p>
                      <a:r>
                        <a:rPr lang="en-US" sz="1000" dirty="0" smtClean="0"/>
                        <a:t>Rear Near</a:t>
                      </a:r>
                      <a:endParaRPr lang="en-SG" sz="1000" dirty="0"/>
                    </a:p>
                  </a:txBody>
                  <a:tcPr marL="68580" marR="68580" marT="34290" marB="34290"/>
                </a:tc>
                <a:tc>
                  <a:txBody>
                    <a:bodyPr/>
                    <a:lstStyle/>
                    <a:p>
                      <a:r>
                        <a:rPr lang="en-US" sz="1000" dirty="0" smtClean="0"/>
                        <a:t>J7 pin A change to J4 pin </a:t>
                      </a:r>
                      <a:r>
                        <a:rPr lang="en-US" sz="1000" dirty="0" smtClean="0">
                          <a:solidFill>
                            <a:srgbClr val="FF0000"/>
                          </a:solidFill>
                        </a:rPr>
                        <a:t>D</a:t>
                      </a:r>
                      <a:endParaRPr lang="en-SG" sz="1000" dirty="0">
                        <a:solidFill>
                          <a:srgbClr val="FF000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a:t>
                      </a:r>
                      <a:r>
                        <a:rPr lang="en-US" sz="1000" dirty="0" smtClean="0">
                          <a:solidFill>
                            <a:srgbClr val="FF0000"/>
                          </a:solidFill>
                        </a:rPr>
                        <a:t>trailer</a:t>
                      </a:r>
                      <a:r>
                        <a:rPr lang="en-US" sz="1000" baseline="0" dirty="0" smtClean="0">
                          <a:solidFill>
                            <a:srgbClr val="FF0000"/>
                          </a:solidFill>
                        </a:rPr>
                        <a:t> view</a:t>
                      </a:r>
                      <a:endParaRPr lang="en-SG" sz="1000" dirty="0" smtClean="0">
                        <a:solidFill>
                          <a:srgbClr val="FF0000"/>
                        </a:solidFill>
                      </a:endParaRPr>
                    </a:p>
                  </a:txBody>
                  <a:tcPr marL="68580" marR="68580" marT="34290" marB="34290"/>
                </a:tc>
                <a:extLst>
                  <a:ext uri="{0D108BD9-81ED-4DB2-BD59-A6C34878D82A}">
                    <a16:rowId xmlns:a16="http://schemas.microsoft.com/office/drawing/2014/main" val="2536663617"/>
                  </a:ext>
                </a:extLst>
              </a:tr>
            </a:tbl>
          </a:graphicData>
        </a:graphic>
      </p:graphicFrame>
      <p:sp>
        <p:nvSpPr>
          <p:cNvPr id="9" name="TextBox 8"/>
          <p:cNvSpPr txBox="1"/>
          <p:nvPr/>
        </p:nvSpPr>
        <p:spPr>
          <a:xfrm>
            <a:off x="2798618" y="4485962"/>
            <a:ext cx="6096000" cy="248209"/>
          </a:xfrm>
          <a:prstGeom prst="rect">
            <a:avLst/>
          </a:prstGeom>
          <a:noFill/>
        </p:spPr>
        <p:txBody>
          <a:bodyPr wrap="square" rtlCol="0">
            <a:spAutoFit/>
          </a:bodyPr>
          <a:lstStyle/>
          <a:p>
            <a:r>
              <a:rPr lang="en-US" sz="1013" dirty="0"/>
              <a:t>If the current VDU view state and the expected view state is the same, there should be NO switching</a:t>
            </a:r>
          </a:p>
        </p:txBody>
      </p:sp>
      <p:sp>
        <p:nvSpPr>
          <p:cNvPr id="10" name="TextBox 9"/>
          <p:cNvSpPr txBox="1"/>
          <p:nvPr/>
        </p:nvSpPr>
        <p:spPr>
          <a:xfrm>
            <a:off x="2798618" y="145596"/>
            <a:ext cx="6096000" cy="248209"/>
          </a:xfrm>
          <a:prstGeom prst="rect">
            <a:avLst/>
          </a:prstGeom>
          <a:noFill/>
        </p:spPr>
        <p:txBody>
          <a:bodyPr wrap="square" rtlCol="0">
            <a:spAutoFit/>
          </a:bodyPr>
          <a:lstStyle/>
          <a:p>
            <a:r>
              <a:rPr lang="en-US" sz="1013" b="1" dirty="0"/>
              <a:t>* J6 Pin 26 HIGH (Trailer Connected Mode)</a:t>
            </a:r>
          </a:p>
        </p:txBody>
      </p:sp>
    </p:spTree>
    <p:extLst>
      <p:ext uri="{BB962C8B-B14F-4D97-AF65-F5344CB8AC3E}">
        <p14:creationId xmlns:p14="http://schemas.microsoft.com/office/powerpoint/2010/main" val="2624216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 (Trailer Disconnected)</a:t>
            </a:r>
            <a:endParaRPr lang="en-SG" dirty="0"/>
          </a:p>
        </p:txBody>
      </p:sp>
      <p:grpSp>
        <p:nvGrpSpPr>
          <p:cNvPr id="47" name="Group 46"/>
          <p:cNvGrpSpPr/>
          <p:nvPr/>
        </p:nvGrpSpPr>
        <p:grpSpPr>
          <a:xfrm>
            <a:off x="991288" y="2653102"/>
            <a:ext cx="1177130" cy="969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48" name="Group 47"/>
          <p:cNvGrpSpPr/>
          <p:nvPr/>
        </p:nvGrpSpPr>
        <p:grpSpPr>
          <a:xfrm>
            <a:off x="4984366" y="2653102"/>
            <a:ext cx="1177130" cy="969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49" name="Group 48"/>
          <p:cNvGrpSpPr/>
          <p:nvPr/>
        </p:nvGrpSpPr>
        <p:grpSpPr>
          <a:xfrm>
            <a:off x="2987827" y="2653102"/>
            <a:ext cx="1177130" cy="969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grpSp>
        <p:nvGrpSpPr>
          <p:cNvPr id="50" name="Group 49"/>
          <p:cNvGrpSpPr/>
          <p:nvPr/>
        </p:nvGrpSpPr>
        <p:grpSpPr>
          <a:xfrm>
            <a:off x="6980905" y="2653102"/>
            <a:ext cx="1177130" cy="969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rPr>
                <a:t>Trailer View</a:t>
              </a:r>
              <a:endParaRPr lang="en-SG" sz="1200" dirty="0">
                <a:solidFill>
                  <a:srgbClr val="7030A0"/>
                </a:solidFill>
              </a:endParaRPr>
            </a:p>
          </p:txBody>
        </p:sp>
      </p:grpSp>
      <p:sp>
        <p:nvSpPr>
          <p:cNvPr id="71" name="Freeform 70"/>
          <p:cNvSpPr/>
          <p:nvPr/>
        </p:nvSpPr>
        <p:spPr>
          <a:xfrm rot="10800000">
            <a:off x="1516379" y="3628884"/>
            <a:ext cx="4252500"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5" name="TextBox 74"/>
          <p:cNvSpPr txBox="1"/>
          <p:nvPr/>
        </p:nvSpPr>
        <p:spPr>
          <a:xfrm>
            <a:off x="2905328" y="4017874"/>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76" name="TextBox 75"/>
          <p:cNvSpPr txBox="1"/>
          <p:nvPr/>
        </p:nvSpPr>
        <p:spPr>
          <a:xfrm>
            <a:off x="2092809" y="3635105"/>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78" name="TextBox 77"/>
          <p:cNvSpPr txBox="1"/>
          <p:nvPr/>
        </p:nvSpPr>
        <p:spPr>
          <a:xfrm>
            <a:off x="4079965" y="3622523"/>
            <a:ext cx="1375698" cy="261610"/>
          </a:xfrm>
          <a:prstGeom prst="rect">
            <a:avLst/>
          </a:prstGeom>
          <a:noFill/>
        </p:spPr>
        <p:txBody>
          <a:bodyPr wrap="none" rtlCol="0">
            <a:spAutoFit/>
          </a:bodyPr>
          <a:lstStyle/>
          <a:p>
            <a:r>
              <a:rPr lang="en-US" sz="1100" dirty="0"/>
              <a:t>Rear View toggle / </a:t>
            </a:r>
            <a:endParaRPr lang="en-SG" sz="1100" dirty="0"/>
          </a:p>
        </p:txBody>
      </p:sp>
      <p:sp>
        <p:nvSpPr>
          <p:cNvPr id="38" name="Freeform 37"/>
          <p:cNvSpPr/>
          <p:nvPr/>
        </p:nvSpPr>
        <p:spPr>
          <a:xfrm rot="10800000">
            <a:off x="3682224" y="3620494"/>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51" name="Freeform 50"/>
          <p:cNvSpPr/>
          <p:nvPr/>
        </p:nvSpPr>
        <p:spPr>
          <a:xfrm rot="10800000">
            <a:off x="1643370" y="3631778"/>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54" name="TextBox 53"/>
          <p:cNvSpPr txBox="1"/>
          <p:nvPr/>
        </p:nvSpPr>
        <p:spPr>
          <a:xfrm>
            <a:off x="3832489" y="2156755"/>
            <a:ext cx="1337226" cy="261610"/>
          </a:xfrm>
          <a:prstGeom prst="rect">
            <a:avLst/>
          </a:prstGeom>
          <a:noFill/>
        </p:spPr>
        <p:txBody>
          <a:bodyPr wrap="none" rtlCol="0">
            <a:spAutoFit/>
          </a:bodyPr>
          <a:lstStyle/>
          <a:p>
            <a:r>
              <a:rPr lang="en-US" sz="1100" dirty="0"/>
              <a:t>Rear View toggle /</a:t>
            </a:r>
            <a:endParaRPr lang="en-SG" sz="1100" dirty="0"/>
          </a:p>
        </p:txBody>
      </p:sp>
      <p:sp>
        <p:nvSpPr>
          <p:cNvPr id="29" name="TextBox 28"/>
          <p:cNvSpPr txBox="1"/>
          <p:nvPr/>
        </p:nvSpPr>
        <p:spPr>
          <a:xfrm>
            <a:off x="1834309" y="2405426"/>
            <a:ext cx="1571264" cy="261610"/>
          </a:xfrm>
          <a:prstGeom prst="rect">
            <a:avLst/>
          </a:prstGeom>
          <a:noFill/>
        </p:spPr>
        <p:txBody>
          <a:bodyPr wrap="none" rtlCol="0">
            <a:spAutoFit/>
          </a:bodyPr>
          <a:lstStyle/>
          <a:p>
            <a:r>
              <a:rPr lang="en-US" sz="1100" dirty="0">
                <a:solidFill>
                  <a:srgbClr val="FF0000"/>
                </a:solidFill>
              </a:rPr>
              <a:t>Reverse Gear engage</a:t>
            </a:r>
            <a:endParaRPr lang="en-SG" sz="1100" dirty="0">
              <a:solidFill>
                <a:srgbClr val="FF0000"/>
              </a:solidFill>
            </a:endParaRPr>
          </a:p>
        </p:txBody>
      </p:sp>
      <p:sp>
        <p:nvSpPr>
          <p:cNvPr id="30" name="TextBox 29"/>
          <p:cNvSpPr txBox="1"/>
          <p:nvPr/>
        </p:nvSpPr>
        <p:spPr>
          <a:xfrm>
            <a:off x="3795361" y="3856108"/>
            <a:ext cx="1571264" cy="261610"/>
          </a:xfrm>
          <a:prstGeom prst="rect">
            <a:avLst/>
          </a:prstGeom>
          <a:noFill/>
        </p:spPr>
        <p:txBody>
          <a:bodyPr wrap="none" rtlCol="0">
            <a:spAutoFit/>
          </a:bodyPr>
          <a:lstStyle/>
          <a:p>
            <a:r>
              <a:rPr lang="en-US" sz="1100" dirty="0">
                <a:solidFill>
                  <a:srgbClr val="FF0000"/>
                </a:solidFill>
              </a:rPr>
              <a:t>Reverse Gear engage</a:t>
            </a:r>
            <a:endParaRPr lang="en-SG" sz="1100" dirty="0">
              <a:solidFill>
                <a:srgbClr val="FF0000"/>
              </a:solidFill>
            </a:endParaRPr>
          </a:p>
        </p:txBody>
      </p:sp>
      <p:sp>
        <p:nvSpPr>
          <p:cNvPr id="31" name="TextBox 30"/>
          <p:cNvSpPr txBox="1"/>
          <p:nvPr/>
        </p:nvSpPr>
        <p:spPr>
          <a:xfrm>
            <a:off x="2837317" y="1586687"/>
            <a:ext cx="1563248" cy="430887"/>
          </a:xfrm>
          <a:prstGeom prst="rect">
            <a:avLst/>
          </a:prstGeom>
          <a:noFill/>
        </p:spPr>
        <p:txBody>
          <a:bodyPr wrap="none" rtlCol="0">
            <a:spAutoFit/>
          </a:bodyPr>
          <a:lstStyle/>
          <a:p>
            <a:r>
              <a:rPr lang="en-US" sz="1100" dirty="0"/>
              <a:t>Rear View toggle /</a:t>
            </a:r>
          </a:p>
          <a:p>
            <a:r>
              <a:rPr lang="en-US" sz="1100" dirty="0">
                <a:solidFill>
                  <a:srgbClr val="00B050"/>
                </a:solidFill>
              </a:rPr>
              <a:t>Forward Gear engage</a:t>
            </a:r>
            <a:endParaRPr lang="en-SG" sz="1100" dirty="0">
              <a:solidFill>
                <a:srgbClr val="00B050"/>
              </a:solidFill>
            </a:endParaRPr>
          </a:p>
        </p:txBody>
      </p:sp>
      <p:sp>
        <p:nvSpPr>
          <p:cNvPr id="32" name="Freeform 31"/>
          <p:cNvSpPr/>
          <p:nvPr/>
        </p:nvSpPr>
        <p:spPr>
          <a:xfrm>
            <a:off x="3550678" y="2379711"/>
            <a:ext cx="1944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33" name="Freeform 32"/>
          <p:cNvSpPr/>
          <p:nvPr/>
        </p:nvSpPr>
        <p:spPr>
          <a:xfrm>
            <a:off x="1468574" y="2004867"/>
            <a:ext cx="4162764"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34" name="Freeform 33"/>
          <p:cNvSpPr/>
          <p:nvPr/>
        </p:nvSpPr>
        <p:spPr>
          <a:xfrm>
            <a:off x="1586930" y="2383801"/>
            <a:ext cx="1944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36" name="TextBox 35"/>
          <p:cNvSpPr txBox="1"/>
          <p:nvPr/>
        </p:nvSpPr>
        <p:spPr>
          <a:xfrm>
            <a:off x="3835588" y="2409902"/>
            <a:ext cx="1563248" cy="261610"/>
          </a:xfrm>
          <a:prstGeom prst="rect">
            <a:avLst/>
          </a:prstGeom>
          <a:noFill/>
        </p:spPr>
        <p:txBody>
          <a:bodyPr wrap="none" rtlCol="0">
            <a:spAutoFit/>
          </a:bodyPr>
          <a:lstStyle/>
          <a:p>
            <a:r>
              <a:rPr lang="en-US" sz="1100" dirty="0">
                <a:solidFill>
                  <a:srgbClr val="00B050"/>
                </a:solidFill>
              </a:rPr>
              <a:t>Forward Gear engage</a:t>
            </a:r>
          </a:p>
        </p:txBody>
      </p:sp>
      <p:sp>
        <p:nvSpPr>
          <p:cNvPr id="52" name="TextBox 51"/>
          <p:cNvSpPr txBox="1"/>
          <p:nvPr/>
        </p:nvSpPr>
        <p:spPr>
          <a:xfrm>
            <a:off x="155101" y="4786179"/>
            <a:ext cx="6096000" cy="248209"/>
          </a:xfrm>
          <a:prstGeom prst="rect">
            <a:avLst/>
          </a:prstGeom>
          <a:noFill/>
        </p:spPr>
        <p:txBody>
          <a:bodyPr wrap="square" rtlCol="0">
            <a:spAutoFit/>
          </a:bodyPr>
          <a:lstStyle/>
          <a:p>
            <a:r>
              <a:rPr lang="en-US" sz="1013" dirty="0"/>
              <a:t>Back to default switching </a:t>
            </a:r>
            <a:r>
              <a:rPr lang="en-US" sz="1013" dirty="0" err="1"/>
              <a:t>behaviour</a:t>
            </a:r>
            <a:r>
              <a:rPr lang="en-US" sz="1013" dirty="0"/>
              <a:t> when trailer disconnected</a:t>
            </a:r>
          </a:p>
        </p:txBody>
      </p:sp>
    </p:spTree>
    <p:extLst>
      <p:ext uri="{BB962C8B-B14F-4D97-AF65-F5344CB8AC3E}">
        <p14:creationId xmlns:p14="http://schemas.microsoft.com/office/powerpoint/2010/main" val="1146740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 (Trailer Connected)</a:t>
            </a:r>
            <a:endParaRPr lang="en-SG" dirty="0"/>
          </a:p>
        </p:txBody>
      </p:sp>
      <p:grpSp>
        <p:nvGrpSpPr>
          <p:cNvPr id="47" name="Group 46"/>
          <p:cNvGrpSpPr/>
          <p:nvPr/>
        </p:nvGrpSpPr>
        <p:grpSpPr>
          <a:xfrm>
            <a:off x="991288" y="2653102"/>
            <a:ext cx="1177130" cy="969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48" name="Group 47"/>
          <p:cNvGrpSpPr/>
          <p:nvPr/>
        </p:nvGrpSpPr>
        <p:grpSpPr>
          <a:xfrm>
            <a:off x="4984366" y="2653102"/>
            <a:ext cx="1177130" cy="969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49" name="Group 48"/>
          <p:cNvGrpSpPr/>
          <p:nvPr/>
        </p:nvGrpSpPr>
        <p:grpSpPr>
          <a:xfrm>
            <a:off x="2987827" y="2653102"/>
            <a:ext cx="1177130" cy="969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grpSp>
        <p:nvGrpSpPr>
          <p:cNvPr id="50" name="Group 49"/>
          <p:cNvGrpSpPr/>
          <p:nvPr/>
        </p:nvGrpSpPr>
        <p:grpSpPr>
          <a:xfrm>
            <a:off x="6980905" y="2653102"/>
            <a:ext cx="1177130" cy="969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rPr>
                <a:t>Trailer View</a:t>
              </a:r>
              <a:endParaRPr lang="en-SG" sz="1200" dirty="0">
                <a:solidFill>
                  <a:srgbClr val="7030A0"/>
                </a:solidFill>
              </a:endParaRPr>
            </a:p>
          </p:txBody>
        </p:sp>
      </p:grpSp>
      <p:sp>
        <p:nvSpPr>
          <p:cNvPr id="52" name="TextBox 51"/>
          <p:cNvSpPr txBox="1"/>
          <p:nvPr/>
        </p:nvSpPr>
        <p:spPr>
          <a:xfrm>
            <a:off x="155101" y="4786179"/>
            <a:ext cx="6096000" cy="248209"/>
          </a:xfrm>
          <a:prstGeom prst="rect">
            <a:avLst/>
          </a:prstGeom>
          <a:noFill/>
        </p:spPr>
        <p:txBody>
          <a:bodyPr wrap="square" rtlCol="0">
            <a:spAutoFit/>
          </a:bodyPr>
          <a:lstStyle/>
          <a:p>
            <a:r>
              <a:rPr lang="en-US" sz="1013" dirty="0"/>
              <a:t>Back to default switching </a:t>
            </a:r>
            <a:r>
              <a:rPr lang="en-US" sz="1013" dirty="0" err="1"/>
              <a:t>behaviour</a:t>
            </a:r>
            <a:r>
              <a:rPr lang="en-US" sz="1013" dirty="0"/>
              <a:t> when trailer disconnected</a:t>
            </a:r>
          </a:p>
        </p:txBody>
      </p:sp>
      <p:sp>
        <p:nvSpPr>
          <p:cNvPr id="57" name="U-Turn Arrow 56"/>
          <p:cNvSpPr/>
          <p:nvPr/>
        </p:nvSpPr>
        <p:spPr>
          <a:xfrm rot="10800000">
            <a:off x="1298857" y="3614479"/>
            <a:ext cx="4320000" cy="864000"/>
          </a:xfrm>
          <a:prstGeom prst="uturnArrow">
            <a:avLst>
              <a:gd name="adj1" fmla="val 9781"/>
              <a:gd name="adj2" fmla="val 14906"/>
              <a:gd name="adj3" fmla="val 24529"/>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1" name="U-Turn Arrow 60"/>
          <p:cNvSpPr/>
          <p:nvPr/>
        </p:nvSpPr>
        <p:spPr>
          <a:xfrm rot="10800000">
            <a:off x="1815480" y="3613208"/>
            <a:ext cx="1485000" cy="486000"/>
          </a:xfrm>
          <a:prstGeom prst="uturnArrow">
            <a:avLst>
              <a:gd name="adj1" fmla="val 16283"/>
              <a:gd name="adj2" fmla="val 25000"/>
              <a:gd name="adj3" fmla="val 43432"/>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4" name="U-Turn Arrow 63"/>
          <p:cNvSpPr/>
          <p:nvPr/>
        </p:nvSpPr>
        <p:spPr>
          <a:xfrm>
            <a:off x="1416391" y="1787831"/>
            <a:ext cx="4320000" cy="864000"/>
          </a:xfrm>
          <a:prstGeom prst="uturnArrow">
            <a:avLst>
              <a:gd name="adj1" fmla="val 9781"/>
              <a:gd name="adj2" fmla="val 14906"/>
              <a:gd name="adj3" fmla="val 24529"/>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9" name="U-Turn Arrow 68"/>
          <p:cNvSpPr/>
          <p:nvPr/>
        </p:nvSpPr>
        <p:spPr>
          <a:xfrm rot="10800000">
            <a:off x="3820901" y="3613208"/>
            <a:ext cx="1485000" cy="486000"/>
          </a:xfrm>
          <a:prstGeom prst="uturnArrow">
            <a:avLst>
              <a:gd name="adj1" fmla="val 16283"/>
              <a:gd name="adj2" fmla="val 25000"/>
              <a:gd name="adj3" fmla="val 43432"/>
              <a:gd name="adj4" fmla="val 82366"/>
              <a:gd name="adj5" fmla="val 1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3" name="U-Turn Arrow 72"/>
          <p:cNvSpPr/>
          <p:nvPr/>
        </p:nvSpPr>
        <p:spPr>
          <a:xfrm>
            <a:off x="3820901" y="2165831"/>
            <a:ext cx="1485000" cy="486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80" name="TextBox 79"/>
          <p:cNvSpPr txBox="1"/>
          <p:nvPr/>
        </p:nvSpPr>
        <p:spPr>
          <a:xfrm>
            <a:off x="2581993" y="4163864"/>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1" name="TextBox 80"/>
          <p:cNvSpPr txBox="1"/>
          <p:nvPr/>
        </p:nvSpPr>
        <p:spPr>
          <a:xfrm>
            <a:off x="1978437" y="3772086"/>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2" name="TextBox 81"/>
          <p:cNvSpPr txBox="1"/>
          <p:nvPr/>
        </p:nvSpPr>
        <p:spPr>
          <a:xfrm>
            <a:off x="3868738" y="1946998"/>
            <a:ext cx="1375698" cy="261610"/>
          </a:xfrm>
          <a:prstGeom prst="rect">
            <a:avLst/>
          </a:prstGeom>
          <a:noFill/>
        </p:spPr>
        <p:txBody>
          <a:bodyPr wrap="none" rtlCol="0">
            <a:spAutoFit/>
          </a:bodyPr>
          <a:lstStyle/>
          <a:p>
            <a:r>
              <a:rPr lang="en-US" sz="1100" dirty="0"/>
              <a:t>Rear View toggle</a:t>
            </a:r>
            <a:r>
              <a:rPr lang="en-SG" sz="1100" dirty="0"/>
              <a:t> / </a:t>
            </a:r>
          </a:p>
        </p:txBody>
      </p:sp>
      <p:sp>
        <p:nvSpPr>
          <p:cNvPr id="84" name="TextBox 83"/>
          <p:cNvSpPr txBox="1"/>
          <p:nvPr/>
        </p:nvSpPr>
        <p:spPr>
          <a:xfrm>
            <a:off x="3823232" y="4052893"/>
            <a:ext cx="1571264" cy="261610"/>
          </a:xfrm>
          <a:prstGeom prst="rect">
            <a:avLst/>
          </a:prstGeom>
          <a:noFill/>
        </p:spPr>
        <p:txBody>
          <a:bodyPr wrap="none" rtlCol="0">
            <a:spAutoFit/>
          </a:bodyPr>
          <a:lstStyle/>
          <a:p>
            <a:r>
              <a:rPr lang="en-US" sz="1100" dirty="0">
                <a:solidFill>
                  <a:srgbClr val="FF0000"/>
                </a:solidFill>
              </a:rPr>
              <a:t>Reverse Gear engage</a:t>
            </a:r>
            <a:endParaRPr lang="en-SG" sz="1100" dirty="0">
              <a:solidFill>
                <a:srgbClr val="FF0000"/>
              </a:solidFill>
            </a:endParaRPr>
          </a:p>
        </p:txBody>
      </p:sp>
      <p:sp>
        <p:nvSpPr>
          <p:cNvPr id="86" name="TextBox 85"/>
          <p:cNvSpPr txBox="1"/>
          <p:nvPr/>
        </p:nvSpPr>
        <p:spPr>
          <a:xfrm>
            <a:off x="2245762" y="1555717"/>
            <a:ext cx="2754280" cy="261610"/>
          </a:xfrm>
          <a:prstGeom prst="rect">
            <a:avLst/>
          </a:prstGeom>
          <a:noFill/>
        </p:spPr>
        <p:txBody>
          <a:bodyPr wrap="none" rtlCol="0">
            <a:spAutoFit/>
          </a:bodyPr>
          <a:lstStyle/>
          <a:p>
            <a:r>
              <a:rPr lang="en-US" sz="1100" dirty="0"/>
              <a:t>Rear View toggle / </a:t>
            </a:r>
            <a:r>
              <a:rPr lang="en-US" sz="1100" dirty="0">
                <a:solidFill>
                  <a:srgbClr val="00B050"/>
                </a:solidFill>
              </a:rPr>
              <a:t>Forward Gear engage</a:t>
            </a:r>
            <a:endParaRPr lang="en-SG" sz="1100" dirty="0">
              <a:solidFill>
                <a:srgbClr val="00B050"/>
              </a:solidFill>
            </a:endParaRPr>
          </a:p>
        </p:txBody>
      </p:sp>
      <p:sp>
        <p:nvSpPr>
          <p:cNvPr id="88" name="TextBox 87"/>
          <p:cNvSpPr txBox="1"/>
          <p:nvPr/>
        </p:nvSpPr>
        <p:spPr>
          <a:xfrm>
            <a:off x="1873455" y="1946998"/>
            <a:ext cx="1571264" cy="261610"/>
          </a:xfrm>
          <a:prstGeom prst="rect">
            <a:avLst/>
          </a:prstGeom>
          <a:noFill/>
        </p:spPr>
        <p:txBody>
          <a:bodyPr wrap="none" rtlCol="0">
            <a:spAutoFit/>
          </a:bodyPr>
          <a:lstStyle/>
          <a:p>
            <a:r>
              <a:rPr lang="en-US" sz="1100" dirty="0">
                <a:solidFill>
                  <a:srgbClr val="FF0000"/>
                </a:solidFill>
              </a:rPr>
              <a:t>Reverse Gear engage</a:t>
            </a:r>
            <a:endParaRPr lang="en-SG" sz="1100" dirty="0">
              <a:solidFill>
                <a:srgbClr val="FF0000"/>
              </a:solidFill>
            </a:endParaRPr>
          </a:p>
        </p:txBody>
      </p:sp>
      <p:sp>
        <p:nvSpPr>
          <p:cNvPr id="89" name="TextBox 88"/>
          <p:cNvSpPr txBox="1"/>
          <p:nvPr/>
        </p:nvSpPr>
        <p:spPr>
          <a:xfrm>
            <a:off x="4062881" y="2226975"/>
            <a:ext cx="1091966" cy="430887"/>
          </a:xfrm>
          <a:prstGeom prst="rect">
            <a:avLst/>
          </a:prstGeom>
          <a:noFill/>
        </p:spPr>
        <p:txBody>
          <a:bodyPr wrap="none" rtlCol="0">
            <a:spAutoFit/>
          </a:bodyPr>
          <a:lstStyle/>
          <a:p>
            <a:r>
              <a:rPr lang="en-US" sz="1100" dirty="0">
                <a:solidFill>
                  <a:srgbClr val="00B050"/>
                </a:solidFill>
              </a:rPr>
              <a:t>Forward Gear </a:t>
            </a:r>
          </a:p>
          <a:p>
            <a:pPr algn="ctr"/>
            <a:r>
              <a:rPr lang="en-US" sz="1100" dirty="0">
                <a:solidFill>
                  <a:srgbClr val="00B050"/>
                </a:solidFill>
              </a:rPr>
              <a:t>engage</a:t>
            </a:r>
          </a:p>
        </p:txBody>
      </p:sp>
      <p:sp>
        <p:nvSpPr>
          <p:cNvPr id="90" name="TextBox 89"/>
          <p:cNvSpPr txBox="1"/>
          <p:nvPr/>
        </p:nvSpPr>
        <p:spPr>
          <a:xfrm>
            <a:off x="3976604" y="3772086"/>
            <a:ext cx="1337226" cy="261610"/>
          </a:xfrm>
          <a:prstGeom prst="rect">
            <a:avLst/>
          </a:prstGeom>
          <a:noFill/>
        </p:spPr>
        <p:txBody>
          <a:bodyPr wrap="none" rtlCol="0">
            <a:spAutoFit/>
          </a:bodyPr>
          <a:lstStyle/>
          <a:p>
            <a:r>
              <a:rPr lang="en-US" sz="1100" dirty="0"/>
              <a:t>Rear View toggle /</a:t>
            </a:r>
            <a:endParaRPr lang="en-SG" sz="1100" dirty="0"/>
          </a:p>
        </p:txBody>
      </p:sp>
      <p:sp>
        <p:nvSpPr>
          <p:cNvPr id="38" name="U-Turn Arrow 37"/>
          <p:cNvSpPr/>
          <p:nvPr/>
        </p:nvSpPr>
        <p:spPr>
          <a:xfrm>
            <a:off x="1815480" y="2165831"/>
            <a:ext cx="1485000" cy="486000"/>
          </a:xfrm>
          <a:prstGeom prst="uturnArrow">
            <a:avLst>
              <a:gd name="adj1" fmla="val 16283"/>
              <a:gd name="adj2" fmla="val 25000"/>
              <a:gd name="adj3" fmla="val 43432"/>
              <a:gd name="adj4" fmla="val 82366"/>
              <a:gd name="adj5" fmla="val 1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Tree>
    <p:extLst>
      <p:ext uri="{BB962C8B-B14F-4D97-AF65-F5344CB8AC3E}">
        <p14:creationId xmlns:p14="http://schemas.microsoft.com/office/powerpoint/2010/main" val="3271829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98618" y="429263"/>
          <a:ext cx="6096000" cy="34366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000" dirty="0" smtClean="0"/>
                        <a:t>Trailer Status</a:t>
                      </a:r>
                      <a:endParaRPr lang="en-SG" sz="1000" dirty="0"/>
                    </a:p>
                  </a:txBody>
                  <a:tcPr marL="68580" marR="68580" marT="34290" marB="34290"/>
                </a:tc>
                <a:tc>
                  <a:txBody>
                    <a:bodyPr/>
                    <a:lstStyle/>
                    <a:p>
                      <a:r>
                        <a:rPr lang="en-US" sz="1000" dirty="0" smtClean="0"/>
                        <a:t>Action</a:t>
                      </a:r>
                      <a:endParaRPr lang="en-SG" sz="1000" dirty="0"/>
                    </a:p>
                  </a:txBody>
                  <a:tcPr marL="68580" marR="68580" marT="34290" marB="34290"/>
                </a:tc>
                <a:tc>
                  <a:txBody>
                    <a:bodyPr/>
                    <a:lstStyle/>
                    <a:p>
                      <a:r>
                        <a:rPr lang="en-US" sz="1000" dirty="0" smtClean="0"/>
                        <a:t>Current</a:t>
                      </a:r>
                      <a:r>
                        <a:rPr lang="en-US" sz="1000" baseline="0" dirty="0" smtClean="0"/>
                        <a:t> VDU View</a:t>
                      </a:r>
                      <a:endParaRPr lang="en-SG" sz="1000" dirty="0"/>
                    </a:p>
                  </a:txBody>
                  <a:tcPr marL="68580" marR="68580" marT="34290" marB="34290"/>
                </a:tc>
                <a:tc>
                  <a:txBody>
                    <a:bodyPr/>
                    <a:lstStyle/>
                    <a:p>
                      <a:r>
                        <a:rPr lang="en-US" sz="1000" dirty="0" smtClean="0"/>
                        <a:t>Expected VDU View</a:t>
                      </a:r>
                      <a:endParaRPr lang="en-SG" sz="1000" dirty="0"/>
                    </a:p>
                  </a:txBody>
                  <a:tcPr marL="68580" marR="68580" marT="34290" marB="34290"/>
                </a:tc>
                <a:extLst>
                  <a:ext uri="{0D108BD9-81ED-4DB2-BD59-A6C34878D82A}">
                    <a16:rowId xmlns:a16="http://schemas.microsoft.com/office/drawing/2014/main" val="2672070184"/>
                  </a:ext>
                </a:extLst>
              </a:tr>
              <a:tr h="377190">
                <a:tc>
                  <a:txBody>
                    <a:bodyPr/>
                    <a:lstStyle/>
                    <a:p>
                      <a:r>
                        <a:rPr lang="en-US" sz="1000" dirty="0" smtClean="0"/>
                        <a:t>-</a:t>
                      </a:r>
                      <a:endParaRPr lang="en-SG" sz="1000" dirty="0"/>
                    </a:p>
                  </a:txBody>
                  <a:tcPr marL="68580" marR="68580" marT="34290" marB="34290"/>
                </a:tc>
                <a:tc>
                  <a:txBody>
                    <a:bodyPr/>
                    <a:lstStyle/>
                    <a:p>
                      <a:r>
                        <a:rPr lang="en-US" sz="1000" dirty="0" smtClean="0"/>
                        <a:t>FRONT</a:t>
                      </a:r>
                      <a:r>
                        <a:rPr lang="en-US" sz="1000" baseline="0" dirty="0" smtClean="0"/>
                        <a:t> button pressed on VDU</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solidFill>
                            <a:srgbClr val="0070C0"/>
                          </a:solidFill>
                        </a:rPr>
                        <a:t>Front TI</a:t>
                      </a:r>
                      <a:endParaRPr lang="en-SG" sz="1000" dirty="0">
                        <a:solidFill>
                          <a:srgbClr val="0070C0"/>
                        </a:solidFill>
                      </a:endParaRPr>
                    </a:p>
                  </a:txBody>
                  <a:tcPr marL="68580" marR="68580" marT="34290" marB="34290"/>
                </a:tc>
                <a:extLst>
                  <a:ext uri="{0D108BD9-81ED-4DB2-BD59-A6C34878D82A}">
                    <a16:rowId xmlns:a16="http://schemas.microsoft.com/office/drawing/2014/main" val="1408875703"/>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Forward Gear activated</a:t>
                      </a:r>
                      <a:endParaRPr lang="en-SG" sz="1000" dirty="0" smtClean="0"/>
                    </a:p>
                  </a:txBody>
                  <a:tcPr marL="68580" marR="68580" marT="34290" marB="34290"/>
                </a:tc>
                <a:tc>
                  <a:txBody>
                    <a:bodyPr/>
                    <a:lstStyle/>
                    <a:p>
                      <a:r>
                        <a:rPr lang="en-US" sz="1000" dirty="0" smtClean="0"/>
                        <a:t>-</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rPr>
                        <a:t>Rear Far</a:t>
                      </a:r>
                      <a:endParaRPr lang="en-SG" sz="1000" dirty="0" smtClean="0">
                        <a:solidFill>
                          <a:srgbClr val="00B050"/>
                        </a:solidFill>
                      </a:endParaRPr>
                    </a:p>
                  </a:txBody>
                  <a:tcPr marL="68580" marR="68580" marT="34290" marB="34290"/>
                </a:tc>
                <a:extLst>
                  <a:ext uri="{0D108BD9-81ED-4DB2-BD59-A6C34878D82A}">
                    <a16:rowId xmlns:a16="http://schemas.microsoft.com/office/drawing/2014/main" val="2669583368"/>
                  </a:ext>
                </a:extLst>
              </a:tr>
              <a:tr h="278130">
                <a:tc rowSpan="4">
                  <a:txBody>
                    <a:bodyPr/>
                    <a:lstStyle/>
                    <a:p>
                      <a:r>
                        <a:rPr lang="en-US" sz="1000" baseline="0" dirty="0" smtClean="0"/>
                        <a:t>No Trailer</a:t>
                      </a:r>
                    </a:p>
                  </a:txBody>
                  <a:tcPr marL="68580" marR="68580" marT="34290" marB="34290"/>
                </a:tc>
                <a:tc>
                  <a:txBody>
                    <a:bodyPr/>
                    <a:lstStyle/>
                    <a:p>
                      <a:r>
                        <a:rPr lang="en-US" sz="1000" dirty="0" smtClean="0"/>
                        <a:t>Reverse Gear activated</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Rear Near</a:t>
                      </a:r>
                      <a:endParaRPr lang="en-SG" sz="1000" dirty="0" smtClean="0">
                        <a:solidFill>
                          <a:srgbClr val="FF0000"/>
                        </a:solidFill>
                      </a:endParaRPr>
                    </a:p>
                  </a:txBody>
                  <a:tcPr marL="68580" marR="68580" marT="34290" marB="34290"/>
                </a:tc>
                <a:extLst>
                  <a:ext uri="{0D108BD9-81ED-4DB2-BD59-A6C34878D82A}">
                    <a16:rowId xmlns:a16="http://schemas.microsoft.com/office/drawing/2014/main" val="1596936741"/>
                  </a:ext>
                </a:extLst>
              </a:tr>
              <a:tr h="278130">
                <a:tc vMerge="1">
                  <a:txBody>
                    <a:bodyPr/>
                    <a:lstStyle/>
                    <a:p>
                      <a:endParaRPr lang="en-US" baseline="0" dirty="0" smtClean="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REAR button pressed on VDU</a:t>
                      </a:r>
                      <a:endParaRPr lang="en-SG" sz="1000" dirty="0" smtClean="0"/>
                    </a:p>
                  </a:txBody>
                  <a:tcPr marL="68580" marR="68580" marT="34290" marB="34290"/>
                </a:tc>
                <a:tc>
                  <a:txBody>
                    <a:bodyPr/>
                    <a:lstStyle/>
                    <a:p>
                      <a:r>
                        <a:rPr lang="en-US" sz="1000" dirty="0" smtClean="0">
                          <a:solidFill>
                            <a:srgbClr val="0070C0"/>
                          </a:solidFill>
                        </a:rPr>
                        <a:t>Front TI</a:t>
                      </a:r>
                      <a:endParaRPr lang="en-SG" sz="1000" dirty="0">
                        <a:solidFill>
                          <a:srgbClr val="0070C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rPr>
                        <a:t>Rear</a:t>
                      </a:r>
                      <a:r>
                        <a:rPr lang="en-US" sz="1000" baseline="0" dirty="0" smtClean="0">
                          <a:solidFill>
                            <a:srgbClr val="00B050"/>
                          </a:solidFill>
                        </a:rPr>
                        <a:t> Far</a:t>
                      </a:r>
                      <a:endParaRPr lang="en-SG" sz="1000" dirty="0" smtClean="0">
                        <a:solidFill>
                          <a:srgbClr val="00B050"/>
                        </a:solidFill>
                      </a:endParaRPr>
                    </a:p>
                  </a:txBody>
                  <a:tcPr marL="68580" marR="68580" marT="34290" marB="34290"/>
                </a:tc>
                <a:extLst>
                  <a:ext uri="{0D108BD9-81ED-4DB2-BD59-A6C34878D82A}">
                    <a16:rowId xmlns:a16="http://schemas.microsoft.com/office/drawing/2014/main" val="1642398119"/>
                  </a:ext>
                </a:extLst>
              </a:tr>
              <a:tr h="278130">
                <a:tc vMerge="1">
                  <a:txBody>
                    <a:bodyPr/>
                    <a:lstStyle/>
                    <a:p>
                      <a:endParaRPr lang="en-US" baseline="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00B050"/>
                          </a:solidFill>
                        </a:rPr>
                        <a:t>Rear Far</a:t>
                      </a:r>
                      <a:endParaRPr lang="en-SG" sz="1000" dirty="0">
                        <a:solidFill>
                          <a:srgbClr val="00B05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Rear Near</a:t>
                      </a:r>
                      <a:endParaRPr lang="en-SG" sz="1000" dirty="0" smtClean="0">
                        <a:solidFill>
                          <a:srgbClr val="FF0000"/>
                        </a:solidFill>
                      </a:endParaRPr>
                    </a:p>
                  </a:txBody>
                  <a:tcPr marL="68580" marR="68580" marT="34290" marB="34290"/>
                </a:tc>
                <a:extLst>
                  <a:ext uri="{0D108BD9-81ED-4DB2-BD59-A6C34878D82A}">
                    <a16:rowId xmlns:a16="http://schemas.microsoft.com/office/drawing/2014/main" val="408381617"/>
                  </a:ext>
                </a:extLst>
              </a:tr>
              <a:tr h="278130">
                <a:tc vMerge="1">
                  <a:txBody>
                    <a:bodyPr/>
                    <a:lstStyle/>
                    <a:p>
                      <a:endParaRPr lang="en-US" baseline="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FF0000"/>
                          </a:solidFill>
                        </a:rPr>
                        <a:t>Rear Near</a:t>
                      </a:r>
                      <a:endParaRPr lang="en-SG" sz="1000" dirty="0">
                        <a:solidFill>
                          <a:srgbClr val="FF0000"/>
                        </a:solidFill>
                      </a:endParaRPr>
                    </a:p>
                  </a:txBody>
                  <a:tcPr marL="68580" marR="68580" marT="34290" marB="34290"/>
                </a:tc>
                <a:tc>
                  <a:txBody>
                    <a:bodyPr/>
                    <a:lstStyle/>
                    <a:p>
                      <a:r>
                        <a:rPr lang="en-US" sz="1000" dirty="0" smtClean="0">
                          <a:solidFill>
                            <a:srgbClr val="00B050"/>
                          </a:solidFill>
                        </a:rPr>
                        <a:t>Rear Far</a:t>
                      </a:r>
                      <a:endParaRPr lang="en-SG" sz="1000" dirty="0">
                        <a:solidFill>
                          <a:srgbClr val="00B050"/>
                        </a:solidFill>
                      </a:endParaRPr>
                    </a:p>
                  </a:txBody>
                  <a:tcPr marL="68580" marR="68580" marT="34290" marB="34290"/>
                </a:tc>
                <a:extLst>
                  <a:ext uri="{0D108BD9-81ED-4DB2-BD59-A6C34878D82A}">
                    <a16:rowId xmlns:a16="http://schemas.microsoft.com/office/drawing/2014/main" val="194278289"/>
                  </a:ext>
                </a:extLst>
              </a:tr>
              <a:tr h="278130">
                <a:tc rowSpan="5">
                  <a:txBody>
                    <a:bodyPr/>
                    <a:lstStyle/>
                    <a:p>
                      <a:r>
                        <a:rPr lang="en-US" sz="1000" baseline="0" dirty="0" smtClean="0"/>
                        <a:t>Trailer Connected</a:t>
                      </a:r>
                    </a:p>
                  </a:txBody>
                  <a:tcPr marL="68580" marR="68580" marT="34290" marB="34290"/>
                </a:tc>
                <a:tc>
                  <a:txBody>
                    <a:bodyPr/>
                    <a:lstStyle/>
                    <a:p>
                      <a:r>
                        <a:rPr lang="en-US" sz="1000" dirty="0" smtClean="0"/>
                        <a:t>Reverse</a:t>
                      </a:r>
                      <a:r>
                        <a:rPr lang="en-US" sz="1000" baseline="0" dirty="0" smtClean="0"/>
                        <a:t> Gear activated</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solidFill>
                            <a:srgbClr val="7030A0"/>
                          </a:solidFill>
                        </a:rPr>
                        <a:t>Trailer</a:t>
                      </a:r>
                      <a:endParaRPr lang="en-SG" sz="1000" dirty="0">
                        <a:solidFill>
                          <a:srgbClr val="7030A0"/>
                        </a:solidFill>
                      </a:endParaRPr>
                    </a:p>
                  </a:txBody>
                  <a:tcPr marL="68580" marR="68580" marT="34290" marB="34290"/>
                </a:tc>
                <a:extLst>
                  <a:ext uri="{0D108BD9-81ED-4DB2-BD59-A6C34878D82A}">
                    <a16:rowId xmlns:a16="http://schemas.microsoft.com/office/drawing/2014/main" val="2536663617"/>
                  </a:ext>
                </a:extLst>
              </a:tr>
              <a:tr h="278130">
                <a:tc vMerge="1">
                  <a:txBody>
                    <a:bodyPr/>
                    <a:lstStyle/>
                    <a:p>
                      <a:endParaRPr lang="en-SG" dirty="0"/>
                    </a:p>
                  </a:txBody>
                  <a:tcPr/>
                </a:tc>
                <a:tc rowSpan="4">
                  <a:txBody>
                    <a:bodyPr/>
                    <a:lstStyle/>
                    <a:p>
                      <a:r>
                        <a:rPr lang="en-US" sz="1000" dirty="0" smtClean="0"/>
                        <a:t>REAR button pressed on VDU</a:t>
                      </a:r>
                      <a:endParaRPr lang="en-SG" sz="1000" dirty="0"/>
                    </a:p>
                  </a:txBody>
                  <a:tcPr marL="68580" marR="68580" marT="34290" marB="34290"/>
                </a:tc>
                <a:tc>
                  <a:txBody>
                    <a:bodyPr/>
                    <a:lstStyle/>
                    <a:p>
                      <a:r>
                        <a:rPr lang="en-US" sz="1000" dirty="0" smtClean="0">
                          <a:solidFill>
                            <a:srgbClr val="0070C0"/>
                          </a:solidFill>
                        </a:rPr>
                        <a:t>Front TI</a:t>
                      </a:r>
                      <a:endParaRPr lang="en-SG" sz="1000" dirty="0">
                        <a:solidFill>
                          <a:srgbClr val="0070C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7030A0"/>
                          </a:solidFill>
                        </a:rPr>
                        <a:t>Trailer</a:t>
                      </a:r>
                      <a:endParaRPr lang="en-SG" sz="1000" dirty="0" smtClean="0">
                        <a:solidFill>
                          <a:srgbClr val="7030A0"/>
                        </a:solidFill>
                      </a:endParaRPr>
                    </a:p>
                  </a:txBody>
                  <a:tcPr marL="68580" marR="68580" marT="34290" marB="34290"/>
                </a:tc>
                <a:extLst>
                  <a:ext uri="{0D108BD9-81ED-4DB2-BD59-A6C34878D82A}">
                    <a16:rowId xmlns:a16="http://schemas.microsoft.com/office/drawing/2014/main" val="4133127011"/>
                  </a:ext>
                </a:extLst>
              </a:tr>
              <a:tr h="2781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7030A0"/>
                          </a:solidFill>
                        </a:rPr>
                        <a:t>Trailer</a:t>
                      </a:r>
                      <a:endParaRPr lang="en-SG" sz="1000" dirty="0">
                        <a:solidFill>
                          <a:srgbClr val="7030A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rPr>
                        <a:t>Rear Far</a:t>
                      </a:r>
                      <a:endParaRPr lang="en-SG" sz="1000" dirty="0" smtClean="0">
                        <a:solidFill>
                          <a:srgbClr val="00B050"/>
                        </a:solidFill>
                      </a:endParaRPr>
                    </a:p>
                  </a:txBody>
                  <a:tcPr marL="68580" marR="68580" marT="34290" marB="34290"/>
                </a:tc>
                <a:extLst>
                  <a:ext uri="{0D108BD9-81ED-4DB2-BD59-A6C34878D82A}">
                    <a16:rowId xmlns:a16="http://schemas.microsoft.com/office/drawing/2014/main" val="3649334408"/>
                  </a:ext>
                </a:extLst>
              </a:tr>
              <a:tr h="2781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00B050"/>
                          </a:solidFill>
                        </a:rPr>
                        <a:t>Rear Far</a:t>
                      </a:r>
                      <a:endParaRPr lang="en-SG" sz="1000" dirty="0">
                        <a:solidFill>
                          <a:srgbClr val="00B05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Rear Near</a:t>
                      </a:r>
                      <a:endParaRPr lang="en-SG" sz="1000" dirty="0" smtClean="0">
                        <a:solidFill>
                          <a:srgbClr val="FF0000"/>
                        </a:solidFill>
                      </a:endParaRPr>
                    </a:p>
                  </a:txBody>
                  <a:tcPr marL="68580" marR="68580" marT="34290" marB="34290"/>
                </a:tc>
                <a:extLst>
                  <a:ext uri="{0D108BD9-81ED-4DB2-BD59-A6C34878D82A}">
                    <a16:rowId xmlns:a16="http://schemas.microsoft.com/office/drawing/2014/main" val="3540618925"/>
                  </a:ext>
                </a:extLst>
              </a:tr>
              <a:tr h="2781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FF0000"/>
                          </a:solidFill>
                        </a:rPr>
                        <a:t>Rear Near</a:t>
                      </a:r>
                      <a:endParaRPr lang="en-SG" sz="1000" dirty="0">
                        <a:solidFill>
                          <a:srgbClr val="FF000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7030A0"/>
                          </a:solidFill>
                        </a:rPr>
                        <a:t>Trailer</a:t>
                      </a:r>
                      <a:endParaRPr lang="en-SG" sz="1000" dirty="0" smtClean="0">
                        <a:solidFill>
                          <a:srgbClr val="7030A0"/>
                        </a:solidFill>
                      </a:endParaRPr>
                    </a:p>
                  </a:txBody>
                  <a:tcPr marL="68580" marR="68580" marT="34290" marB="34290"/>
                </a:tc>
                <a:extLst>
                  <a:ext uri="{0D108BD9-81ED-4DB2-BD59-A6C34878D82A}">
                    <a16:rowId xmlns:a16="http://schemas.microsoft.com/office/drawing/2014/main" val="2103636511"/>
                  </a:ext>
                </a:extLst>
              </a:tr>
            </a:tbl>
          </a:graphicData>
        </a:graphic>
      </p:graphicFrame>
      <p:sp>
        <p:nvSpPr>
          <p:cNvPr id="10" name="TextBox 9"/>
          <p:cNvSpPr txBox="1"/>
          <p:nvPr/>
        </p:nvSpPr>
        <p:spPr>
          <a:xfrm>
            <a:off x="2798618" y="145596"/>
            <a:ext cx="6096000" cy="248209"/>
          </a:xfrm>
          <a:prstGeom prst="rect">
            <a:avLst/>
          </a:prstGeom>
          <a:noFill/>
        </p:spPr>
        <p:txBody>
          <a:bodyPr wrap="square" rtlCol="0">
            <a:spAutoFit/>
          </a:bodyPr>
          <a:lstStyle/>
          <a:p>
            <a:r>
              <a:rPr lang="en-US" sz="1013" b="1" dirty="0"/>
              <a:t>Summary</a:t>
            </a:r>
          </a:p>
        </p:txBody>
      </p:sp>
      <p:graphicFrame>
        <p:nvGraphicFramePr>
          <p:cNvPr id="11" name="Table 10"/>
          <p:cNvGraphicFramePr>
            <a:graphicFrameLocks noGrp="1"/>
          </p:cNvGraphicFramePr>
          <p:nvPr>
            <p:extLst/>
          </p:nvPr>
        </p:nvGraphicFramePr>
        <p:xfrm>
          <a:off x="276601" y="429264"/>
          <a:ext cx="2376545" cy="1947418"/>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900" smtClean="0"/>
                        <a:t>J6 - D38999/24WE35SN</a:t>
                      </a:r>
                      <a:endParaRPr lang="en-SG" sz="900" dirty="0" smtClean="0"/>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900">
                          <a:solidFill>
                            <a:schemeClr val="tx1"/>
                          </a:solidFill>
                        </a:rPr>
                        <a:t>26</a:t>
                      </a:r>
                    </a:p>
                  </a:txBody>
                  <a:tcPr marL="32833" marR="32833" marT="0" marB="0" anchor="ctr"/>
                </a:tc>
                <a:tc>
                  <a:txBody>
                    <a:bodyPr/>
                    <a:lstStyle/>
                    <a:p>
                      <a:pPr>
                        <a:lnSpc>
                          <a:spcPct val="107000"/>
                        </a:lnSpc>
                        <a:spcAft>
                          <a:spcPts val="0"/>
                        </a:spcAft>
                      </a:pPr>
                      <a:r>
                        <a:rPr lang="en-SG" sz="900" dirty="0">
                          <a:solidFill>
                            <a:schemeClr val="tx1"/>
                          </a:solidFill>
                        </a:rPr>
                        <a:t>DI+1</a:t>
                      </a:r>
                    </a:p>
                  </a:txBody>
                  <a:tcPr marL="12200" marR="12200" marT="0" marB="0" anchor="ctr"/>
                </a:tc>
                <a:tc rowSpan="2">
                  <a:txBody>
                    <a:bodyPr/>
                    <a:lstStyle/>
                    <a:p>
                      <a:pPr>
                        <a:lnSpc>
                          <a:spcPct val="107000"/>
                        </a:lnSpc>
                        <a:spcAft>
                          <a:spcPts val="0"/>
                        </a:spcAft>
                      </a:pPr>
                      <a:r>
                        <a:rPr lang="en-SG" sz="900" dirty="0">
                          <a:solidFill>
                            <a:schemeClr val="tx1"/>
                          </a:solidFill>
                        </a:rPr>
                        <a:t>Trailer</a:t>
                      </a:r>
                    </a:p>
                  </a:txBody>
                  <a:tcPr marL="32833" marR="32833" marT="0" marB="0" anchor="ctr"/>
                </a:tc>
                <a:extLst>
                  <a:ext uri="{0D108BD9-81ED-4DB2-BD59-A6C34878D82A}">
                    <a16:rowId xmlns:a16="http://schemas.microsoft.com/office/drawing/2014/main" val="186661505"/>
                  </a:ext>
                </a:extLst>
              </a:tr>
              <a:tr h="177038">
                <a:tc>
                  <a:txBody>
                    <a:bodyPr/>
                    <a:lstStyle/>
                    <a:p>
                      <a:pPr>
                        <a:lnSpc>
                          <a:spcPct val="107000"/>
                        </a:lnSpc>
                        <a:spcAft>
                          <a:spcPts val="0"/>
                        </a:spcAft>
                      </a:pPr>
                      <a:r>
                        <a:rPr lang="en-SG" sz="900">
                          <a:solidFill>
                            <a:schemeClr val="tx1"/>
                          </a:solidFill>
                        </a:rPr>
                        <a:t>27</a:t>
                      </a:r>
                    </a:p>
                  </a:txBody>
                  <a:tcPr marL="32833" marR="32833" marT="0" marB="0" anchor="ctr"/>
                </a:tc>
                <a:tc>
                  <a:txBody>
                    <a:bodyPr/>
                    <a:lstStyle/>
                    <a:p>
                      <a:pPr>
                        <a:lnSpc>
                          <a:spcPct val="107000"/>
                        </a:lnSpc>
                        <a:spcAft>
                          <a:spcPts val="0"/>
                        </a:spcAft>
                      </a:pPr>
                      <a:r>
                        <a:rPr lang="en-SG" sz="900" dirty="0">
                          <a:solidFill>
                            <a:schemeClr val="tx1"/>
                          </a:solidFill>
                        </a:rPr>
                        <a:t>DI-1</a:t>
                      </a:r>
                    </a:p>
                  </a:txBody>
                  <a:tcPr marL="12200" marR="12200" marT="0" marB="0" anchor="ctr"/>
                </a:tc>
                <a:tc vMerge="1">
                  <a:txBody>
                    <a:bodyPr/>
                    <a:lstStyle/>
                    <a:p>
                      <a:endParaRPr lang="en-SG"/>
                    </a:p>
                  </a:txBody>
                  <a:tcPr/>
                </a:tc>
                <a:extLst>
                  <a:ext uri="{0D108BD9-81ED-4DB2-BD59-A6C34878D82A}">
                    <a16:rowId xmlns:a16="http://schemas.microsoft.com/office/drawing/2014/main" val="11380795"/>
                  </a:ext>
                </a:extLst>
              </a:tr>
              <a:tr h="177038">
                <a:tc>
                  <a:txBody>
                    <a:bodyPr/>
                    <a:lstStyle/>
                    <a:p>
                      <a:pPr>
                        <a:lnSpc>
                          <a:spcPct val="107000"/>
                        </a:lnSpc>
                        <a:spcAft>
                          <a:spcPts val="0"/>
                        </a:spcAft>
                      </a:pPr>
                      <a:r>
                        <a:rPr lang="en-SG" sz="900"/>
                        <a:t>28</a:t>
                      </a:r>
                    </a:p>
                  </a:txBody>
                  <a:tcPr marL="32833" marR="32833" marT="0" marB="0" anchor="ctr"/>
                </a:tc>
                <a:tc>
                  <a:txBody>
                    <a:bodyPr/>
                    <a:lstStyle/>
                    <a:p>
                      <a:pPr>
                        <a:lnSpc>
                          <a:spcPct val="107000"/>
                        </a:lnSpc>
                        <a:spcAft>
                          <a:spcPts val="0"/>
                        </a:spcAft>
                      </a:pPr>
                      <a:r>
                        <a:rPr lang="en-SG" sz="900" dirty="0"/>
                        <a:t>DI+2</a:t>
                      </a:r>
                    </a:p>
                  </a:txBody>
                  <a:tcPr marL="12200" marR="12200" marT="0" marB="0" anchor="ctr"/>
                </a:tc>
                <a:tc rowSpan="2">
                  <a:txBody>
                    <a:bodyPr/>
                    <a:lstStyle/>
                    <a:p>
                      <a:pPr>
                        <a:lnSpc>
                          <a:spcPct val="107000"/>
                        </a:lnSpc>
                        <a:spcAft>
                          <a:spcPts val="0"/>
                        </a:spcAft>
                      </a:pPr>
                      <a:r>
                        <a:rPr lang="en-SG" sz="900"/>
                        <a:t>Reverse Gear</a:t>
                      </a:r>
                    </a:p>
                  </a:txBody>
                  <a:tcPr marL="32833" marR="32833" marT="0" marB="0" anchor="ctr"/>
                </a:tc>
                <a:extLst>
                  <a:ext uri="{0D108BD9-81ED-4DB2-BD59-A6C34878D82A}">
                    <a16:rowId xmlns:a16="http://schemas.microsoft.com/office/drawing/2014/main" val="1707595404"/>
                  </a:ext>
                </a:extLst>
              </a:tr>
              <a:tr h="177038">
                <a:tc>
                  <a:txBody>
                    <a:bodyPr/>
                    <a:lstStyle/>
                    <a:p>
                      <a:pPr>
                        <a:lnSpc>
                          <a:spcPct val="107000"/>
                        </a:lnSpc>
                        <a:spcAft>
                          <a:spcPts val="0"/>
                        </a:spcAft>
                      </a:pPr>
                      <a:r>
                        <a:rPr lang="en-SG" sz="900"/>
                        <a:t>29</a:t>
                      </a:r>
                    </a:p>
                  </a:txBody>
                  <a:tcPr marL="32833" marR="32833" marT="0" marB="0" anchor="ctr"/>
                </a:tc>
                <a:tc>
                  <a:txBody>
                    <a:bodyPr/>
                    <a:lstStyle/>
                    <a:p>
                      <a:pPr>
                        <a:lnSpc>
                          <a:spcPct val="107000"/>
                        </a:lnSpc>
                        <a:spcAft>
                          <a:spcPts val="0"/>
                        </a:spcAft>
                      </a:pPr>
                      <a:r>
                        <a:rPr lang="en-SG" sz="900" dirty="0"/>
                        <a:t>DI-2</a:t>
                      </a:r>
                    </a:p>
                  </a:txBody>
                  <a:tcPr marL="12200" marR="12200" marT="0" marB="0" anchor="ctr"/>
                </a:tc>
                <a:tc vMerge="1">
                  <a:txBody>
                    <a:bodyPr/>
                    <a:lstStyle/>
                    <a:p>
                      <a:endParaRPr lang="en-SG"/>
                    </a:p>
                  </a:txBody>
                  <a:tcPr/>
                </a:tc>
                <a:extLst>
                  <a:ext uri="{0D108BD9-81ED-4DB2-BD59-A6C34878D82A}">
                    <a16:rowId xmlns:a16="http://schemas.microsoft.com/office/drawing/2014/main" val="596185226"/>
                  </a:ext>
                </a:extLst>
              </a:tr>
              <a:tr h="177038">
                <a:tc>
                  <a:txBody>
                    <a:bodyPr/>
                    <a:lstStyle/>
                    <a:p>
                      <a:pPr>
                        <a:lnSpc>
                          <a:spcPct val="107000"/>
                        </a:lnSpc>
                        <a:spcAft>
                          <a:spcPts val="0"/>
                        </a:spcAft>
                      </a:pPr>
                      <a:r>
                        <a:rPr lang="en-SG" sz="900"/>
                        <a:t>30</a:t>
                      </a:r>
                    </a:p>
                  </a:txBody>
                  <a:tcPr marL="32833" marR="32833" marT="0" marB="0" anchor="ctr"/>
                </a:tc>
                <a:tc>
                  <a:txBody>
                    <a:bodyPr/>
                    <a:lstStyle/>
                    <a:p>
                      <a:pPr>
                        <a:lnSpc>
                          <a:spcPct val="107000"/>
                        </a:lnSpc>
                        <a:spcAft>
                          <a:spcPts val="0"/>
                        </a:spcAft>
                      </a:pPr>
                      <a:r>
                        <a:rPr lang="en-SG" sz="900" dirty="0"/>
                        <a:t>DI+3</a:t>
                      </a:r>
                    </a:p>
                  </a:txBody>
                  <a:tcPr marL="12200" marR="12200" marT="0" marB="0" anchor="ctr"/>
                </a:tc>
                <a:tc rowSpan="2">
                  <a:txBody>
                    <a:bodyPr/>
                    <a:lstStyle/>
                    <a:p>
                      <a:pPr>
                        <a:lnSpc>
                          <a:spcPct val="107000"/>
                        </a:lnSpc>
                        <a:spcAft>
                          <a:spcPts val="0"/>
                        </a:spcAft>
                      </a:pPr>
                      <a:r>
                        <a:rPr lang="en-SG" sz="900"/>
                        <a:t>Forward Gear</a:t>
                      </a:r>
                    </a:p>
                  </a:txBody>
                  <a:tcPr marL="32833" marR="32833" marT="0" marB="0" anchor="ctr"/>
                </a:tc>
                <a:extLst>
                  <a:ext uri="{0D108BD9-81ED-4DB2-BD59-A6C34878D82A}">
                    <a16:rowId xmlns:a16="http://schemas.microsoft.com/office/drawing/2014/main" val="3544616481"/>
                  </a:ext>
                </a:extLst>
              </a:tr>
              <a:tr h="177038">
                <a:tc>
                  <a:txBody>
                    <a:bodyPr/>
                    <a:lstStyle/>
                    <a:p>
                      <a:pPr>
                        <a:lnSpc>
                          <a:spcPct val="107000"/>
                        </a:lnSpc>
                        <a:spcAft>
                          <a:spcPts val="0"/>
                        </a:spcAft>
                      </a:pPr>
                      <a:r>
                        <a:rPr lang="en-SG" sz="900"/>
                        <a:t>31</a:t>
                      </a:r>
                    </a:p>
                  </a:txBody>
                  <a:tcPr marL="32833" marR="32833" marT="0" marB="0" anchor="ctr"/>
                </a:tc>
                <a:tc>
                  <a:txBody>
                    <a:bodyPr/>
                    <a:lstStyle/>
                    <a:p>
                      <a:pPr>
                        <a:lnSpc>
                          <a:spcPct val="107000"/>
                        </a:lnSpc>
                        <a:spcAft>
                          <a:spcPts val="0"/>
                        </a:spcAft>
                      </a:pPr>
                      <a:r>
                        <a:rPr lang="en-SG" sz="900" dirty="0"/>
                        <a:t>DI-3</a:t>
                      </a:r>
                    </a:p>
                  </a:txBody>
                  <a:tcPr marL="12200" marR="12200" marT="0" marB="0" anchor="ctr"/>
                </a:tc>
                <a:tc vMerge="1">
                  <a:txBody>
                    <a:bodyPr/>
                    <a:lstStyle/>
                    <a:p>
                      <a:endParaRPr lang="en-SG"/>
                    </a:p>
                  </a:txBody>
                  <a:tcPr/>
                </a:tc>
                <a:extLst>
                  <a:ext uri="{0D108BD9-81ED-4DB2-BD59-A6C34878D82A}">
                    <a16:rowId xmlns:a16="http://schemas.microsoft.com/office/drawing/2014/main" val="4292428973"/>
                  </a:ext>
                </a:extLst>
              </a:tr>
              <a:tr h="177038">
                <a:tc>
                  <a:txBody>
                    <a:bodyPr/>
                    <a:lstStyle/>
                    <a:p>
                      <a:pPr>
                        <a:lnSpc>
                          <a:spcPct val="107000"/>
                        </a:lnSpc>
                        <a:spcAft>
                          <a:spcPts val="0"/>
                        </a:spcAft>
                      </a:pPr>
                      <a:r>
                        <a:rPr lang="en-SG" sz="900" dirty="0"/>
                        <a:t>43</a:t>
                      </a:r>
                    </a:p>
                  </a:txBody>
                  <a:tcPr marL="32833" marR="32833" marT="0" marB="0" anchor="ctr"/>
                </a:tc>
                <a:tc>
                  <a:txBody>
                    <a:bodyPr/>
                    <a:lstStyle/>
                    <a:p>
                      <a:pPr>
                        <a:lnSpc>
                          <a:spcPct val="107000"/>
                        </a:lnSpc>
                        <a:spcAft>
                          <a:spcPts val="0"/>
                        </a:spcAft>
                      </a:pPr>
                      <a:r>
                        <a:rPr lang="en-SG" sz="900" dirty="0"/>
                        <a:t>DO+1</a:t>
                      </a:r>
                    </a:p>
                  </a:txBody>
                  <a:tcPr marL="12200" marR="12200" marT="0" marB="0" anchor="ctr"/>
                </a:tc>
                <a:tc rowSpan="2">
                  <a:txBody>
                    <a:bodyPr/>
                    <a:lstStyle/>
                    <a:p>
                      <a:pPr>
                        <a:lnSpc>
                          <a:spcPct val="107000"/>
                        </a:lnSpc>
                        <a:spcAft>
                          <a:spcPts val="0"/>
                        </a:spcAft>
                      </a:pPr>
                      <a:r>
                        <a:rPr lang="en-SG" sz="900" dirty="0"/>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900"/>
                        <a:t>44</a:t>
                      </a:r>
                    </a:p>
                  </a:txBody>
                  <a:tcPr marL="32833" marR="32833" marT="0" marB="0" anchor="ctr"/>
                </a:tc>
                <a:tc>
                  <a:txBody>
                    <a:bodyPr/>
                    <a:lstStyle/>
                    <a:p>
                      <a:pPr>
                        <a:lnSpc>
                          <a:spcPct val="107000"/>
                        </a:lnSpc>
                        <a:spcAft>
                          <a:spcPts val="0"/>
                        </a:spcAft>
                      </a:pPr>
                      <a:r>
                        <a:rPr lang="en-SG" sz="900" dirty="0"/>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900" dirty="0" smtClean="0">
                          <a:solidFill>
                            <a:schemeClr val="tx1"/>
                          </a:solidFill>
                        </a:rPr>
                        <a:t>45</a:t>
                      </a:r>
                      <a:endParaRPr lang="en-SG" sz="900" dirty="0">
                        <a:solidFill>
                          <a:schemeClr val="tx1"/>
                        </a:solidFill>
                      </a:endParaRPr>
                    </a:p>
                  </a:txBody>
                  <a:tcPr marL="32833" marR="32833" marT="0" marB="0" anchor="ctr"/>
                </a:tc>
                <a:tc>
                  <a:txBody>
                    <a:bodyPr/>
                    <a:lstStyle/>
                    <a:p>
                      <a:pPr>
                        <a:lnSpc>
                          <a:spcPct val="107000"/>
                        </a:lnSpc>
                        <a:spcAft>
                          <a:spcPts val="0"/>
                        </a:spcAft>
                      </a:pPr>
                      <a:r>
                        <a:rPr lang="en-US" sz="900" dirty="0" smtClean="0">
                          <a:solidFill>
                            <a:schemeClr val="tx1"/>
                          </a:solidFill>
                        </a:rPr>
                        <a:t>DO+2</a:t>
                      </a:r>
                      <a:endParaRPr lang="en-SG" sz="900" dirty="0">
                        <a:solidFill>
                          <a:schemeClr val="tx1"/>
                        </a:solidFill>
                      </a:endParaRPr>
                    </a:p>
                  </a:txBody>
                  <a:tcPr marL="12200" marR="12200" marT="0" marB="0" anchor="ctr"/>
                </a:tc>
                <a:tc rowSpan="2">
                  <a:txBody>
                    <a:bodyPr/>
                    <a:lstStyle/>
                    <a:p>
                      <a:pPr>
                        <a:lnSpc>
                          <a:spcPct val="107000"/>
                        </a:lnSpc>
                        <a:spcAft>
                          <a:spcPts val="0"/>
                        </a:spcAft>
                      </a:pPr>
                      <a:r>
                        <a:rPr lang="en-US" sz="900" dirty="0" smtClean="0">
                          <a:solidFill>
                            <a:schemeClr val="tx1"/>
                          </a:solidFill>
                        </a:rPr>
                        <a:t>IR Control</a:t>
                      </a:r>
                      <a:endParaRPr lang="en-SG" sz="9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900" dirty="0" smtClean="0">
                          <a:solidFill>
                            <a:schemeClr val="tx1"/>
                          </a:solidFill>
                        </a:rPr>
                        <a:t>46</a:t>
                      </a:r>
                      <a:endParaRPr lang="en-SG" sz="900" dirty="0">
                        <a:solidFill>
                          <a:schemeClr val="tx1"/>
                        </a:solidFill>
                      </a:endParaRPr>
                    </a:p>
                  </a:txBody>
                  <a:tcPr marL="32833" marR="32833" marT="0" marB="0" anchor="ctr"/>
                </a:tc>
                <a:tc>
                  <a:txBody>
                    <a:bodyPr/>
                    <a:lstStyle/>
                    <a:p>
                      <a:pPr>
                        <a:lnSpc>
                          <a:spcPct val="107000"/>
                        </a:lnSpc>
                        <a:spcAft>
                          <a:spcPts val="0"/>
                        </a:spcAft>
                      </a:pPr>
                      <a:r>
                        <a:rPr lang="en-US" sz="900" dirty="0" smtClean="0">
                          <a:solidFill>
                            <a:schemeClr val="tx1"/>
                          </a:solidFill>
                        </a:rPr>
                        <a:t>DO+2</a:t>
                      </a:r>
                      <a:endParaRPr lang="en-SG" sz="9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12" name="Table 11"/>
          <p:cNvGraphicFramePr>
            <a:graphicFrameLocks noGrp="1"/>
          </p:cNvGraphicFramePr>
          <p:nvPr>
            <p:extLst/>
          </p:nvPr>
        </p:nvGraphicFramePr>
        <p:xfrm>
          <a:off x="276601" y="2578918"/>
          <a:ext cx="2376546" cy="1008835"/>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86082509"/>
                    </a:ext>
                  </a:extLst>
                </a:gridCol>
                <a:gridCol w="1082153">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900"/>
                        <a:t>J4 </a:t>
                      </a:r>
                      <a:r>
                        <a:rPr lang="en-SG" sz="900" smtClean="0"/>
                        <a:t>- TV07RW-17-20SN</a:t>
                      </a:r>
                      <a:endParaRPr lang="en-SG" sz="9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900"/>
                        <a:t>A</a:t>
                      </a:r>
                    </a:p>
                  </a:txBody>
                  <a:tcPr marL="51435" marR="51435" marT="0" marB="0" anchor="ctr"/>
                </a:tc>
                <a:tc>
                  <a:txBody>
                    <a:bodyPr/>
                    <a:lstStyle/>
                    <a:p>
                      <a:pPr>
                        <a:lnSpc>
                          <a:spcPct val="107000"/>
                        </a:lnSpc>
                        <a:spcAft>
                          <a:spcPts val="0"/>
                        </a:spcAft>
                      </a:pPr>
                      <a:r>
                        <a:rPr lang="en-SG" sz="900" dirty="0"/>
                        <a:t>HD-SDI INPUT 1</a:t>
                      </a:r>
                    </a:p>
                  </a:txBody>
                  <a:tcPr marL="51435" marR="51435" marT="0" marB="0" anchor="ctr"/>
                </a:tc>
                <a:tc>
                  <a:txBody>
                    <a:bodyPr/>
                    <a:lstStyle/>
                    <a:p>
                      <a:pPr>
                        <a:lnSpc>
                          <a:spcPct val="107000"/>
                        </a:lnSpc>
                        <a:spcAft>
                          <a:spcPts val="0"/>
                        </a:spcAft>
                      </a:pPr>
                      <a:r>
                        <a:rPr lang="en-US" sz="900" dirty="0" smtClean="0"/>
                        <a:t>Front TI</a:t>
                      </a:r>
                      <a:endParaRPr lang="en-SG" sz="9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900"/>
                        <a:t>B</a:t>
                      </a:r>
                    </a:p>
                  </a:txBody>
                  <a:tcPr marL="51435" marR="51435" marT="0" marB="0" anchor="ctr"/>
                </a:tc>
                <a:tc>
                  <a:txBody>
                    <a:bodyPr/>
                    <a:lstStyle/>
                    <a:p>
                      <a:pPr>
                        <a:lnSpc>
                          <a:spcPct val="107000"/>
                        </a:lnSpc>
                        <a:spcAft>
                          <a:spcPts val="0"/>
                        </a:spcAft>
                      </a:pPr>
                      <a:r>
                        <a:rPr lang="en-SG" sz="900"/>
                        <a:t>HD-SDI INPUT 2</a:t>
                      </a:r>
                    </a:p>
                  </a:txBody>
                  <a:tcPr marL="51435" marR="51435" marT="0" marB="0" anchor="ctr"/>
                </a:tc>
                <a:tc>
                  <a:txBody>
                    <a:bodyPr/>
                    <a:lstStyle/>
                    <a:p>
                      <a:pPr>
                        <a:lnSpc>
                          <a:spcPct val="107000"/>
                        </a:lnSpc>
                        <a:spcAft>
                          <a:spcPts val="0"/>
                        </a:spcAft>
                      </a:pPr>
                      <a:r>
                        <a:rPr lang="en-US" sz="900" dirty="0" smtClean="0"/>
                        <a:t>Rear Near</a:t>
                      </a:r>
                      <a:endParaRPr lang="en-SG" sz="9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900"/>
                        <a:t>C</a:t>
                      </a:r>
                    </a:p>
                  </a:txBody>
                  <a:tcPr marL="51435" marR="51435" marT="0" marB="0" anchor="ctr"/>
                </a:tc>
                <a:tc>
                  <a:txBody>
                    <a:bodyPr/>
                    <a:lstStyle/>
                    <a:p>
                      <a:pPr>
                        <a:lnSpc>
                          <a:spcPct val="107000"/>
                        </a:lnSpc>
                        <a:spcAft>
                          <a:spcPts val="0"/>
                        </a:spcAft>
                      </a:pPr>
                      <a:r>
                        <a:rPr lang="en-SG" sz="900"/>
                        <a:t>HD-SDI INPUT 3</a:t>
                      </a:r>
                    </a:p>
                  </a:txBody>
                  <a:tcPr marL="51435" marR="51435" marT="0" marB="0" anchor="ctr"/>
                </a:tc>
                <a:tc>
                  <a:txBody>
                    <a:bodyPr/>
                    <a:lstStyle/>
                    <a:p>
                      <a:pPr>
                        <a:lnSpc>
                          <a:spcPct val="107000"/>
                        </a:lnSpc>
                        <a:spcAft>
                          <a:spcPts val="0"/>
                        </a:spcAft>
                      </a:pPr>
                      <a:r>
                        <a:rPr lang="en-US" sz="900" dirty="0" smtClean="0"/>
                        <a:t>Rear Far</a:t>
                      </a:r>
                      <a:endParaRPr lang="en-SG" sz="9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900"/>
                        <a:t>D</a:t>
                      </a:r>
                    </a:p>
                  </a:txBody>
                  <a:tcPr marL="51435" marR="51435" marT="0" marB="0" anchor="ctr"/>
                </a:tc>
                <a:tc>
                  <a:txBody>
                    <a:bodyPr/>
                    <a:lstStyle/>
                    <a:p>
                      <a:pPr>
                        <a:lnSpc>
                          <a:spcPct val="107000"/>
                        </a:lnSpc>
                        <a:spcAft>
                          <a:spcPts val="0"/>
                        </a:spcAft>
                      </a:pPr>
                      <a:r>
                        <a:rPr lang="en-SG" sz="900" dirty="0"/>
                        <a:t>HD-SDI INPUT 4</a:t>
                      </a:r>
                    </a:p>
                  </a:txBody>
                  <a:tcPr marL="51435" marR="51435" marT="0" marB="0" anchor="ctr"/>
                </a:tc>
                <a:tc>
                  <a:txBody>
                    <a:bodyPr/>
                    <a:lstStyle/>
                    <a:p>
                      <a:pPr>
                        <a:lnSpc>
                          <a:spcPct val="107000"/>
                        </a:lnSpc>
                        <a:spcAft>
                          <a:spcPts val="0"/>
                        </a:spcAft>
                      </a:pPr>
                      <a:r>
                        <a:rPr lang="en-US" sz="900" dirty="0" smtClean="0"/>
                        <a:t>Trailer</a:t>
                      </a:r>
                      <a:endParaRPr lang="en-SG" sz="900" dirty="0"/>
                    </a:p>
                  </a:txBody>
                  <a:tcPr marL="51435" marR="51435" marT="0" marB="0" anchor="ctr"/>
                </a:tc>
                <a:extLst>
                  <a:ext uri="{0D108BD9-81ED-4DB2-BD59-A6C34878D82A}">
                    <a16:rowId xmlns:a16="http://schemas.microsoft.com/office/drawing/2014/main" val="4188501871"/>
                  </a:ext>
                </a:extLst>
              </a:tr>
            </a:tbl>
          </a:graphicData>
        </a:graphic>
      </p:graphicFrame>
      <p:graphicFrame>
        <p:nvGraphicFramePr>
          <p:cNvPr id="13" name="Table 12"/>
          <p:cNvGraphicFramePr>
            <a:graphicFrameLocks noGrp="1"/>
          </p:cNvGraphicFramePr>
          <p:nvPr>
            <p:extLst/>
          </p:nvPr>
        </p:nvGraphicFramePr>
        <p:xfrm>
          <a:off x="276601" y="3773870"/>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a:t>
                      </a:r>
                      <a:r>
                        <a:rPr lang="en-SG" sz="90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D38999/24WG11SN</a:t>
                      </a:r>
                      <a:endParaRPr lang="en-S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900" dirty="0" smtClean="0"/>
                        <a:t>VDU</a:t>
                      </a:r>
                      <a:endParaRPr lang="en-SG" sz="900" dirty="0"/>
                    </a:p>
                  </a:txBody>
                  <a:tcPr marL="51435" marR="51435" marT="0" marB="0" anchor="ctr"/>
                </a:tc>
                <a:extLst>
                  <a:ext uri="{0D108BD9-81ED-4DB2-BD59-A6C34878D82A}">
                    <a16:rowId xmlns:a16="http://schemas.microsoft.com/office/drawing/2014/main" val="1839098319"/>
                  </a:ext>
                </a:extLst>
              </a:tr>
            </a:tbl>
          </a:graphicData>
        </a:graphic>
      </p:graphicFrame>
      <p:sp>
        <p:nvSpPr>
          <p:cNvPr id="14" name="TextBox 13"/>
          <p:cNvSpPr txBox="1"/>
          <p:nvPr/>
        </p:nvSpPr>
        <p:spPr>
          <a:xfrm>
            <a:off x="2798618" y="4574544"/>
            <a:ext cx="6096000" cy="248209"/>
          </a:xfrm>
          <a:prstGeom prst="rect">
            <a:avLst/>
          </a:prstGeom>
          <a:noFill/>
        </p:spPr>
        <p:txBody>
          <a:bodyPr wrap="square" rtlCol="0">
            <a:spAutoFit/>
          </a:bodyPr>
          <a:lstStyle/>
          <a:p>
            <a:r>
              <a:rPr lang="en-US" sz="1013" dirty="0"/>
              <a:t>If the current VDU view state and the expected view state is the same, there should be NO switching</a:t>
            </a:r>
          </a:p>
        </p:txBody>
      </p:sp>
    </p:spTree>
    <p:extLst>
      <p:ext uri="{BB962C8B-B14F-4D97-AF65-F5344CB8AC3E}">
        <p14:creationId xmlns:p14="http://schemas.microsoft.com/office/powerpoint/2010/main" val="52035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9898" y="2250428"/>
            <a:ext cx="5989320" cy="707886"/>
          </a:xfrm>
        </p:spPr>
        <p:txBody>
          <a:bodyPr/>
          <a:lstStyle/>
          <a:p>
            <a:r>
              <a:rPr lang="en-US" sz="4000" dirty="0" smtClean="0"/>
              <a:t>Thank you</a:t>
            </a:r>
            <a:endParaRPr lang="en-US" sz="4000" dirty="0"/>
          </a:p>
        </p:txBody>
      </p:sp>
    </p:spTree>
    <p:extLst>
      <p:ext uri="{BB962C8B-B14F-4D97-AF65-F5344CB8AC3E}">
        <p14:creationId xmlns:p14="http://schemas.microsoft.com/office/powerpoint/2010/main" val="2877863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3303468"/>
          </a:xfrm>
        </p:spPr>
        <p:txBody>
          <a:bodyPr/>
          <a:lstStyle/>
          <a:p>
            <a:pPr marL="0" indent="0">
              <a:buNone/>
            </a:pPr>
            <a:r>
              <a:rPr lang="en-SG" dirty="0" smtClean="0"/>
              <a:t>V0.4: 25</a:t>
            </a:r>
            <a:r>
              <a:rPr lang="en-SG" baseline="30000" dirty="0" smtClean="0"/>
              <a:t>th</a:t>
            </a:r>
            <a:r>
              <a:rPr lang="en-SG" dirty="0" smtClean="0"/>
              <a:t> July 2022</a:t>
            </a:r>
          </a:p>
          <a:p>
            <a:r>
              <a:rPr lang="en-SG" dirty="0" smtClean="0"/>
              <a:t>shifted </a:t>
            </a:r>
            <a:r>
              <a:rPr lang="en-SG" dirty="0"/>
              <a:t>NUC OSD icon positions</a:t>
            </a:r>
          </a:p>
          <a:p>
            <a:r>
              <a:rPr lang="en-SG" dirty="0" smtClean="0"/>
              <a:t>added </a:t>
            </a:r>
            <a:r>
              <a:rPr lang="en-SG" dirty="0" err="1"/>
              <a:t>overal</a:t>
            </a:r>
            <a:r>
              <a:rPr lang="en-SG" dirty="0"/>
              <a:t> OSD icon and label position information</a:t>
            </a:r>
          </a:p>
          <a:p>
            <a:r>
              <a:rPr lang="en-SG" dirty="0" smtClean="0"/>
              <a:t>added </a:t>
            </a:r>
            <a:r>
              <a:rPr lang="en-SG" dirty="0"/>
              <a:t>OSD text font information</a:t>
            </a:r>
          </a:p>
          <a:p>
            <a:r>
              <a:rPr lang="en-SG" dirty="0" smtClean="0"/>
              <a:t>changed </a:t>
            </a:r>
            <a:r>
              <a:rPr lang="en-SG" dirty="0"/>
              <a:t>menu display information</a:t>
            </a:r>
          </a:p>
          <a:p>
            <a:r>
              <a:rPr lang="en-SG" dirty="0" smtClean="0"/>
              <a:t>removed </a:t>
            </a:r>
            <a:r>
              <a:rPr lang="en-SG" dirty="0"/>
              <a:t>ability to switch NUC mode via VDU buttons, function to be shifted to test software</a:t>
            </a:r>
          </a:p>
          <a:p>
            <a:r>
              <a:rPr lang="en-SG" dirty="0" smtClean="0"/>
              <a:t>added </a:t>
            </a:r>
            <a:r>
              <a:rPr lang="en-SG" dirty="0"/>
              <a:t>test software minimum requirements</a:t>
            </a:r>
          </a:p>
          <a:p>
            <a:r>
              <a:rPr lang="en-SG" dirty="0" smtClean="0"/>
              <a:t>added </a:t>
            </a:r>
            <a:r>
              <a:rPr lang="en-SG" dirty="0"/>
              <a:t>additional clearer graphics for VDU </a:t>
            </a:r>
            <a:r>
              <a:rPr lang="en-SG" dirty="0" smtClean="0"/>
              <a:t>view-switching</a:t>
            </a:r>
          </a:p>
        </p:txBody>
      </p:sp>
    </p:spTree>
    <p:extLst>
      <p:ext uri="{BB962C8B-B14F-4D97-AF65-F5344CB8AC3E}">
        <p14:creationId xmlns:p14="http://schemas.microsoft.com/office/powerpoint/2010/main" val="101934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2164695"/>
          </a:xfrm>
        </p:spPr>
        <p:txBody>
          <a:bodyPr/>
          <a:lstStyle/>
          <a:p>
            <a:pPr marL="0" indent="0">
              <a:buNone/>
            </a:pPr>
            <a:r>
              <a:rPr lang="en-SG" dirty="0" smtClean="0"/>
              <a:t>V0.3: 13</a:t>
            </a:r>
            <a:r>
              <a:rPr lang="en-SG" baseline="30000" dirty="0" smtClean="0"/>
              <a:t>th</a:t>
            </a:r>
            <a:r>
              <a:rPr lang="en-SG" dirty="0" smtClean="0"/>
              <a:t> July 2022</a:t>
            </a:r>
          </a:p>
          <a:p>
            <a:r>
              <a:rPr lang="en-SG" dirty="0" smtClean="0"/>
              <a:t>added </a:t>
            </a:r>
            <a:r>
              <a:rPr lang="en-SG" dirty="0"/>
              <a:t>RS422 protocol for NUC</a:t>
            </a:r>
          </a:p>
          <a:p>
            <a:r>
              <a:rPr lang="en-SG" dirty="0" smtClean="0"/>
              <a:t>added </a:t>
            </a:r>
            <a:r>
              <a:rPr lang="en-SG" dirty="0"/>
              <a:t>more information on NUC OSD timing and position</a:t>
            </a:r>
          </a:p>
          <a:p>
            <a:r>
              <a:rPr lang="en-SG" dirty="0" smtClean="0"/>
              <a:t>added </a:t>
            </a:r>
            <a:r>
              <a:rPr lang="en-SG" dirty="0"/>
              <a:t>section on switching between normal NUC mode and NUC development mode</a:t>
            </a:r>
          </a:p>
          <a:p>
            <a:r>
              <a:rPr lang="en-SG" dirty="0" smtClean="0"/>
              <a:t>removed </a:t>
            </a:r>
            <a:r>
              <a:rPr lang="en-SG" dirty="0"/>
              <a:t>network switching slide</a:t>
            </a:r>
            <a:endParaRPr lang="en-SG" dirty="0" smtClean="0"/>
          </a:p>
        </p:txBody>
      </p:sp>
    </p:spTree>
    <p:extLst>
      <p:ext uri="{BB962C8B-B14F-4D97-AF65-F5344CB8AC3E}">
        <p14:creationId xmlns:p14="http://schemas.microsoft.com/office/powerpoint/2010/main" val="593806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3026470"/>
          </a:xfrm>
        </p:spPr>
        <p:txBody>
          <a:bodyPr/>
          <a:lstStyle/>
          <a:p>
            <a:pPr marL="0" indent="0">
              <a:buNone/>
            </a:pPr>
            <a:r>
              <a:rPr lang="en-SG" dirty="0" smtClean="0"/>
              <a:t>V0.2: 30</a:t>
            </a:r>
            <a:r>
              <a:rPr lang="en-SG" baseline="30000" dirty="0" smtClean="0"/>
              <a:t>th</a:t>
            </a:r>
            <a:r>
              <a:rPr lang="en-SG" dirty="0" smtClean="0"/>
              <a:t> May 2022</a:t>
            </a:r>
          </a:p>
          <a:p>
            <a:r>
              <a:rPr lang="en-SG" dirty="0" smtClean="0"/>
              <a:t>added </a:t>
            </a:r>
            <a:r>
              <a:rPr lang="en-SG" dirty="0"/>
              <a:t>2nd set of IR control pins</a:t>
            </a:r>
          </a:p>
          <a:p>
            <a:r>
              <a:rPr lang="en-SG" dirty="0" smtClean="0"/>
              <a:t>added </a:t>
            </a:r>
            <a:r>
              <a:rPr lang="en-SG" dirty="0"/>
              <a:t>IR ON/OFF OSD details</a:t>
            </a:r>
          </a:p>
          <a:p>
            <a:r>
              <a:rPr lang="en-SG" dirty="0" smtClean="0"/>
              <a:t>added </a:t>
            </a:r>
            <a:r>
              <a:rPr lang="en-SG" dirty="0"/>
              <a:t>Night Mode ON/OFF OSD details</a:t>
            </a:r>
          </a:p>
          <a:p>
            <a:r>
              <a:rPr lang="en-SG" dirty="0" smtClean="0"/>
              <a:t>added </a:t>
            </a:r>
            <a:r>
              <a:rPr lang="en-SG" dirty="0"/>
              <a:t>NUC &amp; NUC OSD information</a:t>
            </a:r>
          </a:p>
          <a:p>
            <a:r>
              <a:rPr lang="en-SG" dirty="0" smtClean="0"/>
              <a:t>added </a:t>
            </a:r>
            <a:r>
              <a:rPr lang="en-SG" dirty="0"/>
              <a:t>network switching information</a:t>
            </a:r>
          </a:p>
          <a:p>
            <a:r>
              <a:rPr lang="en-SG" dirty="0" smtClean="0"/>
              <a:t>added </a:t>
            </a:r>
            <a:r>
              <a:rPr lang="en-SG" dirty="0"/>
              <a:t>sample images of the expected OSD in various modes</a:t>
            </a:r>
          </a:p>
          <a:p>
            <a:r>
              <a:rPr lang="en-SG" dirty="0" smtClean="0"/>
              <a:t>added </a:t>
            </a:r>
            <a:r>
              <a:rPr lang="en-SG" dirty="0"/>
              <a:t>new view switching diagram and information for trailer-connected mode</a:t>
            </a:r>
            <a:endParaRPr lang="en-SG" dirty="0" smtClean="0"/>
          </a:p>
        </p:txBody>
      </p:sp>
    </p:spTree>
    <p:extLst>
      <p:ext uri="{BB962C8B-B14F-4D97-AF65-F5344CB8AC3E}">
        <p14:creationId xmlns:p14="http://schemas.microsoft.com/office/powerpoint/2010/main" val="3000734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748923"/>
          </a:xfrm>
        </p:spPr>
        <p:txBody>
          <a:bodyPr/>
          <a:lstStyle/>
          <a:p>
            <a:pPr marL="0" indent="0">
              <a:buNone/>
            </a:pPr>
            <a:r>
              <a:rPr lang="en-SG" dirty="0" smtClean="0"/>
              <a:t>V0.1: 17</a:t>
            </a:r>
            <a:r>
              <a:rPr lang="en-SG" baseline="30000" dirty="0" smtClean="0"/>
              <a:t>th</a:t>
            </a:r>
            <a:r>
              <a:rPr lang="en-SG" dirty="0" smtClean="0"/>
              <a:t> Feb 2022</a:t>
            </a:r>
          </a:p>
          <a:p>
            <a:r>
              <a:rPr lang="en-US" dirty="0" smtClean="0"/>
              <a:t>New release</a:t>
            </a:r>
            <a:endParaRPr lang="en-SG" dirty="0" smtClean="0"/>
          </a:p>
        </p:txBody>
      </p:sp>
    </p:spTree>
    <p:extLst>
      <p:ext uri="{BB962C8B-B14F-4D97-AF65-F5344CB8AC3E}">
        <p14:creationId xmlns:p14="http://schemas.microsoft.com/office/powerpoint/2010/main" val="1399989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VDU View Switching</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1165608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60000">
            <a:off x="662612" y="1629083"/>
            <a:ext cx="2567422" cy="2238967"/>
          </a:xfrm>
          <a:prstGeom prst="rect">
            <a:avLst/>
          </a:prstGeom>
        </p:spPr>
      </p:pic>
      <p:graphicFrame>
        <p:nvGraphicFramePr>
          <p:cNvPr id="3" name="Table 2"/>
          <p:cNvGraphicFramePr>
            <a:graphicFrameLocks noGrp="1"/>
          </p:cNvGraphicFramePr>
          <p:nvPr>
            <p:extLst/>
          </p:nvPr>
        </p:nvGraphicFramePr>
        <p:xfrm>
          <a:off x="3928713" y="955047"/>
          <a:ext cx="4902628" cy="3794760"/>
        </p:xfrm>
        <a:graphic>
          <a:graphicData uri="http://schemas.openxmlformats.org/drawingml/2006/table">
            <a:tbl>
              <a:tblPr firstRow="1" bandRow="1">
                <a:tableStyleId>{5940675A-B579-460E-94D1-54222C63F5DA}</a:tableStyleId>
              </a:tblPr>
              <a:tblGrid>
                <a:gridCol w="835473">
                  <a:extLst>
                    <a:ext uri="{9D8B030D-6E8A-4147-A177-3AD203B41FA5}">
                      <a16:colId xmlns:a16="http://schemas.microsoft.com/office/drawing/2014/main" val="1220250680"/>
                    </a:ext>
                  </a:extLst>
                </a:gridCol>
                <a:gridCol w="835473">
                  <a:extLst>
                    <a:ext uri="{9D8B030D-6E8A-4147-A177-3AD203B41FA5}">
                      <a16:colId xmlns:a16="http://schemas.microsoft.com/office/drawing/2014/main" val="3363006122"/>
                    </a:ext>
                  </a:extLst>
                </a:gridCol>
                <a:gridCol w="3231682">
                  <a:extLst>
                    <a:ext uri="{9D8B030D-6E8A-4147-A177-3AD203B41FA5}">
                      <a16:colId xmlns:a16="http://schemas.microsoft.com/office/drawing/2014/main" val="2781156081"/>
                    </a:ext>
                  </a:extLst>
                </a:gridCol>
              </a:tblGrid>
              <a:tr h="370840">
                <a:tc>
                  <a:txBody>
                    <a:bodyPr/>
                    <a:lstStyle/>
                    <a:p>
                      <a:pPr algn="ctr"/>
                      <a:r>
                        <a:rPr lang="en-US" sz="1200" b="1" dirty="0" smtClean="0"/>
                        <a:t>Item</a:t>
                      </a:r>
                      <a:endParaRPr lang="en-SG" sz="1200" b="1" dirty="0"/>
                    </a:p>
                  </a:txBody>
                  <a:tcPr anchor="ctr"/>
                </a:tc>
                <a:tc>
                  <a:txBody>
                    <a:bodyPr/>
                    <a:lstStyle/>
                    <a:p>
                      <a:pPr algn="ctr"/>
                      <a:r>
                        <a:rPr lang="en-US" sz="1200" b="1" dirty="0" smtClean="0"/>
                        <a:t>Buttons</a:t>
                      </a:r>
                      <a:endParaRPr lang="en-SG" sz="1200" b="1" dirty="0"/>
                    </a:p>
                  </a:txBody>
                  <a:tcPr anchor="ctr"/>
                </a:tc>
                <a:tc>
                  <a:txBody>
                    <a:bodyPr/>
                    <a:lstStyle/>
                    <a:p>
                      <a:r>
                        <a:rPr lang="en-US" sz="1200" b="1" dirty="0" smtClean="0"/>
                        <a:t>Functions</a:t>
                      </a:r>
                      <a:endParaRPr lang="en-SG" sz="1200" b="1" dirty="0"/>
                    </a:p>
                  </a:txBody>
                  <a:tcPr anchor="ctr"/>
                </a:tc>
                <a:extLst>
                  <a:ext uri="{0D108BD9-81ED-4DB2-BD59-A6C34878D82A}">
                    <a16:rowId xmlns:a16="http://schemas.microsoft.com/office/drawing/2014/main" val="1283268511"/>
                  </a:ext>
                </a:extLst>
              </a:tr>
              <a:tr h="370840">
                <a:tc>
                  <a:txBody>
                    <a:bodyPr/>
                    <a:lstStyle/>
                    <a:p>
                      <a:pPr algn="ctr"/>
                      <a:r>
                        <a:rPr lang="en-US" sz="1200" dirty="0" smtClean="0"/>
                        <a:t>1</a:t>
                      </a:r>
                      <a:endParaRPr lang="en-SG" sz="1200" dirty="0"/>
                    </a:p>
                  </a:txBody>
                  <a:tcPr anchor="ctr"/>
                </a:tc>
                <a:tc>
                  <a:txBody>
                    <a:bodyPr/>
                    <a:lstStyle/>
                    <a:p>
                      <a:pPr algn="ctr"/>
                      <a:r>
                        <a:rPr lang="en-US" sz="1200" dirty="0" smtClean="0"/>
                        <a:t>Front</a:t>
                      </a:r>
                      <a:endParaRPr lang="en-SG" sz="1200" dirty="0"/>
                    </a:p>
                  </a:txBody>
                  <a:tcPr anchor="ctr"/>
                </a:tc>
                <a:tc>
                  <a:txBody>
                    <a:bodyPr/>
                    <a:lstStyle/>
                    <a:p>
                      <a:r>
                        <a:rPr lang="en-US" sz="1200" dirty="0" smtClean="0"/>
                        <a:t>Front camera view toggle</a:t>
                      </a:r>
                      <a:endParaRPr lang="en-SG" sz="1200" dirty="0"/>
                    </a:p>
                  </a:txBody>
                  <a:tcPr anchor="ctr"/>
                </a:tc>
                <a:extLst>
                  <a:ext uri="{0D108BD9-81ED-4DB2-BD59-A6C34878D82A}">
                    <a16:rowId xmlns:a16="http://schemas.microsoft.com/office/drawing/2014/main" val="3495503980"/>
                  </a:ext>
                </a:extLst>
              </a:tr>
              <a:tr h="457200">
                <a:tc>
                  <a:txBody>
                    <a:bodyPr/>
                    <a:lstStyle/>
                    <a:p>
                      <a:pPr algn="ctr"/>
                      <a:r>
                        <a:rPr lang="en-US" sz="1200" dirty="0" smtClean="0"/>
                        <a:t>2</a:t>
                      </a:r>
                      <a:endParaRPr lang="en-SG" sz="1200" dirty="0"/>
                    </a:p>
                  </a:txBody>
                  <a:tcPr anchor="ctr"/>
                </a:tc>
                <a:tc>
                  <a:txBody>
                    <a:bodyPr/>
                    <a:lstStyle/>
                    <a:p>
                      <a:pPr algn="ctr"/>
                      <a:r>
                        <a:rPr lang="en-US" sz="1200" dirty="0" smtClean="0"/>
                        <a:t>Rear</a:t>
                      </a:r>
                      <a:endParaRPr lang="en-SG" sz="1200" dirty="0"/>
                    </a:p>
                  </a:txBody>
                  <a:tcPr anchor="ctr"/>
                </a:tc>
                <a:tc>
                  <a:txBody>
                    <a:bodyPr/>
                    <a:lstStyle/>
                    <a:p>
                      <a:r>
                        <a:rPr lang="en-US" sz="1200" dirty="0" smtClean="0"/>
                        <a:t>Rear camera view toggle </a:t>
                      </a:r>
                    </a:p>
                    <a:p>
                      <a:r>
                        <a:rPr lang="en-US" sz="1200" dirty="0" smtClean="0"/>
                        <a:t>(for both rear near and rear far cameras)</a:t>
                      </a:r>
                      <a:endParaRPr lang="en-SG" sz="1200" dirty="0"/>
                    </a:p>
                  </a:txBody>
                  <a:tcPr anchor="ctr"/>
                </a:tc>
                <a:extLst>
                  <a:ext uri="{0D108BD9-81ED-4DB2-BD59-A6C34878D82A}">
                    <a16:rowId xmlns:a16="http://schemas.microsoft.com/office/drawing/2014/main" val="2305841376"/>
                  </a:ext>
                </a:extLst>
              </a:tr>
              <a:tr h="370840">
                <a:tc>
                  <a:txBody>
                    <a:bodyPr/>
                    <a:lstStyle/>
                    <a:p>
                      <a:pPr algn="ctr"/>
                      <a:r>
                        <a:rPr lang="en-US" sz="1200" dirty="0" smtClean="0"/>
                        <a:t>3</a:t>
                      </a:r>
                      <a:endParaRPr lang="en-SG" sz="1200" dirty="0"/>
                    </a:p>
                  </a:txBody>
                  <a:tcPr anchor="ctr"/>
                </a:tc>
                <a:tc>
                  <a:txBody>
                    <a:bodyPr/>
                    <a:lstStyle/>
                    <a:p>
                      <a:pPr algn="ctr"/>
                      <a:r>
                        <a:rPr lang="en-US" sz="1200" dirty="0" smtClean="0"/>
                        <a:t>IR</a:t>
                      </a:r>
                      <a:endParaRPr lang="en-SG" sz="1200" dirty="0"/>
                    </a:p>
                  </a:txBody>
                  <a:tcPr anchor="ctr"/>
                </a:tc>
                <a:tc>
                  <a:txBody>
                    <a:bodyPr/>
                    <a:lstStyle/>
                    <a:p>
                      <a:r>
                        <a:rPr lang="en-US" sz="1200" dirty="0" smtClean="0"/>
                        <a:t>IR illuminator on/off toggle</a:t>
                      </a:r>
                      <a:endParaRPr lang="en-SG" sz="1200" dirty="0"/>
                    </a:p>
                  </a:txBody>
                  <a:tcPr anchor="ctr"/>
                </a:tc>
                <a:extLst>
                  <a:ext uri="{0D108BD9-81ED-4DB2-BD59-A6C34878D82A}">
                    <a16:rowId xmlns:a16="http://schemas.microsoft.com/office/drawing/2014/main" val="1291022016"/>
                  </a:ext>
                </a:extLst>
              </a:tr>
              <a:tr h="370840">
                <a:tc>
                  <a:txBody>
                    <a:bodyPr/>
                    <a:lstStyle/>
                    <a:p>
                      <a:pPr algn="ctr"/>
                      <a:r>
                        <a:rPr lang="en-US" sz="1200" dirty="0" smtClean="0"/>
                        <a:t>4</a:t>
                      </a:r>
                      <a:endParaRPr lang="en-SG" sz="1200" dirty="0"/>
                    </a:p>
                  </a:txBody>
                  <a:tcPr anchor="ctr"/>
                </a:tc>
                <a:tc>
                  <a:txBody>
                    <a:bodyPr/>
                    <a:lstStyle/>
                    <a:p>
                      <a:pPr algn="ctr"/>
                      <a:r>
                        <a:rPr lang="en-US" sz="1200" dirty="0" smtClean="0"/>
                        <a:t>NUC*</a:t>
                      </a:r>
                      <a:endParaRPr lang="en-SG" sz="1200" dirty="0"/>
                    </a:p>
                  </a:txBody>
                  <a:tcPr anchor="ctr"/>
                </a:tc>
                <a:tc>
                  <a:txBody>
                    <a:bodyPr/>
                    <a:lstStyle/>
                    <a:p>
                      <a:r>
                        <a:rPr lang="en-US" sz="1200" dirty="0" smtClean="0"/>
                        <a:t>Manual NUC trigger</a:t>
                      </a:r>
                      <a:endParaRPr lang="en-SG" sz="1200" dirty="0"/>
                    </a:p>
                  </a:txBody>
                  <a:tcPr anchor="ctr"/>
                </a:tc>
                <a:extLst>
                  <a:ext uri="{0D108BD9-81ED-4DB2-BD59-A6C34878D82A}">
                    <a16:rowId xmlns:a16="http://schemas.microsoft.com/office/drawing/2014/main" val="3618908675"/>
                  </a:ext>
                </a:extLst>
              </a:tr>
              <a:tr h="370840">
                <a:tc>
                  <a:txBody>
                    <a:bodyPr/>
                    <a:lstStyle/>
                    <a:p>
                      <a:pPr algn="ctr"/>
                      <a:r>
                        <a:rPr lang="en-US" sz="1200" dirty="0" smtClean="0"/>
                        <a:t>5</a:t>
                      </a:r>
                      <a:endParaRPr lang="en-SG" sz="1200" dirty="0"/>
                    </a:p>
                  </a:txBody>
                  <a:tcPr anchor="ctr"/>
                </a:tc>
                <a:tc>
                  <a:txBody>
                    <a:bodyPr/>
                    <a:lstStyle/>
                    <a:p>
                      <a:pPr algn="ctr"/>
                      <a:r>
                        <a:rPr lang="en-US" sz="1200" dirty="0" smtClean="0"/>
                        <a:t>Night</a:t>
                      </a:r>
                      <a:endParaRPr lang="en-SG" sz="1200" dirty="0"/>
                    </a:p>
                  </a:txBody>
                  <a:tcPr anchor="ctr"/>
                </a:tc>
                <a:tc>
                  <a:txBody>
                    <a:bodyPr/>
                    <a:lstStyle/>
                    <a:p>
                      <a:r>
                        <a:rPr lang="en-US" sz="1200" dirty="0" smtClean="0"/>
                        <a:t>Low-brightness</a:t>
                      </a:r>
                      <a:r>
                        <a:rPr lang="en-US" sz="1200" baseline="0" dirty="0" smtClean="0"/>
                        <a:t> N</a:t>
                      </a:r>
                      <a:r>
                        <a:rPr lang="en-US" sz="1200" dirty="0" smtClean="0"/>
                        <a:t>ight Mode</a:t>
                      </a:r>
                      <a:r>
                        <a:rPr lang="en-US" sz="1200" baseline="0" dirty="0" smtClean="0"/>
                        <a:t> toggle</a:t>
                      </a:r>
                      <a:endParaRPr lang="en-SG" sz="1200" dirty="0"/>
                    </a:p>
                  </a:txBody>
                  <a:tcPr anchor="ctr"/>
                </a:tc>
                <a:extLst>
                  <a:ext uri="{0D108BD9-81ED-4DB2-BD59-A6C34878D82A}">
                    <a16:rowId xmlns:a16="http://schemas.microsoft.com/office/drawing/2014/main" val="2513135593"/>
                  </a:ext>
                </a:extLst>
              </a:tr>
              <a:tr h="370840">
                <a:tc>
                  <a:txBody>
                    <a:bodyPr/>
                    <a:lstStyle/>
                    <a:p>
                      <a:pPr algn="ctr"/>
                      <a:r>
                        <a:rPr lang="en-US" sz="1200" dirty="0" smtClean="0"/>
                        <a:t>6</a:t>
                      </a:r>
                      <a:endParaRPr lang="en-SG" sz="1200" dirty="0"/>
                    </a:p>
                  </a:txBody>
                  <a:tcPr anchor="ctr"/>
                </a:tc>
                <a:tc>
                  <a:txBody>
                    <a:bodyPr/>
                    <a:lstStyle/>
                    <a:p>
                      <a:pPr algn="ctr"/>
                      <a:r>
                        <a:rPr lang="en-US" sz="1200" dirty="0" smtClean="0"/>
                        <a:t>-</a:t>
                      </a:r>
                      <a:endParaRPr lang="en-SG" sz="1200" dirty="0"/>
                    </a:p>
                  </a:txBody>
                  <a:tcPr anchor="ctr"/>
                </a:tc>
                <a:tc rowSpan="3">
                  <a:txBody>
                    <a:bodyPr/>
                    <a:lstStyle/>
                    <a:p>
                      <a:r>
                        <a:rPr lang="en-US" sz="1200" dirty="0" smtClean="0"/>
                        <a:t>Selection for brightness / contrast / functions settings</a:t>
                      </a:r>
                      <a:endParaRPr lang="en-SG" sz="1200" dirty="0"/>
                    </a:p>
                  </a:txBody>
                  <a:tcPr anchor="ctr"/>
                </a:tc>
                <a:extLst>
                  <a:ext uri="{0D108BD9-81ED-4DB2-BD59-A6C34878D82A}">
                    <a16:rowId xmlns:a16="http://schemas.microsoft.com/office/drawing/2014/main" val="4264497291"/>
                  </a:ext>
                </a:extLst>
              </a:tr>
              <a:tr h="370840">
                <a:tc>
                  <a:txBody>
                    <a:bodyPr/>
                    <a:lstStyle/>
                    <a:p>
                      <a:pPr algn="ctr"/>
                      <a:r>
                        <a:rPr lang="en-US" sz="1200" dirty="0" smtClean="0"/>
                        <a:t>7</a:t>
                      </a:r>
                      <a:endParaRPr lang="en-SG" sz="1200" dirty="0"/>
                    </a:p>
                  </a:txBody>
                  <a:tcPr anchor="ctr"/>
                </a:tc>
                <a:tc>
                  <a:txBody>
                    <a:bodyPr/>
                    <a:lstStyle/>
                    <a:p>
                      <a:pPr algn="ctr"/>
                      <a:r>
                        <a:rPr lang="en-US" sz="1200" dirty="0" smtClean="0"/>
                        <a:t>+</a:t>
                      </a:r>
                      <a:endParaRPr lang="en-SG" sz="1200" dirty="0"/>
                    </a:p>
                  </a:txBody>
                  <a:tcPr anchor="ctr"/>
                </a:tc>
                <a:tc vMerge="1">
                  <a:txBody>
                    <a:bodyPr/>
                    <a:lstStyle/>
                    <a:p>
                      <a:endParaRPr lang="en-SG" sz="1200" dirty="0"/>
                    </a:p>
                  </a:txBody>
                  <a:tcPr anchor="ctr"/>
                </a:tc>
                <a:extLst>
                  <a:ext uri="{0D108BD9-81ED-4DB2-BD59-A6C34878D82A}">
                    <a16:rowId xmlns:a16="http://schemas.microsoft.com/office/drawing/2014/main" val="572523319"/>
                  </a:ext>
                </a:extLst>
              </a:tr>
              <a:tr h="370840">
                <a:tc>
                  <a:txBody>
                    <a:bodyPr/>
                    <a:lstStyle/>
                    <a:p>
                      <a:pPr algn="ctr"/>
                      <a:r>
                        <a:rPr lang="en-US" sz="1200" dirty="0" smtClean="0"/>
                        <a:t>8</a:t>
                      </a:r>
                      <a:endParaRPr lang="en-SG" sz="1200" dirty="0"/>
                    </a:p>
                  </a:txBody>
                  <a:tcPr anchor="ctr"/>
                </a:tc>
                <a:tc>
                  <a:txBody>
                    <a:bodyPr/>
                    <a:lstStyle/>
                    <a:p>
                      <a:pPr algn="ctr"/>
                      <a:r>
                        <a:rPr lang="en-US" sz="1200" dirty="0" smtClean="0"/>
                        <a:t>Menu</a:t>
                      </a:r>
                      <a:endParaRPr lang="en-SG" sz="1200" dirty="0"/>
                    </a:p>
                  </a:txBody>
                  <a:tcPr anchor="ctr"/>
                </a:tc>
                <a:tc vMerge="1">
                  <a:txBody>
                    <a:bodyPr/>
                    <a:lstStyle/>
                    <a:p>
                      <a:endParaRPr lang="en-SG" sz="1200" dirty="0"/>
                    </a:p>
                  </a:txBody>
                  <a:tcPr anchor="ctr"/>
                </a:tc>
                <a:extLst>
                  <a:ext uri="{0D108BD9-81ED-4DB2-BD59-A6C34878D82A}">
                    <a16:rowId xmlns:a16="http://schemas.microsoft.com/office/drawing/2014/main" val="2718806989"/>
                  </a:ext>
                </a:extLst>
              </a:tr>
              <a:tr h="370840">
                <a:tc>
                  <a:txBody>
                    <a:bodyPr/>
                    <a:lstStyle/>
                    <a:p>
                      <a:pPr algn="ctr"/>
                      <a:r>
                        <a:rPr lang="en-US" sz="1200" dirty="0" smtClean="0"/>
                        <a:t>9</a:t>
                      </a:r>
                      <a:endParaRPr lang="en-SG" sz="1200" dirty="0"/>
                    </a:p>
                  </a:txBody>
                  <a:tcPr anchor="ctr"/>
                </a:tc>
                <a:tc>
                  <a:txBody>
                    <a:bodyPr/>
                    <a:lstStyle/>
                    <a:p>
                      <a:pPr algn="ctr"/>
                      <a:r>
                        <a:rPr lang="en-US" sz="1200" dirty="0" smtClean="0"/>
                        <a:t>Power</a:t>
                      </a:r>
                      <a:endParaRPr lang="en-SG" sz="1200" dirty="0"/>
                    </a:p>
                  </a:txBody>
                  <a:tcPr anchor="ctr"/>
                </a:tc>
                <a:tc>
                  <a:txBody>
                    <a:bodyPr/>
                    <a:lstStyle/>
                    <a:p>
                      <a:r>
                        <a:rPr lang="en-US" sz="1200" dirty="0" smtClean="0"/>
                        <a:t>Power on/off toggle, 2s holding, default on</a:t>
                      </a:r>
                      <a:endParaRPr lang="en-SG" sz="1200" dirty="0"/>
                    </a:p>
                  </a:txBody>
                  <a:tcPr anchor="ctr"/>
                </a:tc>
                <a:extLst>
                  <a:ext uri="{0D108BD9-81ED-4DB2-BD59-A6C34878D82A}">
                    <a16:rowId xmlns:a16="http://schemas.microsoft.com/office/drawing/2014/main" val="3460749415"/>
                  </a:ext>
                </a:extLst>
              </a:tr>
            </a:tbl>
          </a:graphicData>
        </a:graphic>
      </p:graphicFrame>
      <p:sp>
        <p:nvSpPr>
          <p:cNvPr id="4" name="Freeform 3"/>
          <p:cNvSpPr/>
          <p:nvPr/>
        </p:nvSpPr>
        <p:spPr>
          <a:xfrm>
            <a:off x="1322605" y="3675797"/>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5" name="Freeform 4"/>
          <p:cNvSpPr/>
          <p:nvPr/>
        </p:nvSpPr>
        <p:spPr>
          <a:xfrm>
            <a:off x="1663115" y="3602575"/>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6" name="Freeform 5"/>
          <p:cNvSpPr/>
          <p:nvPr/>
        </p:nvSpPr>
        <p:spPr>
          <a:xfrm>
            <a:off x="2007419" y="3532478"/>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7" name="Freeform 6"/>
          <p:cNvSpPr/>
          <p:nvPr/>
        </p:nvSpPr>
        <p:spPr>
          <a:xfrm>
            <a:off x="2346338" y="3498355"/>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8" name="Freeform 7"/>
          <p:cNvSpPr/>
          <p:nvPr/>
        </p:nvSpPr>
        <p:spPr>
          <a:xfrm>
            <a:off x="2694356" y="3441489"/>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9" name="Freeform 8"/>
          <p:cNvSpPr/>
          <p:nvPr/>
        </p:nvSpPr>
        <p:spPr>
          <a:xfrm flipH="1">
            <a:off x="3056231" y="2055522"/>
            <a:ext cx="400331" cy="85045"/>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10" name="Oval 9"/>
          <p:cNvSpPr/>
          <p:nvPr/>
        </p:nvSpPr>
        <p:spPr>
          <a:xfrm>
            <a:off x="1179481" y="4006254"/>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1</a:t>
            </a:r>
          </a:p>
        </p:txBody>
      </p:sp>
      <p:sp>
        <p:nvSpPr>
          <p:cNvPr id="11" name="Oval 10"/>
          <p:cNvSpPr/>
          <p:nvPr/>
        </p:nvSpPr>
        <p:spPr>
          <a:xfrm>
            <a:off x="1522583" y="3942564"/>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2</a:t>
            </a:r>
          </a:p>
        </p:txBody>
      </p:sp>
      <p:sp>
        <p:nvSpPr>
          <p:cNvPr id="12" name="Oval 11"/>
          <p:cNvSpPr/>
          <p:nvPr/>
        </p:nvSpPr>
        <p:spPr>
          <a:xfrm>
            <a:off x="1865836" y="3885257"/>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3</a:t>
            </a:r>
          </a:p>
        </p:txBody>
      </p:sp>
      <p:sp>
        <p:nvSpPr>
          <p:cNvPr id="13" name="Oval 12"/>
          <p:cNvSpPr/>
          <p:nvPr/>
        </p:nvSpPr>
        <p:spPr>
          <a:xfrm>
            <a:off x="2207203" y="3824640"/>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4</a:t>
            </a:r>
          </a:p>
        </p:txBody>
      </p:sp>
      <p:sp>
        <p:nvSpPr>
          <p:cNvPr id="14" name="Oval 13"/>
          <p:cNvSpPr/>
          <p:nvPr/>
        </p:nvSpPr>
        <p:spPr>
          <a:xfrm>
            <a:off x="2553110" y="3758304"/>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5</a:t>
            </a:r>
          </a:p>
        </p:txBody>
      </p:sp>
      <p:sp>
        <p:nvSpPr>
          <p:cNvPr id="15" name="Oval 14"/>
          <p:cNvSpPr/>
          <p:nvPr/>
        </p:nvSpPr>
        <p:spPr>
          <a:xfrm>
            <a:off x="3323454" y="1891350"/>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9</a:t>
            </a:r>
          </a:p>
        </p:txBody>
      </p:sp>
      <p:sp>
        <p:nvSpPr>
          <p:cNvPr id="16" name="Freeform 15"/>
          <p:cNvSpPr/>
          <p:nvPr/>
        </p:nvSpPr>
        <p:spPr>
          <a:xfrm flipH="1">
            <a:off x="3050440" y="2457100"/>
            <a:ext cx="400331" cy="85045"/>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17" name="Oval 16"/>
          <p:cNvSpPr/>
          <p:nvPr/>
        </p:nvSpPr>
        <p:spPr>
          <a:xfrm>
            <a:off x="3317663" y="2292929"/>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8</a:t>
            </a:r>
          </a:p>
        </p:txBody>
      </p:sp>
      <p:sp>
        <p:nvSpPr>
          <p:cNvPr id="18" name="Freeform 17"/>
          <p:cNvSpPr/>
          <p:nvPr/>
        </p:nvSpPr>
        <p:spPr>
          <a:xfrm flipH="1">
            <a:off x="3035904" y="2882819"/>
            <a:ext cx="400331" cy="85045"/>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19" name="Oval 18"/>
          <p:cNvSpPr/>
          <p:nvPr/>
        </p:nvSpPr>
        <p:spPr>
          <a:xfrm>
            <a:off x="3303127" y="2718648"/>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7</a:t>
            </a:r>
          </a:p>
        </p:txBody>
      </p:sp>
      <p:sp>
        <p:nvSpPr>
          <p:cNvPr id="20" name="Freeform 19"/>
          <p:cNvSpPr/>
          <p:nvPr/>
        </p:nvSpPr>
        <p:spPr>
          <a:xfrm flipH="1">
            <a:off x="3030113" y="3284397"/>
            <a:ext cx="400331" cy="85045"/>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21" name="Oval 20"/>
          <p:cNvSpPr/>
          <p:nvPr/>
        </p:nvSpPr>
        <p:spPr>
          <a:xfrm>
            <a:off x="3297336" y="3120225"/>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6</a:t>
            </a:r>
          </a:p>
        </p:txBody>
      </p:sp>
      <p:sp>
        <p:nvSpPr>
          <p:cNvPr id="22"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a:t>
            </a:r>
            <a:endParaRPr lang="en-SG" dirty="0"/>
          </a:p>
        </p:txBody>
      </p:sp>
    </p:spTree>
    <p:extLst>
      <p:ext uri="{BB962C8B-B14F-4D97-AF65-F5344CB8AC3E}">
        <p14:creationId xmlns:p14="http://schemas.microsoft.com/office/powerpoint/2010/main" val="2109039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 Enginggering Presentation 2021">
      <a:dk1>
        <a:srgbClr val="404040"/>
      </a:dk1>
      <a:lt1>
        <a:srgbClr val="FFFFFF"/>
      </a:lt1>
      <a:dk2>
        <a:srgbClr val="545353"/>
      </a:dk2>
      <a:lt2>
        <a:srgbClr val="EEF0F2"/>
      </a:lt2>
      <a:accent1>
        <a:srgbClr val="A3C7D2"/>
      </a:accent1>
      <a:accent2>
        <a:srgbClr val="95B3DF"/>
      </a:accent2>
      <a:accent3>
        <a:srgbClr val="638DD4"/>
      </a:accent3>
      <a:accent4>
        <a:srgbClr val="48B9D3"/>
      </a:accent4>
      <a:accent5>
        <a:srgbClr val="687888"/>
      </a:accent5>
      <a:accent6>
        <a:srgbClr val="2EAF7D"/>
      </a:accent6>
      <a:hlink>
        <a:srgbClr val="E30613"/>
      </a:hlink>
      <a:folHlink>
        <a:srgbClr val="70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13047</TotalTime>
  <Words>3336</Words>
  <Application>Microsoft Office PowerPoint</Application>
  <PresentationFormat>On-screen Show (16:9)</PresentationFormat>
  <Paragraphs>808</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Times New Roman</vt:lpstr>
      <vt:lpstr>Wingdings</vt:lpstr>
      <vt:lpstr>Office Theme</vt:lpstr>
      <vt:lpstr>VDU Software</vt:lpstr>
      <vt:lpstr>Changelog</vt:lpstr>
      <vt:lpstr>Changelog</vt:lpstr>
      <vt:lpstr>Changelog</vt:lpstr>
      <vt:lpstr>Changelog</vt:lpstr>
      <vt:lpstr>Changelog</vt:lpstr>
      <vt:lpstr>Changelog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STENGG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Yan, Yoana</dc:creator>
  <cp:lastModifiedBy>Wee Ann Honghui</cp:lastModifiedBy>
  <cp:revision>775</cp:revision>
  <dcterms:created xsi:type="dcterms:W3CDTF">2020-12-07T03:58:22Z</dcterms:created>
  <dcterms:modified xsi:type="dcterms:W3CDTF">2022-09-20T03:43:32Z</dcterms:modified>
</cp:coreProperties>
</file>