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5"/>
  </p:notesMasterIdLst>
  <p:handoutMasterIdLst>
    <p:handoutMasterId r:id="rId46"/>
  </p:handoutMasterIdLst>
  <p:sldIdLst>
    <p:sldId id="439" r:id="rId2"/>
    <p:sldId id="533" r:id="rId3"/>
    <p:sldId id="532" r:id="rId4"/>
    <p:sldId id="509" r:id="rId5"/>
    <p:sldId id="522" r:id="rId6"/>
    <p:sldId id="510" r:id="rId7"/>
    <p:sldId id="511" r:id="rId8"/>
    <p:sldId id="512" r:id="rId9"/>
    <p:sldId id="519" r:id="rId10"/>
    <p:sldId id="513" r:id="rId11"/>
    <p:sldId id="487" r:id="rId12"/>
    <p:sldId id="488" r:id="rId13"/>
    <p:sldId id="489" r:id="rId14"/>
    <p:sldId id="490" r:id="rId15"/>
    <p:sldId id="514" r:id="rId16"/>
    <p:sldId id="491" r:id="rId17"/>
    <p:sldId id="515" r:id="rId18"/>
    <p:sldId id="492" r:id="rId19"/>
    <p:sldId id="493" r:id="rId20"/>
    <p:sldId id="516" r:id="rId21"/>
    <p:sldId id="530" r:id="rId22"/>
    <p:sldId id="495" r:id="rId23"/>
    <p:sldId id="496" r:id="rId24"/>
    <p:sldId id="494" r:id="rId25"/>
    <p:sldId id="531" r:id="rId26"/>
    <p:sldId id="526" r:id="rId27"/>
    <p:sldId id="529" r:id="rId28"/>
    <p:sldId id="528" r:id="rId29"/>
    <p:sldId id="521" r:id="rId30"/>
    <p:sldId id="517" r:id="rId31"/>
    <p:sldId id="497" r:id="rId32"/>
    <p:sldId id="498" r:id="rId33"/>
    <p:sldId id="499" r:id="rId34"/>
    <p:sldId id="518" r:id="rId35"/>
    <p:sldId id="503" r:id="rId36"/>
    <p:sldId id="504" r:id="rId37"/>
    <p:sldId id="505" r:id="rId38"/>
    <p:sldId id="506" r:id="rId39"/>
    <p:sldId id="507" r:id="rId40"/>
    <p:sldId id="508" r:id="rId41"/>
    <p:sldId id="534" r:id="rId42"/>
    <p:sldId id="535" r:id="rId43"/>
    <p:sldId id="302" r:id="rId4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9B"/>
    <a:srgbClr val="000000"/>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466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6/2/2023</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6/2/2023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6/2/2023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2/6/2023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V0.8: 6</a:t>
            </a:r>
            <a:r>
              <a:rPr lang="en-US" baseline="30000" dirty="0" smtClean="0"/>
              <a:t>th</a:t>
            </a:r>
            <a:r>
              <a:rPr lang="en-US" dirty="0" smtClean="0"/>
              <a:t> February 2023</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14013095"/>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solidFill>
                            <a:srgbClr val="FF0000"/>
                          </a:solidFill>
                        </a:rPr>
                        <a:t>0xFF01A0410000CS</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strike="sngStrike" dirty="0" smtClean="0"/>
                        <a:t>or until </a:t>
                      </a:r>
                      <a:r>
                        <a:rPr lang="en-US" sz="1200" strike="sngStrike" dirty="0" err="1" smtClean="0"/>
                        <a:t>Ack</a:t>
                      </a:r>
                      <a:r>
                        <a:rPr lang="en-US" sz="1200" strike="sngStrike" dirty="0" smtClean="0"/>
                        <a:t> message is received from TI (J4 RS422)</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9742623"/>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a:t>Ack</a:t>
                      </a: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0xFF01A0410000CS</a:t>
                      </a:r>
                      <a:endParaRPr lang="en-SG" sz="1200" dirty="0">
                        <a:solidFill>
                          <a:srgbClr val="FF0000"/>
                        </a:solidFill>
                      </a:endParaRPr>
                    </a:p>
                  </a:txBody>
                  <a:tcPr marL="47149" marR="47149" marT="0" marB="0" anchor="ctr"/>
                </a:tc>
                <a:tc>
                  <a:txBody>
                    <a:bodyPr/>
                    <a:lstStyle/>
                    <a:p>
                      <a:pPr algn="ctr">
                        <a:spcAft>
                          <a:spcPts val="0"/>
                        </a:spcAft>
                      </a:pPr>
                      <a:endParaRPr lang="en-SG" sz="1200" dirty="0"/>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229336471"/>
              </p:ext>
            </p:extLst>
          </p:nvPr>
        </p:nvGraphicFramePr>
        <p:xfrm>
          <a:off x="2798619" y="429263"/>
          <a:ext cx="6096001" cy="144399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solidFill>
                            <a:srgbClr val="FF0000"/>
                          </a:solidFill>
                        </a:rPr>
                        <a:t>0xFF01A0410000CS</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 </a:t>
                      </a:r>
                      <a:r>
                        <a:rPr lang="en-US" sz="1200" strike="sngStrike" baseline="0" dirty="0" smtClean="0"/>
                        <a:t>or </a:t>
                      </a:r>
                      <a:r>
                        <a:rPr lang="en-US" sz="1200" strike="sngStrike" dirty="0" smtClean="0"/>
                        <a:t>until </a:t>
                      </a:r>
                      <a:r>
                        <a:rPr lang="en-US" sz="1200" strike="sngStrike" dirty="0" err="1" smtClean="0"/>
                        <a:t>Ack</a:t>
                      </a:r>
                      <a:r>
                        <a:rPr lang="en-US" sz="1200" strike="sngStrike" dirty="0" smtClean="0"/>
                        <a:t> message is received from TI</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675933318"/>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a:t>Ack</a:t>
                      </a: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0xFF01A0410000CS</a:t>
                      </a:r>
                      <a:endParaRPr lang="en-SG" sz="1200" dirty="0">
                        <a:solidFill>
                          <a:srgbClr val="FF0000"/>
                        </a:solidFill>
                      </a:endParaRPr>
                    </a:p>
                  </a:txBody>
                  <a:tcPr marL="47149" marR="47149" marT="0" marB="0" anchor="ctr"/>
                </a:tc>
                <a:tc>
                  <a:txBody>
                    <a:bodyPr/>
                    <a:lstStyle/>
                    <a:p>
                      <a:pPr algn="ctr">
                        <a:spcAft>
                          <a:spcPts val="0"/>
                        </a:spcAft>
                      </a:pPr>
                      <a:endParaRPr lang="en-SG" sz="1200" dirty="0"/>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a:t>
            </a:r>
            <a:r>
              <a:rPr lang="en-US" smtClean="0"/>
              <a:t>on J4 changed </a:t>
            </a:r>
            <a:r>
              <a:rPr lang="en-US" dirty="0" smtClean="0"/>
              <a:t>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1077218"/>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status and NUC countdown and NUC now OSD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9614" y="867454"/>
            <a:ext cx="2252844"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video stream label should still be shown</a:t>
            </a:r>
            <a:endParaRPr lang="en-US" sz="1600" dirty="0">
              <a:solidFill>
                <a:srgbClr val="FF0000"/>
              </a:solidFill>
              <a:effectLst>
                <a:outerShdw blurRad="38100" dist="38100" dir="2700000" algn="tl">
                  <a:srgbClr val="000000">
                    <a:alpha val="43137"/>
                  </a:srgbClr>
                </a:outerShdw>
              </a:effectLst>
            </a:endParaRPr>
          </a:p>
        </p:txBody>
      </p:sp>
      <p:cxnSp>
        <p:nvCxnSpPr>
          <p:cNvPr id="8" name="Straight Arrow Connector 7"/>
          <p:cNvCxnSpPr>
            <a:stCxn id="7" idx="0"/>
          </p:cNvCxnSpPr>
          <p:nvPr/>
        </p:nvCxnSpPr>
        <p:spPr>
          <a:xfrm flipH="1" flipV="1">
            <a:off x="998162" y="413473"/>
            <a:ext cx="527874" cy="453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1754326"/>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0xFF01A0410000CS</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p>
        </p:txBody>
      </p:sp>
      <p:sp>
        <p:nvSpPr>
          <p:cNvPr id="3" name="TextBox 2"/>
          <p:cNvSpPr txBox="1"/>
          <p:nvPr/>
        </p:nvSpPr>
        <p:spPr>
          <a:xfrm>
            <a:off x="388890" y="2091393"/>
            <a:ext cx="4030711" cy="830997"/>
          </a:xfrm>
          <a:prstGeom prst="rect">
            <a:avLst/>
          </a:prstGeom>
          <a:noFill/>
        </p:spPr>
        <p:txBody>
          <a:bodyPr wrap="square" rtlCol="0">
            <a:spAutoFit/>
          </a:bodyPr>
          <a:lstStyle/>
          <a:p>
            <a:r>
              <a:rPr lang="en-US" sz="1200" b="1" dirty="0"/>
              <a:t>NUC Development Mode</a:t>
            </a:r>
          </a:p>
          <a:p>
            <a:r>
              <a:rPr lang="en-US" sz="1200" dirty="0"/>
              <a:t>When development mode is activated, </a:t>
            </a:r>
          </a:p>
          <a:p>
            <a:pPr marL="214313" indent="-214313">
              <a:buFontTx/>
              <a:buChar char="-"/>
            </a:pPr>
            <a:r>
              <a:rPr lang="en-US" sz="1200" dirty="0"/>
              <a:t>Disable 5min interval NUC countdown and activation</a:t>
            </a:r>
          </a:p>
          <a:p>
            <a:pPr marL="214313" indent="-214313">
              <a:buFontTx/>
              <a:buChar char="-"/>
            </a:pPr>
            <a:r>
              <a:rPr lang="en-US" sz="1200" dirty="0"/>
              <a:t>The TI will use software-based NUC</a:t>
            </a:r>
          </a:p>
        </p:txBody>
      </p:sp>
      <p:graphicFrame>
        <p:nvGraphicFramePr>
          <p:cNvPr id="4" name="Table 3"/>
          <p:cNvGraphicFramePr>
            <a:graphicFrameLocks noGrp="1"/>
          </p:cNvGraphicFramePr>
          <p:nvPr>
            <p:extLst>
              <p:ext uri="{D42A27DB-BD31-4B8C-83A1-F6EECF244321}">
                <p14:modId xmlns:p14="http://schemas.microsoft.com/office/powerpoint/2010/main" val="4108500458"/>
              </p:ext>
            </p:extLst>
          </p:nvPr>
        </p:nvGraphicFramePr>
        <p:xfrm>
          <a:off x="4669944" y="484724"/>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NUC Mode: Development Mode</a:t>
                      </a:r>
                      <a:endParaRPr lang="en-SG" sz="1200" dirty="0" smtClean="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5" name="TextBox 4"/>
          <p:cNvSpPr txBox="1"/>
          <p:nvPr/>
        </p:nvSpPr>
        <p:spPr>
          <a:xfrm>
            <a:off x="4669945" y="1597245"/>
            <a:ext cx="3940655" cy="1569660"/>
          </a:xfrm>
          <a:prstGeom prst="rect">
            <a:avLst/>
          </a:prstGeom>
          <a:noFill/>
        </p:spPr>
        <p:txBody>
          <a:bodyPr wrap="square" rtlCol="0">
            <a:spAutoFit/>
          </a:bodyPr>
          <a:lstStyle/>
          <a:p>
            <a:r>
              <a:rPr lang="en-US" sz="1200" dirty="0"/>
              <a:t>1) Press “MENU” button to open menu</a:t>
            </a:r>
          </a:p>
          <a:p>
            <a:r>
              <a:rPr lang="en-US" sz="1200" dirty="0"/>
              <a:t>2) Press “+” twice to highlight “NUC Mode”</a:t>
            </a:r>
          </a:p>
          <a:p>
            <a:r>
              <a:rPr lang="en-US" sz="1200" dirty="0"/>
              <a:t>3) Press “NUC” button 3 times to deactivate NUC Development Mode</a:t>
            </a:r>
          </a:p>
          <a:p>
            <a:r>
              <a:rPr lang="en-US" sz="1200" dirty="0"/>
              <a:t>4) VCU to send “</a:t>
            </a:r>
            <a:r>
              <a:rPr lang="en-SG" sz="1200" dirty="0"/>
              <a:t>-</a:t>
            </a:r>
            <a:r>
              <a:rPr lang="en-US" sz="1200" dirty="0"/>
              <a:t>” message to TI to deactivate software NUC mode</a:t>
            </a:r>
          </a:p>
          <a:p>
            <a:r>
              <a:rPr lang="en-US" sz="1200" dirty="0"/>
              <a:t>5) When </a:t>
            </a:r>
            <a:r>
              <a:rPr lang="en-US" sz="1200" dirty="0" err="1"/>
              <a:t>Ack</a:t>
            </a:r>
            <a:r>
              <a:rPr lang="en-US" sz="1200" dirty="0"/>
              <a:t> message “</a:t>
            </a:r>
            <a:r>
              <a:rPr lang="en-SG" sz="1200" dirty="0"/>
              <a:t>5502 0D8D 82” is received, NUC development mode is deactivated</a:t>
            </a:r>
          </a:p>
        </p:txBody>
      </p:sp>
      <p:graphicFrame>
        <p:nvGraphicFramePr>
          <p:cNvPr id="6" name="Table 5"/>
          <p:cNvGraphicFramePr>
            <a:graphicFrameLocks noGrp="1"/>
          </p:cNvGraphicFramePr>
          <p:nvPr>
            <p:extLst>
              <p:ext uri="{D42A27DB-BD31-4B8C-83A1-F6EECF244321}">
                <p14:modId xmlns:p14="http://schemas.microsoft.com/office/powerpoint/2010/main" val="3433190409"/>
              </p:ext>
            </p:extLst>
          </p:nvPr>
        </p:nvGraphicFramePr>
        <p:xfrm>
          <a:off x="4669944" y="3328487"/>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dirty="0" smtClean="0"/>
                        <a:t>NUC Mode</a:t>
                      </a:r>
                      <a:endParaRPr lang="en-SG" sz="12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7" name="TextBox 6"/>
          <p:cNvSpPr txBox="1"/>
          <p:nvPr/>
        </p:nvSpPr>
        <p:spPr>
          <a:xfrm>
            <a:off x="4669943" y="4441008"/>
            <a:ext cx="4072275" cy="646331"/>
          </a:xfrm>
          <a:prstGeom prst="rect">
            <a:avLst/>
          </a:prstGeom>
          <a:noFill/>
        </p:spPr>
        <p:txBody>
          <a:bodyPr wrap="square" rtlCol="0">
            <a:spAutoFit/>
          </a:bodyPr>
          <a:lstStyle/>
          <a:p>
            <a:r>
              <a:rPr lang="en-US" sz="1200" dirty="0"/>
              <a:t>6) Press “+” to highlight “Quit”</a:t>
            </a:r>
          </a:p>
          <a:p>
            <a:r>
              <a:rPr lang="en-US" sz="1200" dirty="0"/>
              <a:t>7) Press “MENU” button to exit</a:t>
            </a:r>
          </a:p>
          <a:p>
            <a:r>
              <a:rPr lang="en-US" sz="1200" dirty="0"/>
              <a:t>8) VDU will activate manual NUC every 5 min</a:t>
            </a:r>
          </a:p>
        </p:txBody>
      </p:sp>
      <p:sp>
        <p:nvSpPr>
          <p:cNvPr id="8" name="TextBox 7"/>
          <p:cNvSpPr txBox="1"/>
          <p:nvPr/>
        </p:nvSpPr>
        <p:spPr>
          <a:xfrm>
            <a:off x="4669944" y="152401"/>
            <a:ext cx="2700001" cy="276999"/>
          </a:xfrm>
          <a:prstGeom prst="rect">
            <a:avLst/>
          </a:prstGeom>
          <a:noFill/>
        </p:spPr>
        <p:txBody>
          <a:bodyPr wrap="square" rtlCol="0">
            <a:spAutoFit/>
          </a:bodyPr>
          <a:lstStyle/>
          <a:p>
            <a:r>
              <a:rPr lang="en-US" sz="1200" b="1" dirty="0"/>
              <a:t>Disable NUC Development Mode</a:t>
            </a:r>
            <a:endParaRPr lang="en-SG" sz="1200" b="1" dirty="0"/>
          </a:p>
        </p:txBody>
      </p:sp>
      <p:sp>
        <p:nvSpPr>
          <p:cNvPr id="9" name="TextBox 8"/>
          <p:cNvSpPr txBox="1"/>
          <p:nvPr/>
        </p:nvSpPr>
        <p:spPr>
          <a:xfrm>
            <a:off x="388888" y="4307385"/>
            <a:ext cx="4030711" cy="461665"/>
          </a:xfrm>
          <a:prstGeom prst="rect">
            <a:avLst/>
          </a:prstGeom>
          <a:noFill/>
        </p:spPr>
        <p:txBody>
          <a:bodyPr wrap="square" rtlCol="0">
            <a:spAutoFit/>
          </a:bodyPr>
          <a:lstStyle/>
          <a:p>
            <a:r>
              <a:rPr lang="en-US" sz="1200" b="1" dirty="0"/>
              <a:t>* On VDU start-up, will be Auto-NUC Mode by default</a:t>
            </a:r>
          </a:p>
          <a:p>
            <a:r>
              <a:rPr lang="en-US" sz="1200" dirty="0">
                <a:solidFill>
                  <a:srgbClr val="FF0000"/>
                </a:solidFill>
              </a:rPr>
              <a:t>** NUC Dev Mode to be toggled using test software</a:t>
            </a:r>
          </a:p>
        </p:txBody>
      </p:sp>
      <p:sp>
        <p:nvSpPr>
          <p:cNvPr id="10" name="TextBox 9"/>
          <p:cNvSpPr txBox="1"/>
          <p:nvPr/>
        </p:nvSpPr>
        <p:spPr>
          <a:xfrm>
            <a:off x="388889" y="2991640"/>
            <a:ext cx="4030711" cy="1200329"/>
          </a:xfrm>
          <a:prstGeom prst="rect">
            <a:avLst/>
          </a:prstGeom>
          <a:noFill/>
        </p:spPr>
        <p:txBody>
          <a:bodyPr wrap="square" rtlCol="0">
            <a:spAutoFit/>
          </a:bodyPr>
          <a:lstStyle/>
          <a:p>
            <a:r>
              <a:rPr lang="en-US" sz="1200" b="1" dirty="0"/>
              <a:t>Manual NUC button press (any mode)</a:t>
            </a:r>
          </a:p>
          <a:p>
            <a:r>
              <a:rPr lang="en-US" sz="1200" dirty="0"/>
              <a:t>When NUC button on VDU is pressed by user, </a:t>
            </a:r>
          </a:p>
          <a:p>
            <a:pPr marL="257175" indent="-257175">
              <a:buAutoNum type="arabicParenR"/>
            </a:pPr>
            <a:r>
              <a:rPr lang="en-US" sz="1200" dirty="0"/>
              <a:t>The VDU will immediately trigger VCU to send NUC message to TI </a:t>
            </a:r>
            <a:r>
              <a:rPr lang="en-US" sz="1200" dirty="0" smtClean="0"/>
              <a:t>(</a:t>
            </a:r>
            <a:r>
              <a:rPr lang="en-SG" sz="1200" dirty="0">
                <a:solidFill>
                  <a:srgbClr val="FF0000"/>
                </a:solidFill>
              </a:rPr>
              <a:t>0xFF01A0410000CS</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endParaRPr lang="en-SG" sz="1200" dirty="0"/>
          </a:p>
        </p:txBody>
      </p:sp>
      <p:cxnSp>
        <p:nvCxnSpPr>
          <p:cNvPr id="11" name="Straight Connector 10"/>
          <p:cNvCxnSpPr/>
          <p:nvPr/>
        </p:nvCxnSpPr>
        <p:spPr>
          <a:xfrm>
            <a:off x="4495800" y="152401"/>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9599" y="184082"/>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
        <p:nvSpPr>
          <p:cNvPr id="4" name="TextBox 3"/>
          <p:cNvSpPr txBox="1"/>
          <p:nvPr/>
        </p:nvSpPr>
        <p:spPr>
          <a:xfrm>
            <a:off x="4721899" y="1352730"/>
            <a:ext cx="4030710" cy="3231654"/>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BIT fault detected (supplier action needed, user unable to correct fault),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a:t>
            </a: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13347</TotalTime>
  <Words>3751</Words>
  <Application>Microsoft Office PowerPoint</Application>
  <PresentationFormat>On-screen Show (16:9)</PresentationFormat>
  <Paragraphs>859</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799</cp:revision>
  <dcterms:created xsi:type="dcterms:W3CDTF">2020-12-07T03:58:22Z</dcterms:created>
  <dcterms:modified xsi:type="dcterms:W3CDTF">2023-02-06T10:28:43Z</dcterms:modified>
</cp:coreProperties>
</file>