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1" r:id="rId5"/>
    <p:sldId id="263" r:id="rId6"/>
    <p:sldId id="281" r:id="rId7"/>
    <p:sldId id="282" r:id="rId8"/>
    <p:sldId id="290" r:id="rId9"/>
    <p:sldId id="291" r:id="rId10"/>
    <p:sldId id="289" r:id="rId11"/>
    <p:sldId id="283" r:id="rId12"/>
    <p:sldId id="284" r:id="rId13"/>
    <p:sldId id="285" r:id="rId14"/>
    <p:sldId id="264" r:id="rId15"/>
    <p:sldId id="266" r:id="rId16"/>
    <p:sldId id="268" r:id="rId17"/>
    <p:sldId id="273" r:id="rId18"/>
    <p:sldId id="286" r:id="rId19"/>
    <p:sldId id="271" r:id="rId20"/>
    <p:sldId id="274" r:id="rId21"/>
    <p:sldId id="28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CC66FF"/>
    <a:srgbClr val="660066"/>
    <a:srgbClr val="CC00CC"/>
    <a:srgbClr val="FF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10/8/2022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209128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10/8/2022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829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10/8/2022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41478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10/8/2022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1096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D66325-BF73-494A-8711-47D5A6F1A403}" type="datetimeFigureOut">
              <a:rPr lang="en-SG" smtClean="0"/>
              <a:t>10/8/2022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96302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C1D66325-BF73-494A-8711-47D5A6F1A403}" type="datetimeFigureOut">
              <a:rPr lang="en-SG" smtClean="0"/>
              <a:t>10/8/2022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66186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C1D66325-BF73-494A-8711-47D5A6F1A403}" type="datetimeFigureOut">
              <a:rPr lang="en-SG" smtClean="0"/>
              <a:t>10/8/2022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427294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C1D66325-BF73-494A-8711-47D5A6F1A403}" type="datetimeFigureOut">
              <a:rPr lang="en-SG" smtClean="0"/>
              <a:t>10/8/2022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7468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6325-BF73-494A-8711-47D5A6F1A403}" type="datetimeFigureOut">
              <a:rPr lang="en-SG" smtClean="0"/>
              <a:t>10/8/2022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273860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D66325-BF73-494A-8711-47D5A6F1A403}" type="datetimeFigureOut">
              <a:rPr lang="en-SG" smtClean="0"/>
              <a:t>10/8/2022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20156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D66325-BF73-494A-8711-47D5A6F1A403}" type="datetimeFigureOut">
              <a:rPr lang="en-SG" smtClean="0"/>
              <a:t>10/8/2022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139905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66325-BF73-494A-8711-47D5A6F1A403}" type="datetimeFigureOut">
              <a:rPr lang="en-SG" smtClean="0"/>
              <a:t>10/8/2022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0A6-5F1E-416A-8A12-9966662B2E57}" type="slidenum">
              <a:rPr lang="en-SG" smtClean="0"/>
              <a:t>‹#›</a:t>
            </a:fld>
            <a:endParaRPr lang="en-SG"/>
          </a:p>
        </p:txBody>
      </p:sp>
    </p:spTree>
    <p:extLst>
      <p:ext uri="{BB962C8B-B14F-4D97-AF65-F5344CB8AC3E}">
        <p14:creationId xmlns:p14="http://schemas.microsoft.com/office/powerpoint/2010/main" val="103649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60000">
            <a:off x="883482" y="2172110"/>
            <a:ext cx="3423229" cy="2985289"/>
          </a:xfrm>
          <a:prstGeom prst="rect">
            <a:avLst/>
          </a:prstGeom>
        </p:spPr>
      </p:pic>
      <p:graphicFrame>
        <p:nvGraphicFramePr>
          <p:cNvPr id="3" name="Table 2"/>
          <p:cNvGraphicFramePr>
            <a:graphicFrameLocks noGrp="1"/>
          </p:cNvGraphicFramePr>
          <p:nvPr>
            <p:extLst/>
          </p:nvPr>
        </p:nvGraphicFramePr>
        <p:xfrm>
          <a:off x="5238284" y="1273395"/>
          <a:ext cx="6536837" cy="5059677"/>
        </p:xfrm>
        <a:graphic>
          <a:graphicData uri="http://schemas.openxmlformats.org/drawingml/2006/table">
            <a:tbl>
              <a:tblPr firstRow="1" bandRow="1">
                <a:tableStyleId>{5940675A-B579-460E-94D1-54222C63F5DA}</a:tableStyleId>
              </a:tblPr>
              <a:tblGrid>
                <a:gridCol w="1113964">
                  <a:extLst>
                    <a:ext uri="{9D8B030D-6E8A-4147-A177-3AD203B41FA5}">
                      <a16:colId xmlns:a16="http://schemas.microsoft.com/office/drawing/2014/main" val="1220250680"/>
                    </a:ext>
                  </a:extLst>
                </a:gridCol>
                <a:gridCol w="1113964">
                  <a:extLst>
                    <a:ext uri="{9D8B030D-6E8A-4147-A177-3AD203B41FA5}">
                      <a16:colId xmlns:a16="http://schemas.microsoft.com/office/drawing/2014/main" val="3363006122"/>
                    </a:ext>
                  </a:extLst>
                </a:gridCol>
                <a:gridCol w="4308909">
                  <a:extLst>
                    <a:ext uri="{9D8B030D-6E8A-4147-A177-3AD203B41FA5}">
                      <a16:colId xmlns:a16="http://schemas.microsoft.com/office/drawing/2014/main" val="2781156081"/>
                    </a:ext>
                  </a:extLst>
                </a:gridCol>
              </a:tblGrid>
              <a:tr h="494453">
                <a:tc>
                  <a:txBody>
                    <a:bodyPr/>
                    <a:lstStyle/>
                    <a:p>
                      <a:pPr algn="ctr"/>
                      <a:r>
                        <a:rPr lang="en-US" sz="1600" b="1" dirty="0" smtClean="0"/>
                        <a:t>Item</a:t>
                      </a:r>
                      <a:endParaRPr lang="en-SG" sz="1600" b="1" dirty="0"/>
                    </a:p>
                  </a:txBody>
                  <a:tcPr marL="121920" marR="121920" marT="60960" marB="60960" anchor="ctr"/>
                </a:tc>
                <a:tc>
                  <a:txBody>
                    <a:bodyPr/>
                    <a:lstStyle/>
                    <a:p>
                      <a:pPr algn="ctr"/>
                      <a:r>
                        <a:rPr lang="en-US" sz="1600" b="1" dirty="0" smtClean="0"/>
                        <a:t>Buttons</a:t>
                      </a:r>
                      <a:endParaRPr lang="en-SG" sz="1600" b="1" dirty="0"/>
                    </a:p>
                  </a:txBody>
                  <a:tcPr marL="121920" marR="121920" marT="60960" marB="60960" anchor="ctr"/>
                </a:tc>
                <a:tc>
                  <a:txBody>
                    <a:bodyPr/>
                    <a:lstStyle/>
                    <a:p>
                      <a:r>
                        <a:rPr lang="en-US" sz="1600" b="1" dirty="0" smtClean="0"/>
                        <a:t>Functions</a:t>
                      </a:r>
                      <a:endParaRPr lang="en-SG" sz="1600" b="1" dirty="0"/>
                    </a:p>
                  </a:txBody>
                  <a:tcPr marL="121920" marR="121920" marT="60960" marB="60960" anchor="ctr"/>
                </a:tc>
                <a:extLst>
                  <a:ext uri="{0D108BD9-81ED-4DB2-BD59-A6C34878D82A}">
                    <a16:rowId xmlns:a16="http://schemas.microsoft.com/office/drawing/2014/main" val="1283268511"/>
                  </a:ext>
                </a:extLst>
              </a:tr>
              <a:tr h="494453">
                <a:tc>
                  <a:txBody>
                    <a:bodyPr/>
                    <a:lstStyle/>
                    <a:p>
                      <a:pPr algn="ctr"/>
                      <a:r>
                        <a:rPr lang="en-US" sz="1600" dirty="0" smtClean="0"/>
                        <a:t>1</a:t>
                      </a:r>
                      <a:endParaRPr lang="en-SG" sz="1600" dirty="0"/>
                    </a:p>
                  </a:txBody>
                  <a:tcPr marL="121920" marR="121920" marT="60960" marB="60960" anchor="ctr"/>
                </a:tc>
                <a:tc>
                  <a:txBody>
                    <a:bodyPr/>
                    <a:lstStyle/>
                    <a:p>
                      <a:pPr algn="ctr"/>
                      <a:r>
                        <a:rPr lang="en-US" sz="1600" dirty="0" smtClean="0"/>
                        <a:t>Front</a:t>
                      </a:r>
                      <a:endParaRPr lang="en-SG" sz="1600" dirty="0"/>
                    </a:p>
                  </a:txBody>
                  <a:tcPr marL="121920" marR="121920" marT="60960" marB="60960" anchor="ctr"/>
                </a:tc>
                <a:tc>
                  <a:txBody>
                    <a:bodyPr/>
                    <a:lstStyle/>
                    <a:p>
                      <a:r>
                        <a:rPr lang="en-US" sz="1600" dirty="0" smtClean="0"/>
                        <a:t>Front camera view toggle</a:t>
                      </a:r>
                      <a:endParaRPr lang="en-SG" sz="1600" dirty="0"/>
                    </a:p>
                  </a:txBody>
                  <a:tcPr marL="121920" marR="121920" marT="60960" marB="60960" anchor="ctr"/>
                </a:tc>
                <a:extLst>
                  <a:ext uri="{0D108BD9-81ED-4DB2-BD59-A6C34878D82A}">
                    <a16:rowId xmlns:a16="http://schemas.microsoft.com/office/drawing/2014/main" val="3495503980"/>
                  </a:ext>
                </a:extLst>
              </a:tr>
              <a:tr h="609600">
                <a:tc>
                  <a:txBody>
                    <a:bodyPr/>
                    <a:lstStyle/>
                    <a:p>
                      <a:pPr algn="ctr"/>
                      <a:r>
                        <a:rPr lang="en-US" sz="1600" dirty="0" smtClean="0"/>
                        <a:t>2</a:t>
                      </a:r>
                      <a:endParaRPr lang="en-SG" sz="1600" dirty="0"/>
                    </a:p>
                  </a:txBody>
                  <a:tcPr marL="121920" marR="121920" marT="60960" marB="60960" anchor="ctr"/>
                </a:tc>
                <a:tc>
                  <a:txBody>
                    <a:bodyPr/>
                    <a:lstStyle/>
                    <a:p>
                      <a:pPr algn="ctr"/>
                      <a:r>
                        <a:rPr lang="en-US" sz="1600" dirty="0" smtClean="0"/>
                        <a:t>Rear</a:t>
                      </a:r>
                      <a:endParaRPr lang="en-SG" sz="1600" dirty="0"/>
                    </a:p>
                  </a:txBody>
                  <a:tcPr marL="121920" marR="121920" marT="60960" marB="60960" anchor="ctr"/>
                </a:tc>
                <a:tc>
                  <a:txBody>
                    <a:bodyPr/>
                    <a:lstStyle/>
                    <a:p>
                      <a:r>
                        <a:rPr lang="en-US" sz="1600" dirty="0" smtClean="0"/>
                        <a:t>Rear camera view toggle </a:t>
                      </a:r>
                    </a:p>
                    <a:p>
                      <a:r>
                        <a:rPr lang="en-US" sz="1600" dirty="0" smtClean="0"/>
                        <a:t>(for both rear near and rear far cameras)</a:t>
                      </a:r>
                      <a:endParaRPr lang="en-SG" sz="1600" dirty="0"/>
                    </a:p>
                  </a:txBody>
                  <a:tcPr marL="121920" marR="121920" marT="60960" marB="60960" anchor="ctr"/>
                </a:tc>
                <a:extLst>
                  <a:ext uri="{0D108BD9-81ED-4DB2-BD59-A6C34878D82A}">
                    <a16:rowId xmlns:a16="http://schemas.microsoft.com/office/drawing/2014/main" val="2305841376"/>
                  </a:ext>
                </a:extLst>
              </a:tr>
              <a:tr h="494453">
                <a:tc>
                  <a:txBody>
                    <a:bodyPr/>
                    <a:lstStyle/>
                    <a:p>
                      <a:pPr algn="ctr"/>
                      <a:r>
                        <a:rPr lang="en-US" sz="1600" dirty="0" smtClean="0"/>
                        <a:t>3</a:t>
                      </a:r>
                      <a:endParaRPr lang="en-SG" sz="1600" dirty="0"/>
                    </a:p>
                  </a:txBody>
                  <a:tcPr marL="121920" marR="121920" marT="60960" marB="60960" anchor="ctr"/>
                </a:tc>
                <a:tc>
                  <a:txBody>
                    <a:bodyPr/>
                    <a:lstStyle/>
                    <a:p>
                      <a:pPr algn="ctr"/>
                      <a:r>
                        <a:rPr lang="en-US" sz="1600" dirty="0" smtClean="0"/>
                        <a:t>IR</a:t>
                      </a:r>
                      <a:endParaRPr lang="en-SG" sz="1600" dirty="0"/>
                    </a:p>
                  </a:txBody>
                  <a:tcPr marL="121920" marR="121920" marT="60960" marB="60960" anchor="ctr"/>
                </a:tc>
                <a:tc>
                  <a:txBody>
                    <a:bodyPr/>
                    <a:lstStyle/>
                    <a:p>
                      <a:r>
                        <a:rPr lang="en-US" sz="1600" dirty="0" smtClean="0"/>
                        <a:t>IR illuminator on/off toggle</a:t>
                      </a:r>
                      <a:endParaRPr lang="en-SG" sz="1600" dirty="0"/>
                    </a:p>
                  </a:txBody>
                  <a:tcPr marL="121920" marR="121920" marT="60960" marB="60960" anchor="ctr"/>
                </a:tc>
                <a:extLst>
                  <a:ext uri="{0D108BD9-81ED-4DB2-BD59-A6C34878D82A}">
                    <a16:rowId xmlns:a16="http://schemas.microsoft.com/office/drawing/2014/main" val="1291022016"/>
                  </a:ext>
                </a:extLst>
              </a:tr>
              <a:tr h="494453">
                <a:tc>
                  <a:txBody>
                    <a:bodyPr/>
                    <a:lstStyle/>
                    <a:p>
                      <a:pPr algn="ctr"/>
                      <a:r>
                        <a:rPr lang="en-US" sz="1600" dirty="0" smtClean="0"/>
                        <a:t>4</a:t>
                      </a:r>
                      <a:endParaRPr lang="en-SG" sz="1600" dirty="0"/>
                    </a:p>
                  </a:txBody>
                  <a:tcPr marL="121920" marR="121920" marT="60960" marB="60960" anchor="ctr"/>
                </a:tc>
                <a:tc>
                  <a:txBody>
                    <a:bodyPr/>
                    <a:lstStyle/>
                    <a:p>
                      <a:pPr algn="ctr"/>
                      <a:r>
                        <a:rPr lang="en-US" sz="1600" dirty="0" smtClean="0"/>
                        <a:t>NUC*</a:t>
                      </a:r>
                      <a:endParaRPr lang="en-SG" sz="1600" dirty="0"/>
                    </a:p>
                  </a:txBody>
                  <a:tcPr marL="121920" marR="121920" marT="60960" marB="60960" anchor="ctr"/>
                </a:tc>
                <a:tc>
                  <a:txBody>
                    <a:bodyPr/>
                    <a:lstStyle/>
                    <a:p>
                      <a:r>
                        <a:rPr lang="en-US" sz="1600" dirty="0" smtClean="0"/>
                        <a:t>Manual NUC trigger</a:t>
                      </a:r>
                      <a:endParaRPr lang="en-SG" sz="1600" dirty="0"/>
                    </a:p>
                  </a:txBody>
                  <a:tcPr marL="121920" marR="121920" marT="60960" marB="60960" anchor="ctr"/>
                </a:tc>
                <a:extLst>
                  <a:ext uri="{0D108BD9-81ED-4DB2-BD59-A6C34878D82A}">
                    <a16:rowId xmlns:a16="http://schemas.microsoft.com/office/drawing/2014/main" val="3618908675"/>
                  </a:ext>
                </a:extLst>
              </a:tr>
              <a:tr h="494453">
                <a:tc>
                  <a:txBody>
                    <a:bodyPr/>
                    <a:lstStyle/>
                    <a:p>
                      <a:pPr algn="ctr"/>
                      <a:r>
                        <a:rPr lang="en-US" sz="1600" dirty="0" smtClean="0"/>
                        <a:t>5</a:t>
                      </a:r>
                      <a:endParaRPr lang="en-SG" sz="1600" dirty="0"/>
                    </a:p>
                  </a:txBody>
                  <a:tcPr marL="121920" marR="121920" marT="60960" marB="60960" anchor="ctr"/>
                </a:tc>
                <a:tc>
                  <a:txBody>
                    <a:bodyPr/>
                    <a:lstStyle/>
                    <a:p>
                      <a:pPr algn="ctr"/>
                      <a:r>
                        <a:rPr lang="en-US" sz="1600" dirty="0" smtClean="0"/>
                        <a:t>Night</a:t>
                      </a:r>
                      <a:endParaRPr lang="en-SG" sz="1600" dirty="0"/>
                    </a:p>
                  </a:txBody>
                  <a:tcPr marL="121920" marR="121920" marT="60960" marB="60960" anchor="ctr"/>
                </a:tc>
                <a:tc>
                  <a:txBody>
                    <a:bodyPr/>
                    <a:lstStyle/>
                    <a:p>
                      <a:r>
                        <a:rPr lang="en-US" sz="1600" dirty="0" smtClean="0"/>
                        <a:t>Low-brightness</a:t>
                      </a:r>
                      <a:r>
                        <a:rPr lang="en-US" sz="1600" baseline="0" dirty="0" smtClean="0"/>
                        <a:t> N</a:t>
                      </a:r>
                      <a:r>
                        <a:rPr lang="en-US" sz="1600" dirty="0" smtClean="0"/>
                        <a:t>ight Mode</a:t>
                      </a:r>
                      <a:r>
                        <a:rPr lang="en-US" sz="1600" baseline="0" dirty="0" smtClean="0"/>
                        <a:t> toggle</a:t>
                      </a:r>
                      <a:endParaRPr lang="en-SG" sz="1600" dirty="0"/>
                    </a:p>
                  </a:txBody>
                  <a:tcPr marL="121920" marR="121920" marT="60960" marB="60960" anchor="ctr"/>
                </a:tc>
                <a:extLst>
                  <a:ext uri="{0D108BD9-81ED-4DB2-BD59-A6C34878D82A}">
                    <a16:rowId xmlns:a16="http://schemas.microsoft.com/office/drawing/2014/main" val="2513135593"/>
                  </a:ext>
                </a:extLst>
              </a:tr>
              <a:tr h="494453">
                <a:tc>
                  <a:txBody>
                    <a:bodyPr/>
                    <a:lstStyle/>
                    <a:p>
                      <a:pPr algn="ctr"/>
                      <a:r>
                        <a:rPr lang="en-US" sz="1600" dirty="0" smtClean="0"/>
                        <a:t>6</a:t>
                      </a:r>
                      <a:endParaRPr lang="en-SG" sz="1600" dirty="0"/>
                    </a:p>
                  </a:txBody>
                  <a:tcPr marL="121920" marR="121920" marT="60960" marB="60960" anchor="ctr"/>
                </a:tc>
                <a:tc>
                  <a:txBody>
                    <a:bodyPr/>
                    <a:lstStyle/>
                    <a:p>
                      <a:pPr algn="ctr"/>
                      <a:r>
                        <a:rPr lang="en-US" sz="1600" dirty="0" smtClean="0"/>
                        <a:t>-</a:t>
                      </a:r>
                      <a:endParaRPr lang="en-SG" sz="1600" dirty="0"/>
                    </a:p>
                  </a:txBody>
                  <a:tcPr marL="121920" marR="121920" marT="60960" marB="60960" anchor="ctr"/>
                </a:tc>
                <a:tc rowSpan="3">
                  <a:txBody>
                    <a:bodyPr/>
                    <a:lstStyle/>
                    <a:p>
                      <a:r>
                        <a:rPr lang="en-US" sz="1600" dirty="0" smtClean="0"/>
                        <a:t>Selection for brightness / contrast / functions settings</a:t>
                      </a:r>
                      <a:endParaRPr lang="en-SG" sz="1600" dirty="0"/>
                    </a:p>
                  </a:txBody>
                  <a:tcPr marL="121920" marR="121920" marT="60960" marB="60960" anchor="ctr"/>
                </a:tc>
                <a:extLst>
                  <a:ext uri="{0D108BD9-81ED-4DB2-BD59-A6C34878D82A}">
                    <a16:rowId xmlns:a16="http://schemas.microsoft.com/office/drawing/2014/main" val="4264497291"/>
                  </a:ext>
                </a:extLst>
              </a:tr>
              <a:tr h="494453">
                <a:tc>
                  <a:txBody>
                    <a:bodyPr/>
                    <a:lstStyle/>
                    <a:p>
                      <a:pPr algn="ctr"/>
                      <a:r>
                        <a:rPr lang="en-US" sz="1600" dirty="0" smtClean="0"/>
                        <a:t>7</a:t>
                      </a:r>
                      <a:endParaRPr lang="en-SG" sz="1600" dirty="0"/>
                    </a:p>
                  </a:txBody>
                  <a:tcPr marL="121920" marR="121920" marT="60960" marB="60960" anchor="ctr"/>
                </a:tc>
                <a:tc>
                  <a:txBody>
                    <a:bodyPr/>
                    <a:lstStyle/>
                    <a:p>
                      <a:pPr algn="ctr"/>
                      <a:r>
                        <a:rPr lang="en-US" sz="1600" dirty="0" smtClean="0"/>
                        <a:t>+</a:t>
                      </a:r>
                      <a:endParaRPr lang="en-SG" sz="1600" dirty="0"/>
                    </a:p>
                  </a:txBody>
                  <a:tcPr marL="121920" marR="121920" marT="60960" marB="60960" anchor="ctr"/>
                </a:tc>
                <a:tc vMerge="1">
                  <a:txBody>
                    <a:bodyPr/>
                    <a:lstStyle/>
                    <a:p>
                      <a:endParaRPr lang="en-SG" sz="1200" dirty="0"/>
                    </a:p>
                  </a:txBody>
                  <a:tcPr anchor="ctr"/>
                </a:tc>
                <a:extLst>
                  <a:ext uri="{0D108BD9-81ED-4DB2-BD59-A6C34878D82A}">
                    <a16:rowId xmlns:a16="http://schemas.microsoft.com/office/drawing/2014/main" val="572523319"/>
                  </a:ext>
                </a:extLst>
              </a:tr>
              <a:tr h="494453">
                <a:tc>
                  <a:txBody>
                    <a:bodyPr/>
                    <a:lstStyle/>
                    <a:p>
                      <a:pPr algn="ctr"/>
                      <a:r>
                        <a:rPr lang="en-US" sz="1600" dirty="0" smtClean="0"/>
                        <a:t>8</a:t>
                      </a:r>
                      <a:endParaRPr lang="en-SG" sz="1600" dirty="0"/>
                    </a:p>
                  </a:txBody>
                  <a:tcPr marL="121920" marR="121920" marT="60960" marB="60960" anchor="ctr"/>
                </a:tc>
                <a:tc>
                  <a:txBody>
                    <a:bodyPr/>
                    <a:lstStyle/>
                    <a:p>
                      <a:pPr algn="ctr"/>
                      <a:r>
                        <a:rPr lang="en-US" sz="1600" dirty="0" smtClean="0"/>
                        <a:t>Menu</a:t>
                      </a:r>
                      <a:endParaRPr lang="en-SG" sz="1600" dirty="0"/>
                    </a:p>
                  </a:txBody>
                  <a:tcPr marL="121920" marR="121920" marT="60960" marB="60960" anchor="ctr"/>
                </a:tc>
                <a:tc vMerge="1">
                  <a:txBody>
                    <a:bodyPr/>
                    <a:lstStyle/>
                    <a:p>
                      <a:endParaRPr lang="en-SG" sz="1200" dirty="0"/>
                    </a:p>
                  </a:txBody>
                  <a:tcPr anchor="ctr"/>
                </a:tc>
                <a:extLst>
                  <a:ext uri="{0D108BD9-81ED-4DB2-BD59-A6C34878D82A}">
                    <a16:rowId xmlns:a16="http://schemas.microsoft.com/office/drawing/2014/main" val="2718806989"/>
                  </a:ext>
                </a:extLst>
              </a:tr>
              <a:tr h="494453">
                <a:tc>
                  <a:txBody>
                    <a:bodyPr/>
                    <a:lstStyle/>
                    <a:p>
                      <a:pPr algn="ctr"/>
                      <a:r>
                        <a:rPr lang="en-US" sz="1600" dirty="0" smtClean="0"/>
                        <a:t>9</a:t>
                      </a:r>
                      <a:endParaRPr lang="en-SG" sz="1600" dirty="0"/>
                    </a:p>
                  </a:txBody>
                  <a:tcPr marL="121920" marR="121920" marT="60960" marB="60960" anchor="ctr"/>
                </a:tc>
                <a:tc>
                  <a:txBody>
                    <a:bodyPr/>
                    <a:lstStyle/>
                    <a:p>
                      <a:pPr algn="ctr"/>
                      <a:r>
                        <a:rPr lang="en-US" sz="1600" dirty="0" smtClean="0"/>
                        <a:t>Power</a:t>
                      </a:r>
                      <a:endParaRPr lang="en-SG" sz="1600" dirty="0"/>
                    </a:p>
                  </a:txBody>
                  <a:tcPr marL="121920" marR="121920" marT="60960" marB="60960" anchor="ctr"/>
                </a:tc>
                <a:tc>
                  <a:txBody>
                    <a:bodyPr/>
                    <a:lstStyle/>
                    <a:p>
                      <a:r>
                        <a:rPr lang="en-US" sz="1600" dirty="0" smtClean="0"/>
                        <a:t>Power on/off toggle, 2s holding, default on</a:t>
                      </a:r>
                      <a:endParaRPr lang="en-SG" sz="1600" dirty="0"/>
                    </a:p>
                  </a:txBody>
                  <a:tcPr marL="121920" marR="121920" marT="60960" marB="60960" anchor="ctr"/>
                </a:tc>
                <a:extLst>
                  <a:ext uri="{0D108BD9-81ED-4DB2-BD59-A6C34878D82A}">
                    <a16:rowId xmlns:a16="http://schemas.microsoft.com/office/drawing/2014/main" val="3460749415"/>
                  </a:ext>
                </a:extLst>
              </a:tr>
            </a:tbl>
          </a:graphicData>
        </a:graphic>
      </p:graphicFrame>
      <p:sp>
        <p:nvSpPr>
          <p:cNvPr id="4" name="Freeform 3"/>
          <p:cNvSpPr/>
          <p:nvPr/>
        </p:nvSpPr>
        <p:spPr>
          <a:xfrm>
            <a:off x="1763473" y="490106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5" name="Freeform 4"/>
          <p:cNvSpPr/>
          <p:nvPr/>
        </p:nvSpPr>
        <p:spPr>
          <a:xfrm>
            <a:off x="2217487" y="480343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6" name="Freeform 5"/>
          <p:cNvSpPr/>
          <p:nvPr/>
        </p:nvSpPr>
        <p:spPr>
          <a:xfrm>
            <a:off x="2676559" y="4709971"/>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7" name="Freeform 6"/>
          <p:cNvSpPr/>
          <p:nvPr/>
        </p:nvSpPr>
        <p:spPr>
          <a:xfrm>
            <a:off x="3128451" y="466447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8" name="Freeform 7"/>
          <p:cNvSpPr/>
          <p:nvPr/>
        </p:nvSpPr>
        <p:spPr>
          <a:xfrm>
            <a:off x="3592475" y="4588652"/>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9" name="Freeform 8"/>
          <p:cNvSpPr/>
          <p:nvPr/>
        </p:nvSpPr>
        <p:spPr>
          <a:xfrm flipH="1">
            <a:off x="4074974" y="2740696"/>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0" name="Oval 9"/>
          <p:cNvSpPr/>
          <p:nvPr/>
        </p:nvSpPr>
        <p:spPr>
          <a:xfrm>
            <a:off x="1572641" y="5341671"/>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1</a:t>
            </a:r>
          </a:p>
        </p:txBody>
      </p:sp>
      <p:sp>
        <p:nvSpPr>
          <p:cNvPr id="11" name="Oval 10"/>
          <p:cNvSpPr/>
          <p:nvPr/>
        </p:nvSpPr>
        <p:spPr>
          <a:xfrm>
            <a:off x="2030110" y="525675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2</a:t>
            </a:r>
          </a:p>
        </p:txBody>
      </p:sp>
      <p:sp>
        <p:nvSpPr>
          <p:cNvPr id="12" name="Oval 11"/>
          <p:cNvSpPr/>
          <p:nvPr/>
        </p:nvSpPr>
        <p:spPr>
          <a:xfrm>
            <a:off x="2487781" y="518034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3</a:t>
            </a:r>
          </a:p>
        </p:txBody>
      </p:sp>
      <p:sp>
        <p:nvSpPr>
          <p:cNvPr id="13" name="Oval 12"/>
          <p:cNvSpPr/>
          <p:nvPr/>
        </p:nvSpPr>
        <p:spPr>
          <a:xfrm>
            <a:off x="2942937" y="509952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4</a:t>
            </a:r>
          </a:p>
        </p:txBody>
      </p:sp>
      <p:sp>
        <p:nvSpPr>
          <p:cNvPr id="14" name="Oval 13"/>
          <p:cNvSpPr/>
          <p:nvPr/>
        </p:nvSpPr>
        <p:spPr>
          <a:xfrm>
            <a:off x="3404146" y="501107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5</a:t>
            </a:r>
          </a:p>
        </p:txBody>
      </p:sp>
      <p:sp>
        <p:nvSpPr>
          <p:cNvPr id="15" name="Oval 14"/>
          <p:cNvSpPr/>
          <p:nvPr/>
        </p:nvSpPr>
        <p:spPr>
          <a:xfrm>
            <a:off x="4431272" y="252180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9</a:t>
            </a:r>
          </a:p>
        </p:txBody>
      </p:sp>
      <p:sp>
        <p:nvSpPr>
          <p:cNvPr id="16" name="Freeform 15"/>
          <p:cNvSpPr/>
          <p:nvPr/>
        </p:nvSpPr>
        <p:spPr>
          <a:xfrm flipH="1">
            <a:off x="4067253" y="3276133"/>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7" name="Oval 16"/>
          <p:cNvSpPr/>
          <p:nvPr/>
        </p:nvSpPr>
        <p:spPr>
          <a:xfrm>
            <a:off x="4423550" y="3057238"/>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8</a:t>
            </a:r>
          </a:p>
        </p:txBody>
      </p:sp>
      <p:sp>
        <p:nvSpPr>
          <p:cNvPr id="18" name="Freeform 17"/>
          <p:cNvSpPr/>
          <p:nvPr/>
        </p:nvSpPr>
        <p:spPr>
          <a:xfrm flipH="1">
            <a:off x="4047871" y="3843758"/>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9" name="Oval 18"/>
          <p:cNvSpPr/>
          <p:nvPr/>
        </p:nvSpPr>
        <p:spPr>
          <a:xfrm>
            <a:off x="4404169" y="3624863"/>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7</a:t>
            </a:r>
          </a:p>
        </p:txBody>
      </p:sp>
      <p:sp>
        <p:nvSpPr>
          <p:cNvPr id="20" name="Freeform 19"/>
          <p:cNvSpPr/>
          <p:nvPr/>
        </p:nvSpPr>
        <p:spPr>
          <a:xfrm flipH="1">
            <a:off x="4040150" y="4379196"/>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21" name="Oval 20"/>
          <p:cNvSpPr/>
          <p:nvPr/>
        </p:nvSpPr>
        <p:spPr>
          <a:xfrm>
            <a:off x="4396448" y="416030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6</a:t>
            </a:r>
          </a:p>
        </p:txBody>
      </p:sp>
      <p:sp>
        <p:nvSpPr>
          <p:cNvPr id="22"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Unit</a:t>
            </a:r>
            <a:endParaRPr lang="en-SG" sz="2667" dirty="0"/>
          </a:p>
        </p:txBody>
      </p:sp>
    </p:spTree>
    <p:extLst>
      <p:ext uri="{BB962C8B-B14F-4D97-AF65-F5344CB8AC3E}">
        <p14:creationId xmlns:p14="http://schemas.microsoft.com/office/powerpoint/2010/main" val="251706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5781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27" t="15156" b="23957"/>
          <a:stretch/>
        </p:blipFill>
        <p:spPr>
          <a:xfrm>
            <a:off x="466591" y="203200"/>
            <a:ext cx="5400000" cy="295769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49596753"/>
              </p:ext>
            </p:extLst>
          </p:nvPr>
        </p:nvGraphicFramePr>
        <p:xfrm>
          <a:off x="465666" y="3457521"/>
          <a:ext cx="3600001" cy="111252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baseline="0" dirty="0" smtClean="0"/>
                        <a:t>OSD Variant: &lt;insert variant ID&gt;</a:t>
                      </a:r>
                      <a:endParaRPr lang="en-SG" dirty="0"/>
                    </a:p>
                  </a:txBody>
                  <a:tcPr/>
                </a:tc>
                <a:extLst>
                  <a:ext uri="{0D108BD9-81ED-4DB2-BD59-A6C34878D82A}">
                    <a16:rowId xmlns:a16="http://schemas.microsoft.com/office/drawing/2014/main" val="3494123210"/>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4" name="Oval 3"/>
          <p:cNvSpPr/>
          <p:nvPr/>
        </p:nvSpPr>
        <p:spPr>
          <a:xfrm>
            <a:off x="539032" y="4667413"/>
            <a:ext cx="360000" cy="36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SG" sz="2400" dirty="0">
              <a:solidFill>
                <a:schemeClr val="tx1"/>
              </a:solidFill>
            </a:endParaRPr>
          </a:p>
        </p:txBody>
      </p:sp>
      <p:sp>
        <p:nvSpPr>
          <p:cNvPr id="5" name="Oval 4"/>
          <p:cNvSpPr/>
          <p:nvPr/>
        </p:nvSpPr>
        <p:spPr>
          <a:xfrm>
            <a:off x="539032" y="5199145"/>
            <a:ext cx="360000" cy="36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SG" sz="2400" dirty="0">
              <a:solidFill>
                <a:schemeClr val="tx1"/>
              </a:solidFill>
            </a:endParaRPr>
          </a:p>
        </p:txBody>
      </p:sp>
      <p:sp>
        <p:nvSpPr>
          <p:cNvPr id="6" name="TextBox 5"/>
          <p:cNvSpPr txBox="1"/>
          <p:nvPr/>
        </p:nvSpPr>
        <p:spPr>
          <a:xfrm>
            <a:off x="899032" y="4658081"/>
            <a:ext cx="2500621" cy="369332"/>
          </a:xfrm>
          <a:prstGeom prst="rect">
            <a:avLst/>
          </a:prstGeom>
          <a:noFill/>
        </p:spPr>
        <p:txBody>
          <a:bodyPr wrap="none" rtlCol="0">
            <a:spAutoFit/>
          </a:bodyPr>
          <a:lstStyle/>
          <a:p>
            <a:r>
              <a:rPr lang="en-US" dirty="0" smtClean="0"/>
              <a:t>Move green highlight UP</a:t>
            </a:r>
            <a:endParaRPr lang="en-SG" dirty="0"/>
          </a:p>
        </p:txBody>
      </p:sp>
      <p:sp>
        <p:nvSpPr>
          <p:cNvPr id="7" name="TextBox 6"/>
          <p:cNvSpPr txBox="1"/>
          <p:nvPr/>
        </p:nvSpPr>
        <p:spPr>
          <a:xfrm>
            <a:off x="899032" y="5189813"/>
            <a:ext cx="2881238" cy="369332"/>
          </a:xfrm>
          <a:prstGeom prst="rect">
            <a:avLst/>
          </a:prstGeom>
          <a:noFill/>
        </p:spPr>
        <p:txBody>
          <a:bodyPr wrap="none" rtlCol="0">
            <a:spAutoFit/>
          </a:bodyPr>
          <a:lstStyle/>
          <a:p>
            <a:r>
              <a:rPr lang="en-US" dirty="0" smtClean="0"/>
              <a:t>Move green highlight DOWN</a:t>
            </a:r>
            <a:endParaRPr lang="en-SG" dirty="0"/>
          </a:p>
        </p:txBody>
      </p:sp>
      <p:graphicFrame>
        <p:nvGraphicFramePr>
          <p:cNvPr id="8" name="Table 7"/>
          <p:cNvGraphicFramePr>
            <a:graphicFrameLocks noGrp="1"/>
          </p:cNvGraphicFramePr>
          <p:nvPr>
            <p:extLst>
              <p:ext uri="{D42A27DB-BD31-4B8C-83A1-F6EECF244321}">
                <p14:modId xmlns:p14="http://schemas.microsoft.com/office/powerpoint/2010/main" val="4292589885"/>
              </p:ext>
            </p:extLst>
          </p:nvPr>
        </p:nvGraphicFramePr>
        <p:xfrm>
          <a:off x="6226591" y="646299"/>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9" name="TextBox 8"/>
          <p:cNvSpPr txBox="1"/>
          <p:nvPr/>
        </p:nvSpPr>
        <p:spPr>
          <a:xfrm>
            <a:off x="6226593" y="2129659"/>
            <a:ext cx="5254207" cy="2308324"/>
          </a:xfrm>
          <a:prstGeom prst="rect">
            <a:avLst/>
          </a:prstGeom>
          <a:noFill/>
        </p:spPr>
        <p:txBody>
          <a:bodyPr wrap="square" rtlCol="0">
            <a:spAutoFit/>
          </a:bodyPr>
          <a:lstStyle/>
          <a:p>
            <a:r>
              <a:rPr lang="en-US" dirty="0" smtClean="0"/>
              <a:t>1) Press “MENU” button to open menu</a:t>
            </a:r>
          </a:p>
          <a:p>
            <a:r>
              <a:rPr lang="en-US" dirty="0" smtClean="0"/>
              <a:t>2) Press “+” twice to highlight “NUC Mode”</a:t>
            </a:r>
          </a:p>
          <a:p>
            <a:r>
              <a:rPr lang="en-US" dirty="0" smtClean="0"/>
              <a:t>3) Press “NUC” button 3 times to activate NUC Development Mode</a:t>
            </a:r>
          </a:p>
          <a:p>
            <a:r>
              <a:rPr lang="en-US" dirty="0" smtClean="0"/>
              <a:t>4) VCU to send “</a:t>
            </a:r>
            <a:r>
              <a:rPr lang="en-SG" dirty="0"/>
              <a:t>CC050D00000000000000008D85</a:t>
            </a:r>
            <a:r>
              <a:rPr lang="en-US" dirty="0" smtClean="0"/>
              <a:t>” message to TI to activate software NUC mode</a:t>
            </a:r>
          </a:p>
          <a:p>
            <a:r>
              <a:rPr lang="en-US" dirty="0" smtClean="0"/>
              <a:t>5) When </a:t>
            </a:r>
            <a:r>
              <a:rPr lang="en-US" dirty="0" err="1" smtClean="0"/>
              <a:t>Ack</a:t>
            </a:r>
            <a:r>
              <a:rPr lang="en-US" dirty="0" smtClean="0"/>
              <a:t> message “</a:t>
            </a:r>
            <a:r>
              <a:rPr lang="en-SG" dirty="0"/>
              <a:t>5502 0D8D </a:t>
            </a:r>
            <a:r>
              <a:rPr lang="en-SG" dirty="0" smtClean="0"/>
              <a:t>82” is received, NUC development mode is activated</a:t>
            </a:r>
            <a:endParaRPr lang="en-SG" dirty="0"/>
          </a:p>
        </p:txBody>
      </p:sp>
      <p:graphicFrame>
        <p:nvGraphicFramePr>
          <p:cNvPr id="10" name="Table 9"/>
          <p:cNvGraphicFramePr>
            <a:graphicFrameLocks noGrp="1"/>
          </p:cNvGraphicFramePr>
          <p:nvPr>
            <p:extLst>
              <p:ext uri="{D42A27DB-BD31-4B8C-83A1-F6EECF244321}">
                <p14:modId xmlns:p14="http://schemas.microsoft.com/office/powerpoint/2010/main" val="1286253602"/>
              </p:ext>
            </p:extLst>
          </p:nvPr>
        </p:nvGraphicFramePr>
        <p:xfrm>
          <a:off x="6226591" y="4437983"/>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 Development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11" name="TextBox 10"/>
          <p:cNvSpPr txBox="1"/>
          <p:nvPr/>
        </p:nvSpPr>
        <p:spPr>
          <a:xfrm>
            <a:off x="6226591" y="5921343"/>
            <a:ext cx="5429700" cy="646331"/>
          </a:xfrm>
          <a:prstGeom prst="rect">
            <a:avLst/>
          </a:prstGeom>
          <a:noFill/>
        </p:spPr>
        <p:txBody>
          <a:bodyPr wrap="square" rtlCol="0">
            <a:spAutoFit/>
          </a:bodyPr>
          <a:lstStyle/>
          <a:p>
            <a:r>
              <a:rPr lang="en-US" dirty="0" smtClean="0"/>
              <a:t>6) Press “+” to highlight “Quit”</a:t>
            </a:r>
          </a:p>
          <a:p>
            <a:r>
              <a:rPr lang="en-US" dirty="0"/>
              <a:t>7</a:t>
            </a:r>
            <a:r>
              <a:rPr lang="en-US" dirty="0" smtClean="0"/>
              <a:t>) Press “MENU” button to exit</a:t>
            </a:r>
          </a:p>
        </p:txBody>
      </p:sp>
      <p:sp>
        <p:nvSpPr>
          <p:cNvPr id="13" name="TextBox 12"/>
          <p:cNvSpPr txBox="1"/>
          <p:nvPr/>
        </p:nvSpPr>
        <p:spPr>
          <a:xfrm>
            <a:off x="6226591" y="203201"/>
            <a:ext cx="3600001" cy="369332"/>
          </a:xfrm>
          <a:prstGeom prst="rect">
            <a:avLst/>
          </a:prstGeom>
          <a:noFill/>
        </p:spPr>
        <p:txBody>
          <a:bodyPr wrap="square" rtlCol="0">
            <a:spAutoFit/>
          </a:bodyPr>
          <a:lstStyle/>
          <a:p>
            <a:r>
              <a:rPr lang="en-US" b="1" dirty="0" smtClean="0"/>
              <a:t>NUC Development Mode</a:t>
            </a:r>
            <a:endParaRPr lang="en-SG" b="1" dirty="0"/>
          </a:p>
        </p:txBody>
      </p:sp>
      <p:cxnSp>
        <p:nvCxnSpPr>
          <p:cNvPr id="14" name="Straight Connector 13"/>
          <p:cNvCxnSpPr/>
          <p:nvPr/>
        </p:nvCxnSpPr>
        <p:spPr>
          <a:xfrm>
            <a:off x="5994400" y="203201"/>
            <a:ext cx="4692073" cy="6520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92798" y="245442"/>
            <a:ext cx="4692073" cy="6520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517" y="5647185"/>
            <a:ext cx="5374281" cy="1200329"/>
          </a:xfrm>
          <a:prstGeom prst="rect">
            <a:avLst/>
          </a:prstGeom>
          <a:noFill/>
        </p:spPr>
        <p:txBody>
          <a:bodyPr wrap="square" rtlCol="0">
            <a:spAutoFit/>
          </a:bodyPr>
          <a:lstStyle/>
          <a:p>
            <a:r>
              <a:rPr lang="en-US" dirty="0" smtClean="0">
                <a:solidFill>
                  <a:srgbClr val="FF0000"/>
                </a:solidFill>
              </a:rPr>
              <a:t>Menu button to be used to change picture mode only. NUC Dev mode to be toggled via </a:t>
            </a:r>
            <a:r>
              <a:rPr lang="en-US" dirty="0" smtClean="0">
                <a:solidFill>
                  <a:srgbClr val="FF0000"/>
                </a:solidFill>
              </a:rPr>
              <a:t>USB</a:t>
            </a:r>
          </a:p>
          <a:p>
            <a:r>
              <a:rPr lang="en-US" dirty="0" smtClean="0">
                <a:solidFill>
                  <a:srgbClr val="FF0000"/>
                </a:solidFill>
              </a:rPr>
              <a:t>OSD Variant is for showing variant ID, cannot be used to change the selected variant OSD</a:t>
            </a:r>
            <a:endParaRPr lang="en-US" dirty="0">
              <a:solidFill>
                <a:srgbClr val="FF0000"/>
              </a:solidFill>
            </a:endParaRPr>
          </a:p>
        </p:txBody>
      </p:sp>
    </p:spTree>
    <p:extLst>
      <p:ext uri="{BB962C8B-B14F-4D97-AF65-F5344CB8AC3E}">
        <p14:creationId xmlns:p14="http://schemas.microsoft.com/office/powerpoint/2010/main" val="4036100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20" y="203201"/>
            <a:ext cx="5374280" cy="2585323"/>
          </a:xfrm>
          <a:prstGeom prst="rect">
            <a:avLst/>
          </a:prstGeom>
          <a:noFill/>
        </p:spPr>
        <p:txBody>
          <a:bodyPr wrap="square" rtlCol="0">
            <a:spAutoFit/>
          </a:bodyPr>
          <a:lstStyle/>
          <a:p>
            <a:r>
              <a:rPr lang="en-US" b="1" dirty="0" smtClean="0"/>
              <a:t>Default NUC Mode: Auto-NUC Mode</a:t>
            </a:r>
          </a:p>
          <a:p>
            <a:r>
              <a:rPr lang="en-US" dirty="0" smtClean="0"/>
              <a:t>Every 5min, </a:t>
            </a:r>
          </a:p>
          <a:p>
            <a:pPr marL="342900" indent="-342900">
              <a:buAutoNum type="arabicParenR"/>
            </a:pPr>
            <a:r>
              <a:rPr lang="en-US" dirty="0" smtClean="0"/>
              <a:t>VDU will show “NUC countdown” animation for 5s</a:t>
            </a:r>
          </a:p>
          <a:p>
            <a:pPr marL="342900" indent="-342900">
              <a:buAutoNum type="arabicParenR"/>
            </a:pPr>
            <a:r>
              <a:rPr lang="en-US" dirty="0" smtClean="0"/>
              <a:t>After animation is over, VDU sends NUC command to VCU via RS422</a:t>
            </a:r>
          </a:p>
          <a:p>
            <a:pPr marL="342900" indent="-342900">
              <a:buAutoNum type="arabicParenR"/>
            </a:pPr>
            <a:r>
              <a:rPr lang="en-US" dirty="0" smtClean="0"/>
              <a:t>VCU sends NUC message to TI (</a:t>
            </a:r>
            <a:r>
              <a:rPr lang="en-SG" dirty="0" smtClean="0"/>
              <a:t>CC0311000000000113) via RS422</a:t>
            </a:r>
          </a:p>
          <a:p>
            <a:pPr marL="342900" indent="-342900">
              <a:buAutoNum type="arabicParenR"/>
            </a:pPr>
            <a:r>
              <a:rPr lang="en-US" dirty="0" smtClean="0"/>
              <a:t>VDU will show “NUC now” OSD for 1.1s while TI image will freeze during NUC</a:t>
            </a:r>
          </a:p>
        </p:txBody>
      </p:sp>
      <p:sp>
        <p:nvSpPr>
          <p:cNvPr id="3" name="TextBox 2"/>
          <p:cNvSpPr txBox="1"/>
          <p:nvPr/>
        </p:nvSpPr>
        <p:spPr>
          <a:xfrm>
            <a:off x="518519" y="2788524"/>
            <a:ext cx="5374281" cy="1200329"/>
          </a:xfrm>
          <a:prstGeom prst="rect">
            <a:avLst/>
          </a:prstGeom>
          <a:noFill/>
        </p:spPr>
        <p:txBody>
          <a:bodyPr wrap="square" rtlCol="0">
            <a:spAutoFit/>
          </a:bodyPr>
          <a:lstStyle/>
          <a:p>
            <a:r>
              <a:rPr lang="en-US" b="1" dirty="0" smtClean="0"/>
              <a:t>NUC Development Mode</a:t>
            </a:r>
          </a:p>
          <a:p>
            <a:r>
              <a:rPr lang="en-US" dirty="0" smtClean="0"/>
              <a:t>When development mode is activated, </a:t>
            </a:r>
          </a:p>
          <a:p>
            <a:pPr marL="285750" indent="-285750">
              <a:buFontTx/>
              <a:buChar char="-"/>
            </a:pPr>
            <a:r>
              <a:rPr lang="en-US" dirty="0" smtClean="0"/>
              <a:t>Disable 5min interval NUC countdown and activation</a:t>
            </a:r>
          </a:p>
          <a:p>
            <a:pPr marL="285750" indent="-285750">
              <a:buFontTx/>
              <a:buChar char="-"/>
            </a:pPr>
            <a:r>
              <a:rPr lang="en-US" dirty="0" smtClean="0"/>
              <a:t>The TI will use software-based NUC</a:t>
            </a:r>
          </a:p>
        </p:txBody>
      </p:sp>
      <p:graphicFrame>
        <p:nvGraphicFramePr>
          <p:cNvPr id="4" name="Table 3"/>
          <p:cNvGraphicFramePr>
            <a:graphicFrameLocks noGrp="1"/>
          </p:cNvGraphicFramePr>
          <p:nvPr>
            <p:extLst>
              <p:ext uri="{D42A27DB-BD31-4B8C-83A1-F6EECF244321}">
                <p14:modId xmlns:p14="http://schemas.microsoft.com/office/powerpoint/2010/main" val="1881725812"/>
              </p:ext>
            </p:extLst>
          </p:nvPr>
        </p:nvGraphicFramePr>
        <p:xfrm>
          <a:off x="6226591" y="646299"/>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NUC Mode: Development Mode</a:t>
                      </a:r>
                      <a:endParaRPr lang="en-SG" dirty="0" smtClean="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5" name="TextBox 4"/>
          <p:cNvSpPr txBox="1"/>
          <p:nvPr/>
        </p:nvSpPr>
        <p:spPr>
          <a:xfrm>
            <a:off x="6226593" y="2129659"/>
            <a:ext cx="5254207" cy="2308324"/>
          </a:xfrm>
          <a:prstGeom prst="rect">
            <a:avLst/>
          </a:prstGeom>
          <a:noFill/>
        </p:spPr>
        <p:txBody>
          <a:bodyPr wrap="square" rtlCol="0">
            <a:spAutoFit/>
          </a:bodyPr>
          <a:lstStyle/>
          <a:p>
            <a:r>
              <a:rPr lang="en-US" dirty="0" smtClean="0"/>
              <a:t>1) Press “MENU” button to open menu</a:t>
            </a:r>
          </a:p>
          <a:p>
            <a:r>
              <a:rPr lang="en-US" dirty="0" smtClean="0"/>
              <a:t>2) Press “+” twice to highlight “NUC Mode”</a:t>
            </a:r>
          </a:p>
          <a:p>
            <a:r>
              <a:rPr lang="en-US" dirty="0" smtClean="0"/>
              <a:t>3) Press “NUC” button 3 times to deactivate NUC Development Mode</a:t>
            </a:r>
          </a:p>
          <a:p>
            <a:r>
              <a:rPr lang="en-US" dirty="0" smtClean="0"/>
              <a:t>4) VCU to send “</a:t>
            </a:r>
            <a:r>
              <a:rPr lang="en-SG" dirty="0" smtClean="0"/>
              <a:t>-</a:t>
            </a:r>
            <a:r>
              <a:rPr lang="en-US" dirty="0" smtClean="0"/>
              <a:t>” message to TI to deactivate software NUC mode</a:t>
            </a:r>
          </a:p>
          <a:p>
            <a:r>
              <a:rPr lang="en-US" dirty="0" smtClean="0"/>
              <a:t>5) When </a:t>
            </a:r>
            <a:r>
              <a:rPr lang="en-US" dirty="0" err="1" smtClean="0"/>
              <a:t>Ack</a:t>
            </a:r>
            <a:r>
              <a:rPr lang="en-US" dirty="0" smtClean="0"/>
              <a:t> message “</a:t>
            </a:r>
            <a:r>
              <a:rPr lang="en-SG" dirty="0"/>
              <a:t>5502 0D8D </a:t>
            </a:r>
            <a:r>
              <a:rPr lang="en-SG" dirty="0" smtClean="0"/>
              <a:t>82” is received, NUC development mode is deactivated</a:t>
            </a:r>
            <a:endParaRPr lang="en-SG" dirty="0"/>
          </a:p>
        </p:txBody>
      </p:sp>
      <p:graphicFrame>
        <p:nvGraphicFramePr>
          <p:cNvPr id="6" name="Table 5"/>
          <p:cNvGraphicFramePr>
            <a:graphicFrameLocks noGrp="1"/>
          </p:cNvGraphicFramePr>
          <p:nvPr>
            <p:extLst>
              <p:ext uri="{D42A27DB-BD31-4B8C-83A1-F6EECF244321}">
                <p14:modId xmlns:p14="http://schemas.microsoft.com/office/powerpoint/2010/main" val="198805855"/>
              </p:ext>
            </p:extLst>
          </p:nvPr>
        </p:nvGraphicFramePr>
        <p:xfrm>
          <a:off x="6226591" y="4437983"/>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7" name="TextBox 6"/>
          <p:cNvSpPr txBox="1"/>
          <p:nvPr/>
        </p:nvSpPr>
        <p:spPr>
          <a:xfrm>
            <a:off x="6226591" y="5921343"/>
            <a:ext cx="5429700" cy="923330"/>
          </a:xfrm>
          <a:prstGeom prst="rect">
            <a:avLst/>
          </a:prstGeom>
          <a:noFill/>
        </p:spPr>
        <p:txBody>
          <a:bodyPr wrap="square" rtlCol="0">
            <a:spAutoFit/>
          </a:bodyPr>
          <a:lstStyle/>
          <a:p>
            <a:r>
              <a:rPr lang="en-US" dirty="0" smtClean="0"/>
              <a:t>6) Press “+” to highlight “Quit”</a:t>
            </a:r>
          </a:p>
          <a:p>
            <a:r>
              <a:rPr lang="en-US" dirty="0"/>
              <a:t>7</a:t>
            </a:r>
            <a:r>
              <a:rPr lang="en-US" dirty="0" smtClean="0"/>
              <a:t>) Press “MENU” button to exit</a:t>
            </a:r>
          </a:p>
          <a:p>
            <a:r>
              <a:rPr lang="en-US" dirty="0" smtClean="0"/>
              <a:t>8) VDU will activate manual NUC every 5 min</a:t>
            </a:r>
          </a:p>
        </p:txBody>
      </p:sp>
      <p:sp>
        <p:nvSpPr>
          <p:cNvPr id="8" name="TextBox 7"/>
          <p:cNvSpPr txBox="1"/>
          <p:nvPr/>
        </p:nvSpPr>
        <p:spPr>
          <a:xfrm>
            <a:off x="6226591" y="203201"/>
            <a:ext cx="3600001" cy="369332"/>
          </a:xfrm>
          <a:prstGeom prst="rect">
            <a:avLst/>
          </a:prstGeom>
          <a:noFill/>
        </p:spPr>
        <p:txBody>
          <a:bodyPr wrap="square" rtlCol="0">
            <a:spAutoFit/>
          </a:bodyPr>
          <a:lstStyle/>
          <a:p>
            <a:r>
              <a:rPr lang="en-US" b="1" dirty="0" smtClean="0"/>
              <a:t>Disable NUC Development Mode</a:t>
            </a:r>
            <a:endParaRPr lang="en-SG" b="1" dirty="0"/>
          </a:p>
        </p:txBody>
      </p:sp>
      <p:sp>
        <p:nvSpPr>
          <p:cNvPr id="9" name="TextBox 8"/>
          <p:cNvSpPr txBox="1"/>
          <p:nvPr/>
        </p:nvSpPr>
        <p:spPr>
          <a:xfrm>
            <a:off x="518517" y="5743179"/>
            <a:ext cx="5374281" cy="646331"/>
          </a:xfrm>
          <a:prstGeom prst="rect">
            <a:avLst/>
          </a:prstGeom>
          <a:noFill/>
        </p:spPr>
        <p:txBody>
          <a:bodyPr wrap="square" rtlCol="0">
            <a:spAutoFit/>
          </a:bodyPr>
          <a:lstStyle/>
          <a:p>
            <a:r>
              <a:rPr lang="en-US" b="1" dirty="0" smtClean="0"/>
              <a:t>* On VDU start-up, will be Auto-NUC Mode by default</a:t>
            </a:r>
          </a:p>
          <a:p>
            <a:r>
              <a:rPr lang="en-US" dirty="0" smtClean="0">
                <a:solidFill>
                  <a:srgbClr val="FF0000"/>
                </a:solidFill>
              </a:rPr>
              <a:t>** NUC Dev Mode to be toggled using test software</a:t>
            </a:r>
            <a:endParaRPr lang="en-US" dirty="0">
              <a:solidFill>
                <a:srgbClr val="FF0000"/>
              </a:solidFill>
            </a:endParaRPr>
          </a:p>
        </p:txBody>
      </p:sp>
      <p:sp>
        <p:nvSpPr>
          <p:cNvPr id="10" name="TextBox 9"/>
          <p:cNvSpPr txBox="1"/>
          <p:nvPr/>
        </p:nvSpPr>
        <p:spPr>
          <a:xfrm>
            <a:off x="518518" y="3988853"/>
            <a:ext cx="5374281" cy="1754326"/>
          </a:xfrm>
          <a:prstGeom prst="rect">
            <a:avLst/>
          </a:prstGeom>
          <a:noFill/>
        </p:spPr>
        <p:txBody>
          <a:bodyPr wrap="square" rtlCol="0">
            <a:spAutoFit/>
          </a:bodyPr>
          <a:lstStyle/>
          <a:p>
            <a:r>
              <a:rPr lang="en-US" b="1" dirty="0" smtClean="0"/>
              <a:t>Manual NUC button press (any mode)</a:t>
            </a:r>
          </a:p>
          <a:p>
            <a:r>
              <a:rPr lang="en-US" dirty="0" smtClean="0"/>
              <a:t>When NUC button on VDU is pressed by user, </a:t>
            </a:r>
          </a:p>
          <a:p>
            <a:pPr marL="342900" indent="-342900">
              <a:buAutoNum type="arabicParenR"/>
            </a:pPr>
            <a:r>
              <a:rPr lang="en-US" dirty="0" smtClean="0"/>
              <a:t>The VDU will immediately trigger VCU to send NUC </a:t>
            </a:r>
            <a:r>
              <a:rPr lang="en-US" dirty="0"/>
              <a:t>message to TI (</a:t>
            </a:r>
            <a:r>
              <a:rPr lang="en-SG" dirty="0"/>
              <a:t>CC0311000000000113) via </a:t>
            </a:r>
            <a:r>
              <a:rPr lang="en-SG" dirty="0" smtClean="0"/>
              <a:t>RS422</a:t>
            </a:r>
          </a:p>
          <a:p>
            <a:pPr marL="342900" indent="-342900">
              <a:buAutoNum type="arabicParenR"/>
            </a:pPr>
            <a:r>
              <a:rPr lang="en-US" dirty="0" smtClean="0"/>
              <a:t>VDU will show “NUC now” OSD for 1.1s </a:t>
            </a:r>
            <a:r>
              <a:rPr lang="en-US" dirty="0"/>
              <a:t>while TI image will freeze during </a:t>
            </a:r>
            <a:r>
              <a:rPr lang="en-US" dirty="0" smtClean="0"/>
              <a:t>NUC</a:t>
            </a:r>
            <a:endParaRPr lang="en-SG" dirty="0"/>
          </a:p>
        </p:txBody>
      </p:sp>
      <p:cxnSp>
        <p:nvCxnSpPr>
          <p:cNvPr id="11" name="Straight Connector 10"/>
          <p:cNvCxnSpPr/>
          <p:nvPr/>
        </p:nvCxnSpPr>
        <p:spPr>
          <a:xfrm>
            <a:off x="5994400" y="203201"/>
            <a:ext cx="4692073" cy="6520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92798" y="245442"/>
            <a:ext cx="4692073" cy="6520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39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20" y="203201"/>
            <a:ext cx="5374280" cy="4801314"/>
          </a:xfrm>
          <a:prstGeom prst="rect">
            <a:avLst/>
          </a:prstGeom>
          <a:noFill/>
        </p:spPr>
        <p:txBody>
          <a:bodyPr wrap="square" rtlCol="0">
            <a:spAutoFit/>
          </a:bodyPr>
          <a:lstStyle/>
          <a:p>
            <a:r>
              <a:rPr lang="en-US" b="1" dirty="0" smtClean="0"/>
              <a:t>VDU/VCU USB Test Software Functions</a:t>
            </a:r>
          </a:p>
          <a:p>
            <a:pPr marL="342900" indent="-342900">
              <a:buAutoNum type="arabicParenR"/>
            </a:pPr>
            <a:r>
              <a:rPr lang="en-US" dirty="0" smtClean="0"/>
              <a:t>To be able to modify NUC Mode</a:t>
            </a:r>
          </a:p>
          <a:p>
            <a:pPr marL="742950" lvl="1" indent="-285750">
              <a:buFontTx/>
              <a:buChar char="-"/>
            </a:pPr>
            <a:r>
              <a:rPr lang="en-US" dirty="0" smtClean="0"/>
              <a:t>Can toggle between default NUC mode and NUC development mode</a:t>
            </a:r>
          </a:p>
          <a:p>
            <a:pPr marL="342900" indent="-342900">
              <a:buAutoNum type="arabicParenR"/>
            </a:pPr>
            <a:r>
              <a:rPr lang="en-US" dirty="0" smtClean="0"/>
              <a:t>To be able to remotely trigger immediate TI NUC</a:t>
            </a:r>
          </a:p>
          <a:p>
            <a:pPr marL="342900" indent="-342900">
              <a:buAutoNum type="arabicParenR"/>
            </a:pPr>
            <a:r>
              <a:rPr lang="en-US" dirty="0" smtClean="0"/>
              <a:t>To be able to simulate view switching on VDU</a:t>
            </a:r>
          </a:p>
          <a:p>
            <a:pPr marL="342900" indent="-342900">
              <a:buAutoNum type="arabicParenR"/>
            </a:pPr>
            <a:r>
              <a:rPr lang="en-US" dirty="0" smtClean="0"/>
              <a:t>To be able to select which OSD to use based on vehicle variant type</a:t>
            </a:r>
          </a:p>
          <a:p>
            <a:pPr marL="742950" lvl="1" indent="-285750">
              <a:buFontTx/>
              <a:buChar char="-"/>
            </a:pPr>
            <a:r>
              <a:rPr lang="en-US" dirty="0" smtClean="0"/>
              <a:t>Several sets of rear camera OSD will be stored in the VCU</a:t>
            </a:r>
          </a:p>
          <a:p>
            <a:pPr marL="742950" lvl="1" indent="-285750">
              <a:buFontTx/>
              <a:buChar char="-"/>
            </a:pPr>
            <a:r>
              <a:rPr lang="en-US" dirty="0" smtClean="0"/>
              <a:t>Based on the variant type selected, the VCU should show the correct set of rear cameras OSD</a:t>
            </a:r>
          </a:p>
          <a:p>
            <a:pPr marL="742950" lvl="1" indent="-285750">
              <a:buFontTx/>
              <a:buChar char="-"/>
            </a:pPr>
            <a:r>
              <a:rPr lang="en-US" dirty="0" smtClean="0"/>
              <a:t>The variant type should be persistent (stay the same even after reboot)</a:t>
            </a:r>
          </a:p>
          <a:p>
            <a:pPr marL="742950" lvl="1" indent="-285750">
              <a:buFontTx/>
              <a:buChar char="-"/>
            </a:pPr>
            <a:r>
              <a:rPr lang="en-US" dirty="0" smtClean="0"/>
              <a:t>There will be </a:t>
            </a:r>
            <a:r>
              <a:rPr lang="en-US" dirty="0" smtClean="0"/>
              <a:t>10+ </a:t>
            </a:r>
            <a:r>
              <a:rPr lang="en-US" dirty="0" smtClean="0"/>
              <a:t>different sets of rear OSD</a:t>
            </a:r>
            <a:endParaRPr lang="en-US" dirty="0"/>
          </a:p>
          <a:p>
            <a:pPr marL="342900" indent="-342900">
              <a:buAutoNum type="arabicParenR"/>
            </a:pPr>
            <a:endParaRPr lang="en-US" dirty="0" smtClean="0"/>
          </a:p>
        </p:txBody>
      </p:sp>
      <p:sp>
        <p:nvSpPr>
          <p:cNvPr id="3" name="TextBox 2"/>
          <p:cNvSpPr txBox="1"/>
          <p:nvPr/>
        </p:nvSpPr>
        <p:spPr>
          <a:xfrm>
            <a:off x="6295865" y="203201"/>
            <a:ext cx="5374280" cy="2031325"/>
          </a:xfrm>
          <a:prstGeom prst="rect">
            <a:avLst/>
          </a:prstGeom>
          <a:noFill/>
        </p:spPr>
        <p:txBody>
          <a:bodyPr wrap="square" rtlCol="0">
            <a:spAutoFit/>
          </a:bodyPr>
          <a:lstStyle/>
          <a:p>
            <a:r>
              <a:rPr lang="en-US" b="1" dirty="0" smtClean="0"/>
              <a:t>VCU Ethernet Test Software Functions</a:t>
            </a:r>
          </a:p>
          <a:p>
            <a:pPr marL="342900" indent="-342900">
              <a:buAutoNum type="arabicParenR"/>
            </a:pPr>
            <a:r>
              <a:rPr lang="en-US" dirty="0" smtClean="0"/>
              <a:t>To be able to switch HD-SDI output stream on output 1-7 (0 reserved for VDU) via Ethernet protocol</a:t>
            </a:r>
          </a:p>
          <a:p>
            <a:pPr marL="342900" indent="-342900">
              <a:buAutoNum type="arabicParenR"/>
            </a:pPr>
            <a:r>
              <a:rPr lang="en-US" dirty="0" smtClean="0"/>
              <a:t>To be able to stream up to 8 H.264 video stream via video LAN</a:t>
            </a:r>
            <a:endParaRPr lang="en-US" dirty="0"/>
          </a:p>
          <a:p>
            <a:pPr marL="342900" indent="-342900">
              <a:buAutoNum type="arabicParenR"/>
            </a:pPr>
            <a:endParaRPr lang="en-US" dirty="0" smtClean="0"/>
          </a:p>
        </p:txBody>
      </p:sp>
    </p:spTree>
    <p:extLst>
      <p:ext uri="{BB962C8B-B14F-4D97-AF65-F5344CB8AC3E}">
        <p14:creationId xmlns:p14="http://schemas.microsoft.com/office/powerpoint/2010/main" val="4021914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65486072"/>
              </p:ext>
            </p:extLst>
          </p:nvPr>
        </p:nvGraphicFramePr>
        <p:xfrm>
          <a:off x="368801" y="572351"/>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6949467"/>
              </p:ext>
            </p:extLst>
          </p:nvPr>
        </p:nvGraphicFramePr>
        <p:xfrm>
          <a:off x="368801" y="4199142"/>
          <a:ext cx="3168727" cy="2421207"/>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2</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1</a:t>
                      </a:r>
                      <a:endParaRPr lang="en-SG" sz="1200" dirty="0"/>
                    </a:p>
                  </a:txBody>
                  <a:tcPr marL="68580" marR="68580" marT="0" marB="0" anchor="ctr"/>
                </a:tc>
                <a:extLst>
                  <a:ext uri="{0D108BD9-81ED-4DB2-BD59-A6C34878D82A}">
                    <a16:rowId xmlns:a16="http://schemas.microsoft.com/office/drawing/2014/main" val="1247798040"/>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3</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2</a:t>
                      </a:r>
                      <a:endParaRPr lang="en-SG" sz="1200" dirty="0"/>
                    </a:p>
                  </a:txBody>
                  <a:tcPr marL="68580" marR="68580" marT="0" marB="0" anchor="ctr"/>
                </a:tc>
                <a:extLst>
                  <a:ext uri="{0D108BD9-81ED-4DB2-BD59-A6C34878D82A}">
                    <a16:rowId xmlns:a16="http://schemas.microsoft.com/office/drawing/2014/main" val="1387393153"/>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4</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3</a:t>
                      </a:r>
                      <a:endParaRPr lang="en-SG" sz="1200" dirty="0"/>
                    </a:p>
                  </a:txBody>
                  <a:tcPr marL="68580" marR="68580" marT="0" marB="0" anchor="ctr"/>
                </a:tc>
                <a:extLst>
                  <a:ext uri="{0D108BD9-81ED-4DB2-BD59-A6C34878D82A}">
                    <a16:rowId xmlns:a16="http://schemas.microsoft.com/office/drawing/2014/main" val="2207895912"/>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5</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FD1</a:t>
                      </a:r>
                      <a:endParaRPr lang="en-SG" sz="1200" dirty="0"/>
                    </a:p>
                  </a:txBody>
                  <a:tcPr marL="68580" marR="68580" marT="0" marB="0" anchor="ctr"/>
                </a:tc>
                <a:extLst>
                  <a:ext uri="{0D108BD9-81ED-4DB2-BD59-A6C34878D82A}">
                    <a16:rowId xmlns:a16="http://schemas.microsoft.com/office/drawing/2014/main" val="3579321260"/>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6</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FD2</a:t>
                      </a:r>
                      <a:endParaRPr lang="en-SG" sz="1200" dirty="0"/>
                    </a:p>
                  </a:txBody>
                  <a:tcPr marL="68580" marR="68580" marT="0" marB="0" anchor="ctr"/>
                </a:tc>
                <a:extLst>
                  <a:ext uri="{0D108BD9-81ED-4DB2-BD59-A6C34878D82A}">
                    <a16:rowId xmlns:a16="http://schemas.microsoft.com/office/drawing/2014/main" val="3797190114"/>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7</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RD1</a:t>
                      </a:r>
                      <a:endParaRPr lang="en-SG" sz="1200" dirty="0"/>
                    </a:p>
                  </a:txBody>
                  <a:tcPr marL="68580" marR="68580" marT="0" marB="0" anchor="ctr"/>
                </a:tc>
                <a:extLst>
                  <a:ext uri="{0D108BD9-81ED-4DB2-BD59-A6C34878D82A}">
                    <a16:rowId xmlns:a16="http://schemas.microsoft.com/office/drawing/2014/main" val="413717026"/>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8</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RD2</a:t>
                      </a:r>
                      <a:endParaRPr lang="en-SG" sz="1200" dirty="0"/>
                    </a:p>
                  </a:txBody>
                  <a:tcPr marL="68580" marR="68580" marT="0" marB="0" anchor="ctr"/>
                </a:tc>
                <a:extLst>
                  <a:ext uri="{0D108BD9-81ED-4DB2-BD59-A6C34878D82A}">
                    <a16:rowId xmlns:a16="http://schemas.microsoft.com/office/drawing/2014/main" val="81855100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24069250"/>
              </p:ext>
            </p:extLst>
          </p:nvPr>
        </p:nvGraphicFramePr>
        <p:xfrm>
          <a:off x="3731491" y="572351"/>
          <a:ext cx="8128000" cy="40284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DDS Message*</a:t>
                      </a:r>
                      <a:endParaRPr lang="en-SG" dirty="0"/>
                    </a:p>
                  </a:txBody>
                  <a:tcPr/>
                </a:tc>
                <a:tc>
                  <a:txBody>
                    <a:bodyPr/>
                    <a:lstStyle/>
                    <a:p>
                      <a:r>
                        <a:rPr lang="en-US" dirty="0" smtClean="0"/>
                        <a:t>Switching</a:t>
                      </a:r>
                      <a:r>
                        <a:rPr lang="en-US" baseline="0" dirty="0" smtClean="0"/>
                        <a:t> Type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Output X requests Stream Y</a:t>
                      </a:r>
                      <a:endParaRPr lang="en-SG" dirty="0"/>
                    </a:p>
                  </a:txBody>
                  <a:tcPr/>
                </a:tc>
                <a:tc>
                  <a:txBody>
                    <a:bodyPr/>
                    <a:lstStyle/>
                    <a:p>
                      <a:r>
                        <a:rPr lang="en-US" dirty="0" smtClean="0"/>
                        <a:t>HD-SDI</a:t>
                      </a:r>
                      <a:endParaRPr lang="en-SG" dirty="0"/>
                    </a:p>
                  </a:txBody>
                  <a:tcPr/>
                </a:tc>
                <a:tc>
                  <a:txBody>
                    <a:bodyPr/>
                    <a:lstStyle/>
                    <a:p>
                      <a:r>
                        <a:rPr lang="en-US" dirty="0" smtClean="0"/>
                        <a:t>J7</a:t>
                      </a:r>
                      <a:r>
                        <a:rPr lang="en-US" baseline="0" dirty="0" smtClean="0"/>
                        <a:t> output X switches to J4/J5 input Y</a:t>
                      </a:r>
                      <a:endParaRPr lang="en-SG" dirty="0"/>
                    </a:p>
                  </a:txBody>
                  <a:tcPr/>
                </a:tc>
                <a:tc>
                  <a:txBody>
                    <a:bodyPr/>
                    <a:lstStyle/>
                    <a:p>
                      <a:r>
                        <a:rPr lang="en-US" dirty="0" smtClean="0"/>
                        <a:t>Display</a:t>
                      </a:r>
                      <a:r>
                        <a:rPr lang="en-US" baseline="0" dirty="0" smtClean="0"/>
                        <a:t> X shows video stream Y</a:t>
                      </a:r>
                      <a:endParaRPr lang="en-SG" dirty="0"/>
                    </a:p>
                  </a:txBody>
                  <a:tcPr/>
                </a:tc>
                <a:extLst>
                  <a:ext uri="{0D108BD9-81ED-4DB2-BD59-A6C34878D82A}">
                    <a16:rowId xmlns:a16="http://schemas.microsoft.com/office/drawing/2014/main" val="1408875703"/>
                  </a:ext>
                </a:extLst>
              </a:tr>
              <a:tr h="370840">
                <a:tc>
                  <a:txBody>
                    <a:bodyPr/>
                    <a:lstStyle/>
                    <a:p>
                      <a:r>
                        <a:rPr lang="en-US" dirty="0" smtClean="0"/>
                        <a:t>Output 1 requested Stream Y</a:t>
                      </a:r>
                      <a:endParaRPr lang="en-SG" dirty="0"/>
                    </a:p>
                  </a:txBody>
                  <a:tcPr/>
                </a:tc>
                <a:tc>
                  <a:txBody>
                    <a:bodyPr/>
                    <a:lstStyle/>
                    <a:p>
                      <a:r>
                        <a:rPr lang="en-US" dirty="0" smtClean="0"/>
                        <a:t>HD-SDI</a:t>
                      </a:r>
                      <a:endParaRPr lang="en-SG" dirty="0"/>
                    </a:p>
                  </a:txBody>
                  <a:tcPr/>
                </a:tc>
                <a:tc>
                  <a:txBody>
                    <a:bodyPr/>
                    <a:lstStyle/>
                    <a:p>
                      <a:r>
                        <a:rPr lang="en-US" dirty="0" smtClean="0"/>
                        <a:t>No change</a:t>
                      </a:r>
                      <a:endParaRPr lang="en-SG" dirty="0"/>
                    </a:p>
                  </a:txBody>
                  <a:tcPr/>
                </a:tc>
                <a:tc>
                  <a:txBody>
                    <a:bodyPr/>
                    <a:lstStyle/>
                    <a:p>
                      <a:r>
                        <a:rPr lang="en-US" dirty="0" smtClean="0"/>
                        <a:t>Reject changing of VDU view through network message</a:t>
                      </a:r>
                      <a:endParaRPr lang="en-SG" dirty="0"/>
                    </a:p>
                  </a:txBody>
                  <a:tcPr/>
                </a:tc>
                <a:extLst>
                  <a:ext uri="{0D108BD9-81ED-4DB2-BD59-A6C34878D82A}">
                    <a16:rowId xmlns:a16="http://schemas.microsoft.com/office/drawing/2014/main" val="2843516397"/>
                  </a:ext>
                </a:extLst>
              </a:tr>
              <a:tr h="370840">
                <a:tc>
                  <a:txBody>
                    <a:bodyPr/>
                    <a:lstStyle/>
                    <a:p>
                      <a:r>
                        <a:rPr lang="en-US" dirty="0" smtClean="0"/>
                        <a:t>1x-4x</a:t>
                      </a:r>
                      <a:r>
                        <a:rPr lang="en-US" baseline="0" dirty="0" smtClean="0"/>
                        <a:t> stream requested on GigE</a:t>
                      </a:r>
                      <a:endParaRPr lang="en-SG" dirty="0"/>
                    </a:p>
                  </a:txBody>
                  <a:tcPr/>
                </a:tc>
                <a:tc>
                  <a:txBody>
                    <a:bodyPr/>
                    <a:lstStyle/>
                    <a:p>
                      <a:r>
                        <a:rPr lang="en-US" dirty="0" smtClean="0"/>
                        <a:t>Network</a:t>
                      </a:r>
                      <a:endParaRPr lang="en-SG" dirty="0"/>
                    </a:p>
                  </a:txBody>
                  <a:tcPr/>
                </a:tc>
                <a:tc>
                  <a:txBody>
                    <a:bodyPr/>
                    <a:lstStyle/>
                    <a:p>
                      <a:r>
                        <a:rPr lang="en-US" dirty="0" smtClean="0"/>
                        <a:t>GigE 2 streams 1-4x selected streams</a:t>
                      </a:r>
                      <a:endParaRPr lang="en-SG" dirty="0"/>
                    </a:p>
                  </a:txBody>
                  <a:tcPr/>
                </a:tc>
                <a:tc>
                  <a:txBody>
                    <a:bodyPr/>
                    <a:lstStyle/>
                    <a:p>
                      <a:r>
                        <a:rPr lang="en-US" dirty="0" smtClean="0"/>
                        <a:t>Requested 1-4x streams available to pull from</a:t>
                      </a:r>
                      <a:r>
                        <a:rPr lang="en-US" baseline="0" dirty="0" smtClean="0"/>
                        <a:t> network switch</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Request to</a:t>
                      </a:r>
                      <a:r>
                        <a:rPr lang="en-US" baseline="0" dirty="0" smtClean="0"/>
                        <a:t> stream input 9 or 10</a:t>
                      </a:r>
                      <a:endParaRPr lang="en-SG" dirty="0"/>
                    </a:p>
                  </a:txBody>
                  <a:tcPr/>
                </a:tc>
                <a:tc>
                  <a:txBody>
                    <a:bodyPr/>
                    <a:lstStyle/>
                    <a:p>
                      <a:r>
                        <a:rPr lang="en-US" dirty="0" smtClean="0"/>
                        <a:t>Network</a:t>
                      </a:r>
                      <a:endParaRPr lang="en-SG" dirty="0"/>
                    </a:p>
                  </a:txBody>
                  <a:tcPr/>
                </a:tc>
                <a:tc>
                  <a:txBody>
                    <a:bodyPr/>
                    <a:lstStyle/>
                    <a:p>
                      <a:r>
                        <a:rPr lang="en-US" dirty="0" smtClean="0"/>
                        <a:t>Ignore</a:t>
                      </a:r>
                      <a:endParaRPr lang="en-SG" dirty="0"/>
                    </a:p>
                  </a:txBody>
                  <a:tcPr/>
                </a:tc>
                <a:tc>
                  <a:txBody>
                    <a:bodyPr/>
                    <a:lstStyle/>
                    <a:p>
                      <a:r>
                        <a:rPr lang="en-US" dirty="0" smtClean="0"/>
                        <a:t>Stream the other requested videos</a:t>
                      </a:r>
                      <a:endParaRPr lang="en-SG" dirty="0"/>
                    </a:p>
                  </a:txBody>
                  <a:tcPr/>
                </a:tc>
                <a:extLst>
                  <a:ext uri="{0D108BD9-81ED-4DB2-BD59-A6C34878D82A}">
                    <a16:rowId xmlns:a16="http://schemas.microsoft.com/office/drawing/2014/main" val="22007462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7728281"/>
              </p:ext>
            </p:extLst>
          </p:nvPr>
        </p:nvGraphicFramePr>
        <p:xfrm>
          <a:off x="3731491" y="5544257"/>
          <a:ext cx="3168727" cy="1076092"/>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smtClean="0"/>
                        <a:t>J3 – D38999/24WD35SN</a:t>
                      </a:r>
                      <a:endParaRPr lang="en-SG" sz="1200" dirty="0"/>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1</a:t>
                      </a:r>
                      <a:endParaRPr lang="en-SG" sz="1200" dirty="0"/>
                    </a:p>
                  </a:txBody>
                  <a:tcPr marL="68580" marR="68580" marT="0" marB="0" anchor="ctr"/>
                </a:tc>
                <a:tc>
                  <a:txBody>
                    <a:bodyPr/>
                    <a:lstStyle/>
                    <a:p>
                      <a:pPr>
                        <a:lnSpc>
                          <a:spcPct val="107000"/>
                        </a:lnSpc>
                        <a:spcAft>
                          <a:spcPts val="0"/>
                        </a:spcAft>
                      </a:pPr>
                      <a:r>
                        <a:rPr lang="en-US" sz="1200" dirty="0" smtClean="0"/>
                        <a:t>Data LAN</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2</a:t>
                      </a:r>
                      <a:endParaRPr lang="en-SG" sz="1200" dirty="0"/>
                    </a:p>
                  </a:txBody>
                  <a:tcPr marL="68580" marR="68580" marT="0" marB="0" anchor="ctr"/>
                </a:tc>
                <a:tc>
                  <a:txBody>
                    <a:bodyPr/>
                    <a:lstStyle/>
                    <a:p>
                      <a:pPr>
                        <a:lnSpc>
                          <a:spcPct val="107000"/>
                        </a:lnSpc>
                        <a:spcAft>
                          <a:spcPts val="0"/>
                        </a:spcAft>
                      </a:pPr>
                      <a:r>
                        <a:rPr lang="en-US" sz="1200" dirty="0" smtClean="0"/>
                        <a:t>Video LAN</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3</a:t>
                      </a:r>
                      <a:endParaRPr lang="en-SG" sz="1200" dirty="0"/>
                    </a:p>
                  </a:txBody>
                  <a:tcPr marL="68580" marR="68580" marT="0" marB="0" anchor="ctr"/>
                </a:tc>
                <a:tc>
                  <a:txBody>
                    <a:bodyPr/>
                    <a:lstStyle/>
                    <a:p>
                      <a:pPr>
                        <a:lnSpc>
                          <a:spcPct val="107000"/>
                        </a:lnSpc>
                        <a:spcAft>
                          <a:spcPts val="0"/>
                        </a:spcAft>
                      </a:pPr>
                      <a:r>
                        <a:rPr lang="en-US" sz="1200" dirty="0" smtClean="0"/>
                        <a:t>Video LAN Spare</a:t>
                      </a:r>
                      <a:endParaRPr lang="en-SG" sz="1200" dirty="0"/>
                    </a:p>
                  </a:txBody>
                  <a:tcPr marL="68580" marR="68580" marT="0" marB="0" anchor="ctr"/>
                </a:tc>
                <a:extLst>
                  <a:ext uri="{0D108BD9-81ED-4DB2-BD59-A6C34878D82A}">
                    <a16:rowId xmlns:a16="http://schemas.microsoft.com/office/drawing/2014/main" val="197363158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02466227"/>
              </p:ext>
            </p:extLst>
          </p:nvPr>
        </p:nvGraphicFramePr>
        <p:xfrm>
          <a:off x="368800" y="2116723"/>
          <a:ext cx="3168727" cy="1883161"/>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smtClean="0"/>
                        <a:t>J5 – D38999/24WE6SN</a:t>
                      </a:r>
                      <a:endParaRPr lang="en-SG" sz="1200" dirty="0"/>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a:t>
                      </a:r>
                      <a:r>
                        <a:rPr lang="en-SG" sz="1200" dirty="0" smtClean="0"/>
                        <a:t>5</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dirty="0"/>
                        <a:t>HD-SDI INPUT </a:t>
                      </a:r>
                      <a:r>
                        <a:rPr lang="en-SG" sz="1200" dirty="0" smtClean="0"/>
                        <a:t>6</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dirty="0"/>
                        <a:t>HD-SDI INPUT </a:t>
                      </a:r>
                      <a:r>
                        <a:rPr lang="en-SG" sz="1200" dirty="0" smtClean="0"/>
                        <a:t>7</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a:t>
                      </a:r>
                      <a:r>
                        <a:rPr lang="en-SG" sz="1200" dirty="0" smtClean="0"/>
                        <a:t>8</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E</a:t>
                      </a:r>
                      <a:endParaRPr lang="en-SG" sz="1200" dirty="0"/>
                    </a:p>
                  </a:txBody>
                  <a:tcPr marL="68580" marR="68580" marT="0" marB="0" anchor="ctr"/>
                </a:tc>
                <a:tc>
                  <a:txBody>
                    <a:bodyPr/>
                    <a:lstStyle/>
                    <a:p>
                      <a:pPr>
                        <a:lnSpc>
                          <a:spcPct val="107000"/>
                        </a:lnSpc>
                        <a:spcAft>
                          <a:spcPts val="0"/>
                        </a:spcAft>
                      </a:pPr>
                      <a:r>
                        <a:rPr lang="en-SG" sz="1200" dirty="0"/>
                        <a:t>HD-SDI INPUT </a:t>
                      </a:r>
                      <a:r>
                        <a:rPr lang="en-SG" sz="1200" dirty="0" smtClean="0"/>
                        <a:t>9</a:t>
                      </a:r>
                      <a:endParaRPr lang="en-SG" sz="1200" dirty="0"/>
                    </a:p>
                  </a:txBody>
                  <a:tcPr marL="68580" marR="68580" marT="0" marB="0" anchor="ctr"/>
                </a:tc>
                <a:tc>
                  <a:txBody>
                    <a:bodyPr/>
                    <a:lstStyle/>
                    <a:p>
                      <a:pPr>
                        <a:lnSpc>
                          <a:spcPct val="107000"/>
                        </a:lnSpc>
                        <a:spcAft>
                          <a:spcPts val="0"/>
                        </a:spcAft>
                      </a:pPr>
                      <a:r>
                        <a:rPr lang="en-US" sz="1200" dirty="0" smtClean="0"/>
                        <a:t>Cannot compress</a:t>
                      </a:r>
                      <a:endParaRPr lang="en-SG" sz="1200" dirty="0"/>
                    </a:p>
                  </a:txBody>
                  <a:tcPr marL="68580" marR="68580" marT="0" marB="0" anchor="ctr"/>
                </a:tc>
                <a:extLst>
                  <a:ext uri="{0D108BD9-81ED-4DB2-BD59-A6C34878D82A}">
                    <a16:rowId xmlns:a16="http://schemas.microsoft.com/office/drawing/2014/main" val="1251297763"/>
                  </a:ext>
                </a:extLst>
              </a:tr>
              <a:tr h="269023">
                <a:tc>
                  <a:txBody>
                    <a:bodyPr/>
                    <a:lstStyle/>
                    <a:p>
                      <a:pPr>
                        <a:lnSpc>
                          <a:spcPct val="107000"/>
                        </a:lnSpc>
                        <a:spcAft>
                          <a:spcPts val="0"/>
                        </a:spcAft>
                      </a:pPr>
                      <a:r>
                        <a:rPr lang="en-US" sz="1200" dirty="0" smtClean="0"/>
                        <a:t>F</a:t>
                      </a:r>
                      <a:endParaRPr lang="en-SG" sz="1200" dirty="0"/>
                    </a:p>
                  </a:txBody>
                  <a:tcPr marL="68580" marR="68580" marT="0" marB="0" anchor="ctr"/>
                </a:tc>
                <a:tc>
                  <a:txBody>
                    <a:bodyPr/>
                    <a:lstStyle/>
                    <a:p>
                      <a:pPr>
                        <a:lnSpc>
                          <a:spcPct val="107000"/>
                        </a:lnSpc>
                        <a:spcAft>
                          <a:spcPts val="0"/>
                        </a:spcAft>
                      </a:pPr>
                      <a:r>
                        <a:rPr lang="en-SG" sz="1200" dirty="0"/>
                        <a:t>HD-SDI INPUT </a:t>
                      </a:r>
                      <a:r>
                        <a:rPr lang="en-SG" sz="1200" dirty="0" smtClean="0"/>
                        <a:t>10</a:t>
                      </a:r>
                      <a:endParaRPr lang="en-SG" sz="1200" dirty="0"/>
                    </a:p>
                  </a:txBody>
                  <a:tcPr marL="68580" marR="68580" marT="0" marB="0" anchor="ctr"/>
                </a:tc>
                <a:tc>
                  <a:txBody>
                    <a:bodyPr/>
                    <a:lstStyle/>
                    <a:p>
                      <a:pPr>
                        <a:lnSpc>
                          <a:spcPct val="107000"/>
                        </a:lnSpc>
                        <a:spcAft>
                          <a:spcPts val="0"/>
                        </a:spcAft>
                      </a:pPr>
                      <a:r>
                        <a:rPr lang="en-US" sz="1200" dirty="0" smtClean="0"/>
                        <a:t>Cannot compress</a:t>
                      </a:r>
                      <a:endParaRPr lang="en-SG" sz="1200" dirty="0"/>
                    </a:p>
                  </a:txBody>
                  <a:tcPr marL="68580" marR="68580" marT="0" marB="0" anchor="ctr"/>
                </a:tc>
                <a:extLst>
                  <a:ext uri="{0D108BD9-81ED-4DB2-BD59-A6C34878D82A}">
                    <a16:rowId xmlns:a16="http://schemas.microsoft.com/office/drawing/2014/main" val="4236350865"/>
                  </a:ext>
                </a:extLst>
              </a:tr>
            </a:tbl>
          </a:graphicData>
        </a:graphic>
      </p:graphicFrame>
      <p:sp>
        <p:nvSpPr>
          <p:cNvPr id="10" name="TextBox 9"/>
          <p:cNvSpPr txBox="1"/>
          <p:nvPr/>
        </p:nvSpPr>
        <p:spPr>
          <a:xfrm>
            <a:off x="3731492" y="4737188"/>
            <a:ext cx="8128000" cy="369332"/>
          </a:xfrm>
          <a:prstGeom prst="rect">
            <a:avLst/>
          </a:prstGeom>
          <a:noFill/>
        </p:spPr>
        <p:txBody>
          <a:bodyPr wrap="square" rtlCol="0">
            <a:spAutoFit/>
          </a:bodyPr>
          <a:lstStyle/>
          <a:p>
            <a:r>
              <a:rPr lang="en-US" b="1" dirty="0" smtClean="0">
                <a:solidFill>
                  <a:srgbClr val="FF0000"/>
                </a:solidFill>
              </a:rPr>
              <a:t>* Refer to VCU IDS excel file</a:t>
            </a:r>
          </a:p>
        </p:txBody>
      </p:sp>
      <p:cxnSp>
        <p:nvCxnSpPr>
          <p:cNvPr id="4" name="Straight Connector 3"/>
          <p:cNvCxnSpPr/>
          <p:nvPr/>
        </p:nvCxnSpPr>
        <p:spPr>
          <a:xfrm>
            <a:off x="258618" y="295564"/>
            <a:ext cx="11600873" cy="64100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8617" y="143164"/>
            <a:ext cx="11564582" cy="65624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578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773619"/>
            <a:ext cx="3600000" cy="2025000"/>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773619"/>
            <a:ext cx="3600000" cy="2025000"/>
          </a:xfrm>
          <a:prstGeom prst="rect">
            <a:avLst/>
          </a:prstGeom>
          <a:ln w="1905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773619"/>
            <a:ext cx="3600000" cy="202500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3780056"/>
            <a:ext cx="3600000" cy="202500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3780056"/>
            <a:ext cx="3600000" cy="20250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3780056"/>
            <a:ext cx="3600000" cy="202500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7420306" y="3781425"/>
            <a:ext cx="426708" cy="213314"/>
          </a:xfrm>
          <a:prstGeom prst="rect">
            <a:avLst/>
          </a:prstGeom>
        </p:spPr>
      </p:pic>
      <p:pic>
        <p:nvPicPr>
          <p:cNvPr id="19" name="Picture 18"/>
          <p:cNvPicPr>
            <a:picLocks/>
          </p:cNvPicPr>
          <p:nvPr/>
        </p:nvPicPr>
        <p:blipFill rotWithShape="1">
          <a:blip r:embed="rId5"/>
          <a:srcRect l="1" t="-34668" r="-20950" b="1"/>
          <a:stretch/>
        </p:blipFill>
        <p:spPr>
          <a:xfrm>
            <a:off x="11289875" y="3780056"/>
            <a:ext cx="426708" cy="213314"/>
          </a:xfrm>
          <a:prstGeom prst="rect">
            <a:avLst/>
          </a:prstGeom>
        </p:spPr>
      </p:pic>
      <p:pic>
        <p:nvPicPr>
          <p:cNvPr id="20" name="Picture 19"/>
          <p:cNvPicPr>
            <a:picLocks/>
          </p:cNvPicPr>
          <p:nvPr/>
        </p:nvPicPr>
        <p:blipFill rotWithShape="1">
          <a:blip r:embed="rId5"/>
          <a:srcRect l="1" t="-34668" r="-20950" b="1"/>
          <a:stretch/>
        </p:blipFill>
        <p:spPr>
          <a:xfrm>
            <a:off x="3555022" y="3780056"/>
            <a:ext cx="426708" cy="213314"/>
          </a:xfrm>
          <a:prstGeom prst="rect">
            <a:avLst/>
          </a:prstGeom>
        </p:spPr>
      </p:pic>
      <p:sp>
        <p:nvSpPr>
          <p:cNvPr id="21" name="TextBox 20"/>
          <p:cNvSpPr txBox="1"/>
          <p:nvPr/>
        </p:nvSpPr>
        <p:spPr>
          <a:xfrm>
            <a:off x="380873" y="2798619"/>
            <a:ext cx="3600000" cy="369332"/>
          </a:xfrm>
          <a:prstGeom prst="rect">
            <a:avLst/>
          </a:prstGeom>
          <a:noFill/>
        </p:spPr>
        <p:txBody>
          <a:bodyPr wrap="square" rtlCol="0">
            <a:spAutoFit/>
          </a:bodyPr>
          <a:lstStyle/>
          <a:p>
            <a:r>
              <a:rPr lang="en-US" dirty="0" smtClean="0"/>
              <a:t>Front TI, IR Off</a:t>
            </a:r>
          </a:p>
        </p:txBody>
      </p:sp>
      <p:sp>
        <p:nvSpPr>
          <p:cNvPr id="22" name="TextBox 21"/>
          <p:cNvSpPr txBox="1"/>
          <p:nvPr/>
        </p:nvSpPr>
        <p:spPr>
          <a:xfrm>
            <a:off x="4247014" y="2798619"/>
            <a:ext cx="3600000" cy="369332"/>
          </a:xfrm>
          <a:prstGeom prst="rect">
            <a:avLst/>
          </a:prstGeom>
          <a:noFill/>
        </p:spPr>
        <p:txBody>
          <a:bodyPr wrap="square" rtlCol="0">
            <a:spAutoFit/>
          </a:bodyPr>
          <a:lstStyle/>
          <a:p>
            <a:r>
              <a:rPr lang="en-US" dirty="0" smtClean="0"/>
              <a:t>Rear Near Camera, IR Off</a:t>
            </a:r>
          </a:p>
        </p:txBody>
      </p:sp>
      <p:sp>
        <p:nvSpPr>
          <p:cNvPr id="24" name="TextBox 23"/>
          <p:cNvSpPr txBox="1"/>
          <p:nvPr/>
        </p:nvSpPr>
        <p:spPr>
          <a:xfrm>
            <a:off x="8116583" y="2798619"/>
            <a:ext cx="3600000" cy="369332"/>
          </a:xfrm>
          <a:prstGeom prst="rect">
            <a:avLst/>
          </a:prstGeom>
          <a:noFill/>
        </p:spPr>
        <p:txBody>
          <a:bodyPr wrap="square" rtlCol="0">
            <a:spAutoFit/>
          </a:bodyPr>
          <a:lstStyle/>
          <a:p>
            <a:r>
              <a:rPr lang="en-US" dirty="0" smtClean="0"/>
              <a:t>Rear Far Camera, IR Off</a:t>
            </a:r>
          </a:p>
        </p:txBody>
      </p:sp>
      <p:sp>
        <p:nvSpPr>
          <p:cNvPr id="25" name="TextBox 24"/>
          <p:cNvSpPr txBox="1"/>
          <p:nvPr/>
        </p:nvSpPr>
        <p:spPr>
          <a:xfrm>
            <a:off x="380873" y="5805056"/>
            <a:ext cx="3600000" cy="369332"/>
          </a:xfrm>
          <a:prstGeom prst="rect">
            <a:avLst/>
          </a:prstGeom>
          <a:noFill/>
        </p:spPr>
        <p:txBody>
          <a:bodyPr wrap="square" rtlCol="0">
            <a:spAutoFit/>
          </a:bodyPr>
          <a:lstStyle/>
          <a:p>
            <a:r>
              <a:rPr lang="en-US" dirty="0" smtClean="0"/>
              <a:t>Front TI, IR On</a:t>
            </a:r>
          </a:p>
        </p:txBody>
      </p:sp>
      <p:sp>
        <p:nvSpPr>
          <p:cNvPr id="26" name="TextBox 25"/>
          <p:cNvSpPr txBox="1"/>
          <p:nvPr/>
        </p:nvSpPr>
        <p:spPr>
          <a:xfrm>
            <a:off x="4247014" y="5805056"/>
            <a:ext cx="3600000" cy="369332"/>
          </a:xfrm>
          <a:prstGeom prst="rect">
            <a:avLst/>
          </a:prstGeom>
          <a:noFill/>
        </p:spPr>
        <p:txBody>
          <a:bodyPr wrap="square" rtlCol="0">
            <a:spAutoFit/>
          </a:bodyPr>
          <a:lstStyle/>
          <a:p>
            <a:r>
              <a:rPr lang="en-US" dirty="0" smtClean="0"/>
              <a:t>Rear Near Camera, IR On</a:t>
            </a:r>
          </a:p>
        </p:txBody>
      </p:sp>
      <p:sp>
        <p:nvSpPr>
          <p:cNvPr id="27" name="TextBox 26"/>
          <p:cNvSpPr txBox="1"/>
          <p:nvPr/>
        </p:nvSpPr>
        <p:spPr>
          <a:xfrm>
            <a:off x="8116583" y="5805056"/>
            <a:ext cx="3600000" cy="369332"/>
          </a:xfrm>
          <a:prstGeom prst="rect">
            <a:avLst/>
          </a:prstGeom>
          <a:noFill/>
        </p:spPr>
        <p:txBody>
          <a:bodyPr wrap="square" rtlCol="0">
            <a:spAutoFit/>
          </a:bodyPr>
          <a:lstStyle/>
          <a:p>
            <a:r>
              <a:rPr lang="en-US" dirty="0" smtClean="0"/>
              <a:t>Rear Far Camera, IR On</a:t>
            </a:r>
          </a:p>
        </p:txBody>
      </p:sp>
      <p:sp>
        <p:nvSpPr>
          <p:cNvPr id="18" name="TextBox 17"/>
          <p:cNvSpPr txBox="1"/>
          <p:nvPr/>
        </p:nvSpPr>
        <p:spPr>
          <a:xfrm>
            <a:off x="380873" y="282901"/>
            <a:ext cx="3600000" cy="369332"/>
          </a:xfrm>
          <a:prstGeom prst="rect">
            <a:avLst/>
          </a:prstGeom>
          <a:noFill/>
        </p:spPr>
        <p:txBody>
          <a:bodyPr wrap="square" rtlCol="0">
            <a:spAutoFit/>
          </a:bodyPr>
          <a:lstStyle/>
          <a:p>
            <a:pPr algn="ctr"/>
            <a:r>
              <a:rPr lang="en-US" b="1" dirty="0" smtClean="0"/>
              <a:t>J4 Pin A OSD</a:t>
            </a:r>
          </a:p>
        </p:txBody>
      </p:sp>
      <p:sp>
        <p:nvSpPr>
          <p:cNvPr id="23" name="TextBox 22"/>
          <p:cNvSpPr txBox="1"/>
          <p:nvPr/>
        </p:nvSpPr>
        <p:spPr>
          <a:xfrm>
            <a:off x="4247014" y="282901"/>
            <a:ext cx="3600000" cy="369332"/>
          </a:xfrm>
          <a:prstGeom prst="rect">
            <a:avLst/>
          </a:prstGeom>
          <a:noFill/>
        </p:spPr>
        <p:txBody>
          <a:bodyPr wrap="square" rtlCol="0">
            <a:spAutoFit/>
          </a:bodyPr>
          <a:lstStyle/>
          <a:p>
            <a:pPr algn="ctr"/>
            <a:r>
              <a:rPr lang="en-US" b="1" dirty="0" smtClean="0"/>
              <a:t>J4 Pin B OSD</a:t>
            </a:r>
          </a:p>
        </p:txBody>
      </p:sp>
      <p:sp>
        <p:nvSpPr>
          <p:cNvPr id="28" name="TextBox 27"/>
          <p:cNvSpPr txBox="1"/>
          <p:nvPr/>
        </p:nvSpPr>
        <p:spPr>
          <a:xfrm>
            <a:off x="8116583" y="282901"/>
            <a:ext cx="3600000" cy="369332"/>
          </a:xfrm>
          <a:prstGeom prst="rect">
            <a:avLst/>
          </a:prstGeom>
          <a:noFill/>
        </p:spPr>
        <p:txBody>
          <a:bodyPr wrap="square" rtlCol="0">
            <a:spAutoFit/>
          </a:bodyPr>
          <a:lstStyle/>
          <a:p>
            <a:pPr algn="ctr"/>
            <a:r>
              <a:rPr lang="en-US" b="1" dirty="0" smtClean="0"/>
              <a:t>J4 Pin C OSD</a:t>
            </a:r>
          </a:p>
        </p:txBody>
      </p:sp>
    </p:spTree>
    <p:extLst>
      <p:ext uri="{BB962C8B-B14F-4D97-AF65-F5344CB8AC3E}">
        <p14:creationId xmlns:p14="http://schemas.microsoft.com/office/powerpoint/2010/main" val="68550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773619"/>
            <a:ext cx="3600000" cy="2025000"/>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773619"/>
            <a:ext cx="3600000" cy="2025000"/>
          </a:xfrm>
          <a:prstGeom prst="rect">
            <a:avLst/>
          </a:prstGeom>
          <a:ln w="1905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773619"/>
            <a:ext cx="3600000" cy="202500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3780056"/>
            <a:ext cx="3600000" cy="202500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3780056"/>
            <a:ext cx="3600000" cy="20250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3780056"/>
            <a:ext cx="3600000" cy="202500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7420306" y="3781425"/>
            <a:ext cx="426708" cy="213314"/>
          </a:xfrm>
          <a:prstGeom prst="rect">
            <a:avLst/>
          </a:prstGeom>
        </p:spPr>
      </p:pic>
      <p:pic>
        <p:nvPicPr>
          <p:cNvPr id="19" name="Picture 18"/>
          <p:cNvPicPr>
            <a:picLocks/>
          </p:cNvPicPr>
          <p:nvPr/>
        </p:nvPicPr>
        <p:blipFill rotWithShape="1">
          <a:blip r:embed="rId5"/>
          <a:srcRect l="1" t="-34668" r="-20950" b="1"/>
          <a:stretch/>
        </p:blipFill>
        <p:spPr>
          <a:xfrm>
            <a:off x="11289875" y="3780056"/>
            <a:ext cx="426708" cy="213314"/>
          </a:xfrm>
          <a:prstGeom prst="rect">
            <a:avLst/>
          </a:prstGeom>
        </p:spPr>
      </p:pic>
      <p:pic>
        <p:nvPicPr>
          <p:cNvPr id="20" name="Picture 19"/>
          <p:cNvPicPr>
            <a:picLocks/>
          </p:cNvPicPr>
          <p:nvPr/>
        </p:nvPicPr>
        <p:blipFill rotWithShape="1">
          <a:blip r:embed="rId5"/>
          <a:srcRect l="1" t="-34668" r="-20950" b="1"/>
          <a:stretch/>
        </p:blipFill>
        <p:spPr>
          <a:xfrm>
            <a:off x="3555022" y="3780056"/>
            <a:ext cx="426708" cy="213314"/>
          </a:xfrm>
          <a:prstGeom prst="rect">
            <a:avLst/>
          </a:prstGeom>
        </p:spPr>
      </p:pic>
      <p:sp>
        <p:nvSpPr>
          <p:cNvPr id="21" name="TextBox 20"/>
          <p:cNvSpPr txBox="1"/>
          <p:nvPr/>
        </p:nvSpPr>
        <p:spPr>
          <a:xfrm>
            <a:off x="380873" y="2798619"/>
            <a:ext cx="3600000" cy="369332"/>
          </a:xfrm>
          <a:prstGeom prst="rect">
            <a:avLst/>
          </a:prstGeom>
          <a:noFill/>
        </p:spPr>
        <p:txBody>
          <a:bodyPr wrap="square" rtlCol="0">
            <a:spAutoFit/>
          </a:bodyPr>
          <a:lstStyle/>
          <a:p>
            <a:r>
              <a:rPr lang="en-US" dirty="0" smtClean="0"/>
              <a:t>Front TI, IR Off, Night Mode ON</a:t>
            </a:r>
          </a:p>
        </p:txBody>
      </p:sp>
      <p:sp>
        <p:nvSpPr>
          <p:cNvPr id="22" name="TextBox 21"/>
          <p:cNvSpPr txBox="1"/>
          <p:nvPr/>
        </p:nvSpPr>
        <p:spPr>
          <a:xfrm>
            <a:off x="4247014" y="2798619"/>
            <a:ext cx="3600000" cy="646331"/>
          </a:xfrm>
          <a:prstGeom prst="rect">
            <a:avLst/>
          </a:prstGeom>
          <a:noFill/>
        </p:spPr>
        <p:txBody>
          <a:bodyPr wrap="square" rtlCol="0">
            <a:spAutoFit/>
          </a:bodyPr>
          <a:lstStyle/>
          <a:p>
            <a:r>
              <a:rPr lang="en-US" dirty="0" smtClean="0"/>
              <a:t>Rear Near Camera, IR Off</a:t>
            </a:r>
            <a:r>
              <a:rPr lang="en-US" dirty="0"/>
              <a:t>, Night Mode </a:t>
            </a:r>
            <a:r>
              <a:rPr lang="en-US" dirty="0" smtClean="0"/>
              <a:t>ON</a:t>
            </a:r>
            <a:endParaRPr lang="en-US" dirty="0"/>
          </a:p>
        </p:txBody>
      </p:sp>
      <p:sp>
        <p:nvSpPr>
          <p:cNvPr id="24" name="TextBox 23"/>
          <p:cNvSpPr txBox="1"/>
          <p:nvPr/>
        </p:nvSpPr>
        <p:spPr>
          <a:xfrm>
            <a:off x="8116583" y="2798619"/>
            <a:ext cx="3600000" cy="646331"/>
          </a:xfrm>
          <a:prstGeom prst="rect">
            <a:avLst/>
          </a:prstGeom>
          <a:noFill/>
        </p:spPr>
        <p:txBody>
          <a:bodyPr wrap="square" rtlCol="0">
            <a:spAutoFit/>
          </a:bodyPr>
          <a:lstStyle/>
          <a:p>
            <a:r>
              <a:rPr lang="en-US" dirty="0" smtClean="0"/>
              <a:t>Rear Far Camera, IR Off</a:t>
            </a:r>
            <a:r>
              <a:rPr lang="en-US" dirty="0"/>
              <a:t>, Night Mode </a:t>
            </a:r>
            <a:r>
              <a:rPr lang="en-US" dirty="0" smtClean="0"/>
              <a:t>ON</a:t>
            </a:r>
            <a:endParaRPr lang="en-US" dirty="0"/>
          </a:p>
        </p:txBody>
      </p:sp>
      <p:sp>
        <p:nvSpPr>
          <p:cNvPr id="25" name="TextBox 24"/>
          <p:cNvSpPr txBox="1"/>
          <p:nvPr/>
        </p:nvSpPr>
        <p:spPr>
          <a:xfrm>
            <a:off x="380873" y="5805056"/>
            <a:ext cx="3600000" cy="369332"/>
          </a:xfrm>
          <a:prstGeom prst="rect">
            <a:avLst/>
          </a:prstGeom>
          <a:noFill/>
        </p:spPr>
        <p:txBody>
          <a:bodyPr wrap="square" rtlCol="0">
            <a:spAutoFit/>
          </a:bodyPr>
          <a:lstStyle/>
          <a:p>
            <a:r>
              <a:rPr lang="en-US" dirty="0" smtClean="0"/>
              <a:t>Front TI, IR On</a:t>
            </a:r>
            <a:r>
              <a:rPr lang="en-US" dirty="0"/>
              <a:t>, Night Mode </a:t>
            </a:r>
            <a:r>
              <a:rPr lang="en-US" dirty="0" smtClean="0"/>
              <a:t>ON</a:t>
            </a:r>
            <a:endParaRPr lang="en-US" dirty="0"/>
          </a:p>
        </p:txBody>
      </p:sp>
      <p:sp>
        <p:nvSpPr>
          <p:cNvPr id="26" name="TextBox 25"/>
          <p:cNvSpPr txBox="1"/>
          <p:nvPr/>
        </p:nvSpPr>
        <p:spPr>
          <a:xfrm>
            <a:off x="4247014" y="5805056"/>
            <a:ext cx="3600000" cy="646331"/>
          </a:xfrm>
          <a:prstGeom prst="rect">
            <a:avLst/>
          </a:prstGeom>
          <a:noFill/>
        </p:spPr>
        <p:txBody>
          <a:bodyPr wrap="square" rtlCol="0">
            <a:spAutoFit/>
          </a:bodyPr>
          <a:lstStyle/>
          <a:p>
            <a:r>
              <a:rPr lang="en-US" dirty="0" smtClean="0"/>
              <a:t>Rear Near Camera, IR On</a:t>
            </a:r>
            <a:r>
              <a:rPr lang="en-US" dirty="0"/>
              <a:t> , Night Mode ON</a:t>
            </a:r>
            <a:endParaRPr lang="en-US" dirty="0" smtClean="0"/>
          </a:p>
        </p:txBody>
      </p:sp>
      <p:sp>
        <p:nvSpPr>
          <p:cNvPr id="27" name="TextBox 26"/>
          <p:cNvSpPr txBox="1"/>
          <p:nvPr/>
        </p:nvSpPr>
        <p:spPr>
          <a:xfrm>
            <a:off x="8116583" y="5805056"/>
            <a:ext cx="3600000" cy="646331"/>
          </a:xfrm>
          <a:prstGeom prst="rect">
            <a:avLst/>
          </a:prstGeom>
          <a:noFill/>
        </p:spPr>
        <p:txBody>
          <a:bodyPr wrap="square" rtlCol="0">
            <a:spAutoFit/>
          </a:bodyPr>
          <a:lstStyle/>
          <a:p>
            <a:r>
              <a:rPr lang="en-US" dirty="0" smtClean="0"/>
              <a:t>Rear Far Camera, IR On</a:t>
            </a:r>
            <a:r>
              <a:rPr lang="en-US" dirty="0"/>
              <a:t> , Night Mode ON</a:t>
            </a:r>
            <a:endParaRPr lang="en-US" dirty="0" smtClean="0"/>
          </a:p>
        </p:txBody>
      </p:sp>
      <p:pic>
        <p:nvPicPr>
          <p:cNvPr id="1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581077" y="3996388"/>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418592" y="3993370"/>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1289875" y="3993370"/>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581077" y="833933"/>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418592" y="830915"/>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1289875" y="830915"/>
            <a:ext cx="306000" cy="306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0873" y="282901"/>
            <a:ext cx="3600000" cy="369332"/>
          </a:xfrm>
          <a:prstGeom prst="rect">
            <a:avLst/>
          </a:prstGeom>
          <a:noFill/>
        </p:spPr>
        <p:txBody>
          <a:bodyPr wrap="square" rtlCol="0">
            <a:spAutoFit/>
          </a:bodyPr>
          <a:lstStyle/>
          <a:p>
            <a:pPr algn="ctr"/>
            <a:r>
              <a:rPr lang="en-US" b="1" dirty="0" smtClean="0"/>
              <a:t>J4 Pin A OSD</a:t>
            </a:r>
          </a:p>
        </p:txBody>
      </p:sp>
      <p:sp>
        <p:nvSpPr>
          <p:cNvPr id="30" name="TextBox 29"/>
          <p:cNvSpPr txBox="1"/>
          <p:nvPr/>
        </p:nvSpPr>
        <p:spPr>
          <a:xfrm>
            <a:off x="4247014" y="282901"/>
            <a:ext cx="3600000" cy="369332"/>
          </a:xfrm>
          <a:prstGeom prst="rect">
            <a:avLst/>
          </a:prstGeom>
          <a:noFill/>
        </p:spPr>
        <p:txBody>
          <a:bodyPr wrap="square" rtlCol="0">
            <a:spAutoFit/>
          </a:bodyPr>
          <a:lstStyle/>
          <a:p>
            <a:pPr algn="ctr"/>
            <a:r>
              <a:rPr lang="en-US" b="1" dirty="0" smtClean="0"/>
              <a:t>J4 Pin B OSD</a:t>
            </a:r>
          </a:p>
        </p:txBody>
      </p:sp>
      <p:sp>
        <p:nvSpPr>
          <p:cNvPr id="31" name="TextBox 30"/>
          <p:cNvSpPr txBox="1"/>
          <p:nvPr/>
        </p:nvSpPr>
        <p:spPr>
          <a:xfrm>
            <a:off x="8116583" y="282901"/>
            <a:ext cx="3600000" cy="369332"/>
          </a:xfrm>
          <a:prstGeom prst="rect">
            <a:avLst/>
          </a:prstGeom>
          <a:noFill/>
        </p:spPr>
        <p:txBody>
          <a:bodyPr wrap="square" rtlCol="0">
            <a:spAutoFit/>
          </a:bodyPr>
          <a:lstStyle/>
          <a:p>
            <a:pPr algn="ctr"/>
            <a:r>
              <a:rPr lang="en-US" b="1" dirty="0" smtClean="0"/>
              <a:t>J4 Pin C OSD</a:t>
            </a:r>
          </a:p>
        </p:txBody>
      </p:sp>
    </p:spTree>
    <p:extLst>
      <p:ext uri="{BB962C8B-B14F-4D97-AF65-F5344CB8AC3E}">
        <p14:creationId xmlns:p14="http://schemas.microsoft.com/office/powerpoint/2010/main" val="421636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66" name="Freeform 65"/>
          <p:cNvSpPr/>
          <p:nvPr/>
        </p:nvSpPr>
        <p:spPr>
          <a:xfrm>
            <a:off x="4657178" y="2673156"/>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Freeform 66"/>
          <p:cNvSpPr/>
          <p:nvPr/>
        </p:nvSpPr>
        <p:spPr>
          <a:xfrm>
            <a:off x="1828800" y="2207171"/>
            <a:ext cx="8691417" cy="1336896"/>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9" name="Freeform 68"/>
          <p:cNvSpPr/>
          <p:nvPr/>
        </p:nvSpPr>
        <p:spPr>
          <a:xfrm>
            <a:off x="4734237" y="3172948"/>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Freeform 69"/>
          <p:cNvSpPr/>
          <p:nvPr/>
        </p:nvSpPr>
        <p:spPr>
          <a:xfrm>
            <a:off x="7534908" y="3157903"/>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Freeform 70"/>
          <p:cNvSpPr/>
          <p:nvPr/>
        </p:nvSpPr>
        <p:spPr>
          <a:xfrm rot="10800000">
            <a:off x="2021839" y="4838511"/>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Freeform 71"/>
          <p:cNvSpPr/>
          <p:nvPr/>
        </p:nvSpPr>
        <p:spPr>
          <a:xfrm rot="10800000">
            <a:off x="1828800" y="4829469"/>
            <a:ext cx="8691417" cy="1336896"/>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4" name="TextBox 73"/>
          <p:cNvSpPr txBox="1"/>
          <p:nvPr/>
        </p:nvSpPr>
        <p:spPr>
          <a:xfrm>
            <a:off x="5089626" y="1614707"/>
            <a:ext cx="1932324" cy="584775"/>
          </a:xfrm>
          <a:prstGeom prst="rect">
            <a:avLst/>
          </a:prstGeom>
          <a:noFill/>
        </p:spPr>
        <p:txBody>
          <a:bodyPr wrap="none" rtlCol="0">
            <a:spAutoFit/>
          </a:bodyPr>
          <a:lstStyle/>
          <a:p>
            <a:r>
              <a:rPr lang="en-US" sz="1600" dirty="0"/>
              <a:t>Rear View toggle / </a:t>
            </a:r>
          </a:p>
          <a:p>
            <a:r>
              <a:rPr lang="en-US" sz="1600" dirty="0">
                <a:solidFill>
                  <a:srgbClr val="7030A0"/>
                </a:solidFill>
              </a:rPr>
              <a:t>Reverse Gear engage</a:t>
            </a:r>
            <a:endParaRPr lang="en-SG" sz="1600" dirty="0">
              <a:solidFill>
                <a:srgbClr val="7030A0"/>
              </a:solidFill>
            </a:endParaRPr>
          </a:p>
        </p:txBody>
      </p:sp>
      <p:sp>
        <p:nvSpPr>
          <p:cNvPr id="75" name="TextBox 74"/>
          <p:cNvSpPr txBox="1"/>
          <p:nvPr/>
        </p:nvSpPr>
        <p:spPr>
          <a:xfrm>
            <a:off x="3873771" y="5357164"/>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76" name="TextBox 75"/>
          <p:cNvSpPr txBox="1"/>
          <p:nvPr/>
        </p:nvSpPr>
        <p:spPr>
          <a:xfrm>
            <a:off x="2790412" y="4846806"/>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77" name="TextBox 76"/>
          <p:cNvSpPr txBox="1"/>
          <p:nvPr/>
        </p:nvSpPr>
        <p:spPr>
          <a:xfrm>
            <a:off x="6756675" y="2339303"/>
            <a:ext cx="1762149" cy="338554"/>
          </a:xfrm>
          <a:prstGeom prst="rect">
            <a:avLst/>
          </a:prstGeom>
          <a:noFill/>
        </p:spPr>
        <p:txBody>
          <a:bodyPr wrap="none" rtlCol="0">
            <a:spAutoFit/>
          </a:bodyPr>
          <a:lstStyle/>
          <a:p>
            <a:r>
              <a:rPr lang="en-US" sz="1600" dirty="0"/>
              <a:t>Rear View </a:t>
            </a:r>
            <a:r>
              <a:rPr lang="en-US" sz="1600" dirty="0" smtClean="0"/>
              <a:t>toggle</a:t>
            </a:r>
            <a:r>
              <a:rPr lang="en-SG" sz="1600" dirty="0"/>
              <a:t> </a:t>
            </a:r>
            <a:r>
              <a:rPr lang="en-SG" sz="1600" dirty="0" smtClean="0"/>
              <a:t>/ </a:t>
            </a:r>
          </a:p>
        </p:txBody>
      </p:sp>
      <p:sp>
        <p:nvSpPr>
          <p:cNvPr id="79" name="TextBox 78"/>
          <p:cNvSpPr txBox="1"/>
          <p:nvPr/>
        </p:nvSpPr>
        <p:spPr>
          <a:xfrm>
            <a:off x="8224953" y="4848201"/>
            <a:ext cx="1762149" cy="338554"/>
          </a:xfrm>
          <a:prstGeom prst="rect">
            <a:avLst/>
          </a:prstGeom>
          <a:noFill/>
        </p:spPr>
        <p:txBody>
          <a:bodyPr wrap="none" rtlCol="0">
            <a:spAutoFit/>
          </a:bodyPr>
          <a:lstStyle/>
          <a:p>
            <a:r>
              <a:rPr lang="en-US" sz="1600" dirty="0"/>
              <a:t>Rear View toggle / </a:t>
            </a:r>
          </a:p>
        </p:txBody>
      </p:sp>
      <p:sp>
        <p:nvSpPr>
          <p:cNvPr id="80" name="TextBox 79"/>
          <p:cNvSpPr txBox="1"/>
          <p:nvPr/>
        </p:nvSpPr>
        <p:spPr>
          <a:xfrm>
            <a:off x="6725677" y="2645189"/>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1" name="TextBox 80"/>
          <p:cNvSpPr txBox="1"/>
          <p:nvPr/>
        </p:nvSpPr>
        <p:spPr>
          <a:xfrm>
            <a:off x="5435183" y="5825952"/>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82" name="TextBox 81"/>
          <p:cNvSpPr txBox="1"/>
          <p:nvPr/>
        </p:nvSpPr>
        <p:spPr>
          <a:xfrm>
            <a:off x="3783090" y="2351098"/>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3" name="TextBox 82"/>
          <p:cNvSpPr txBox="1"/>
          <p:nvPr/>
        </p:nvSpPr>
        <p:spPr>
          <a:xfrm>
            <a:off x="7787951" y="5198724"/>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4" name="TextBox 83"/>
          <p:cNvSpPr txBox="1"/>
          <p:nvPr/>
        </p:nvSpPr>
        <p:spPr>
          <a:xfrm>
            <a:off x="7938292" y="3187483"/>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6" name="TextBox 85"/>
          <p:cNvSpPr txBox="1"/>
          <p:nvPr/>
        </p:nvSpPr>
        <p:spPr>
          <a:xfrm>
            <a:off x="206801" y="6381572"/>
            <a:ext cx="8128000" cy="369332"/>
          </a:xfrm>
          <a:prstGeom prst="rect">
            <a:avLst/>
          </a:prstGeom>
          <a:noFill/>
        </p:spPr>
        <p:txBody>
          <a:bodyPr wrap="square" rtlCol="0">
            <a:spAutoFit/>
          </a:bodyPr>
          <a:lstStyle/>
          <a:p>
            <a:r>
              <a:rPr lang="en-US" dirty="0" smtClean="0"/>
              <a:t>*Provisionary switching behavior (subject to change) [lower priority to implement]</a:t>
            </a:r>
          </a:p>
        </p:txBody>
      </p:sp>
      <p:sp>
        <p:nvSpPr>
          <p:cNvPr id="37" name="Freeform 36"/>
          <p:cNvSpPr/>
          <p:nvPr/>
        </p:nvSpPr>
        <p:spPr>
          <a:xfrm rot="10800000">
            <a:off x="7701066" y="4836083"/>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38" name="Freeform 37"/>
          <p:cNvSpPr/>
          <p:nvPr/>
        </p:nvSpPr>
        <p:spPr>
          <a:xfrm rot="10800000">
            <a:off x="4909632" y="4827325"/>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1" name="Freeform 50"/>
          <p:cNvSpPr/>
          <p:nvPr/>
        </p:nvSpPr>
        <p:spPr>
          <a:xfrm rot="10800000">
            <a:off x="2191160" y="4842370"/>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2" name="Freeform 51"/>
          <p:cNvSpPr/>
          <p:nvPr/>
        </p:nvSpPr>
        <p:spPr>
          <a:xfrm>
            <a:off x="1958099" y="2673156"/>
            <a:ext cx="5550352"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TextBox 52"/>
          <p:cNvSpPr txBox="1"/>
          <p:nvPr/>
        </p:nvSpPr>
        <p:spPr>
          <a:xfrm>
            <a:off x="5114117" y="3213202"/>
            <a:ext cx="1970861" cy="338554"/>
          </a:xfrm>
          <a:prstGeom prst="rect">
            <a:avLst/>
          </a:prstGeom>
          <a:noFill/>
        </p:spPr>
        <p:txBody>
          <a:bodyPr wrap="none" rtlCol="0">
            <a:spAutoFit/>
          </a:bodyPr>
          <a:lstStyle/>
          <a:p>
            <a:r>
              <a:rPr lang="en-US" sz="1600" dirty="0" smtClean="0">
                <a:solidFill>
                  <a:srgbClr val="00B050"/>
                </a:solidFill>
              </a:rPr>
              <a:t>Forward Gear engage</a:t>
            </a:r>
          </a:p>
        </p:txBody>
      </p:sp>
      <p:sp>
        <p:nvSpPr>
          <p:cNvPr id="55" name="TextBox 54"/>
          <p:cNvSpPr txBox="1"/>
          <p:nvPr/>
        </p:nvSpPr>
        <p:spPr>
          <a:xfrm>
            <a:off x="5439953" y="4830030"/>
            <a:ext cx="1590628" cy="338554"/>
          </a:xfrm>
          <a:prstGeom prst="rect">
            <a:avLst/>
          </a:prstGeom>
          <a:noFill/>
        </p:spPr>
        <p:txBody>
          <a:bodyPr wrap="none" rtlCol="0">
            <a:spAutoFit/>
          </a:bodyPr>
          <a:lstStyle/>
          <a:p>
            <a:r>
              <a:rPr lang="en-US" sz="1600" dirty="0"/>
              <a:t>Rear View </a:t>
            </a:r>
            <a:r>
              <a:rPr lang="en-US" sz="1600" dirty="0" smtClean="0"/>
              <a:t>toggle</a:t>
            </a:r>
            <a:endParaRPr lang="en-SG" sz="1600" dirty="0"/>
          </a:p>
        </p:txBody>
      </p:sp>
    </p:spTree>
    <p:extLst>
      <p:ext uri="{BB962C8B-B14F-4D97-AF65-F5344CB8AC3E}">
        <p14:creationId xmlns:p14="http://schemas.microsoft.com/office/powerpoint/2010/main" val="2764066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56" name="U-Turn Arrow 55"/>
          <p:cNvSpPr/>
          <p:nvPr/>
        </p:nvSpPr>
        <p:spPr>
          <a:xfrm rot="10800000">
            <a:off x="1678809" y="4822693"/>
            <a:ext cx="8460000" cy="1584000"/>
          </a:xfrm>
          <a:prstGeom prst="uturnArrow">
            <a:avLst>
              <a:gd name="adj1" fmla="val 7123"/>
              <a:gd name="adj2" fmla="val 11004"/>
              <a:gd name="adj3" fmla="val 17634"/>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57" name="U-Turn Arrow 56"/>
          <p:cNvSpPr/>
          <p:nvPr/>
        </p:nvSpPr>
        <p:spPr>
          <a:xfrm rot="10800000">
            <a:off x="2063352" y="4819305"/>
            <a:ext cx="5220000" cy="1152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1" name="U-Turn Arrow 60"/>
          <p:cNvSpPr/>
          <p:nvPr/>
        </p:nvSpPr>
        <p:spPr>
          <a:xfrm rot="10800000">
            <a:off x="2420640" y="4817611"/>
            <a:ext cx="1980000" cy="648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4" name="U-Turn Arrow 63"/>
          <p:cNvSpPr/>
          <p:nvPr/>
        </p:nvSpPr>
        <p:spPr>
          <a:xfrm>
            <a:off x="2234594" y="2383775"/>
            <a:ext cx="5220000" cy="1152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8" name="U-Turn Arrow 67"/>
          <p:cNvSpPr/>
          <p:nvPr/>
        </p:nvSpPr>
        <p:spPr>
          <a:xfrm rot="10800000">
            <a:off x="7768429" y="4817611"/>
            <a:ext cx="1980000" cy="648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9" name="U-Turn Arrow 68"/>
          <p:cNvSpPr/>
          <p:nvPr/>
        </p:nvSpPr>
        <p:spPr>
          <a:xfrm rot="10800000">
            <a:off x="5094535" y="4817611"/>
            <a:ext cx="1980000" cy="648000"/>
          </a:xfrm>
          <a:prstGeom prst="uturnArrow">
            <a:avLst>
              <a:gd name="adj1" fmla="val 16283"/>
              <a:gd name="adj2" fmla="val 25000"/>
              <a:gd name="adj3" fmla="val 43432"/>
              <a:gd name="adj4" fmla="val 82366"/>
              <a:gd name="adj5" fmla="val 100000"/>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2" name="U-Turn Arrow 71"/>
          <p:cNvSpPr/>
          <p:nvPr/>
        </p:nvSpPr>
        <p:spPr>
          <a:xfrm>
            <a:off x="7768428" y="2887775"/>
            <a:ext cx="1980000" cy="648000"/>
          </a:xfrm>
          <a:prstGeom prst="uturnArrow">
            <a:avLst>
              <a:gd name="adj1" fmla="val 16283"/>
              <a:gd name="adj2" fmla="val 25000"/>
              <a:gd name="adj3" fmla="val 4343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3" name="U-Turn Arrow 72"/>
          <p:cNvSpPr/>
          <p:nvPr/>
        </p:nvSpPr>
        <p:spPr>
          <a:xfrm>
            <a:off x="5094534" y="2887775"/>
            <a:ext cx="1980000" cy="648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4" name="U-Turn Arrow 73"/>
          <p:cNvSpPr/>
          <p:nvPr/>
        </p:nvSpPr>
        <p:spPr>
          <a:xfrm>
            <a:off x="4872626" y="2095775"/>
            <a:ext cx="5220000" cy="1440000"/>
          </a:xfrm>
          <a:prstGeom prst="uturnArrow">
            <a:avLst>
              <a:gd name="adj1" fmla="val 7857"/>
              <a:gd name="adj2" fmla="val 11378"/>
              <a:gd name="adj3" fmla="val 19398"/>
              <a:gd name="adj4" fmla="val 80602"/>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7" name="U-Turn Arrow 76"/>
          <p:cNvSpPr/>
          <p:nvPr/>
        </p:nvSpPr>
        <p:spPr>
          <a:xfrm>
            <a:off x="1980371" y="1735775"/>
            <a:ext cx="8460000" cy="1800000"/>
          </a:xfrm>
          <a:prstGeom prst="uturnArrow">
            <a:avLst>
              <a:gd name="adj1" fmla="val 5584"/>
              <a:gd name="adj2" fmla="val 8695"/>
              <a:gd name="adj3" fmla="val 1558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9" name="TextBox 78"/>
          <p:cNvSpPr txBox="1"/>
          <p:nvPr/>
        </p:nvSpPr>
        <p:spPr>
          <a:xfrm>
            <a:off x="4349095" y="1418791"/>
            <a:ext cx="3509807" cy="338554"/>
          </a:xfrm>
          <a:prstGeom prst="rect">
            <a:avLst/>
          </a:prstGeom>
          <a:noFill/>
        </p:spPr>
        <p:txBody>
          <a:bodyPr wrap="none" rtlCol="0">
            <a:spAutoFit/>
          </a:bodyPr>
          <a:lstStyle/>
          <a:p>
            <a:r>
              <a:rPr lang="en-US" sz="1600" dirty="0"/>
              <a:t>Rear View toggle / </a:t>
            </a:r>
            <a:r>
              <a:rPr lang="en-US" sz="1600" dirty="0" smtClean="0">
                <a:solidFill>
                  <a:srgbClr val="7030A0"/>
                </a:solidFill>
              </a:rPr>
              <a:t>Reverse </a:t>
            </a:r>
            <a:r>
              <a:rPr lang="en-US" sz="1600" dirty="0">
                <a:solidFill>
                  <a:srgbClr val="7030A0"/>
                </a:solidFill>
              </a:rPr>
              <a:t>Gear engage</a:t>
            </a:r>
            <a:endParaRPr lang="en-SG" sz="1600" dirty="0">
              <a:solidFill>
                <a:srgbClr val="7030A0"/>
              </a:solidFill>
            </a:endParaRPr>
          </a:p>
        </p:txBody>
      </p:sp>
      <p:sp>
        <p:nvSpPr>
          <p:cNvPr id="80" name="TextBox 79"/>
          <p:cNvSpPr txBox="1"/>
          <p:nvPr/>
        </p:nvSpPr>
        <p:spPr>
          <a:xfrm>
            <a:off x="3783666" y="5551818"/>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81" name="TextBox 80"/>
          <p:cNvSpPr txBox="1"/>
          <p:nvPr/>
        </p:nvSpPr>
        <p:spPr>
          <a:xfrm>
            <a:off x="2637916" y="5029447"/>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82" name="TextBox 81"/>
          <p:cNvSpPr txBox="1"/>
          <p:nvPr/>
        </p:nvSpPr>
        <p:spPr>
          <a:xfrm>
            <a:off x="5730107" y="1793201"/>
            <a:ext cx="1762149" cy="338554"/>
          </a:xfrm>
          <a:prstGeom prst="rect">
            <a:avLst/>
          </a:prstGeom>
          <a:noFill/>
        </p:spPr>
        <p:txBody>
          <a:bodyPr wrap="none" rtlCol="0">
            <a:spAutoFit/>
          </a:bodyPr>
          <a:lstStyle/>
          <a:p>
            <a:r>
              <a:rPr lang="en-US" sz="1600" dirty="0"/>
              <a:t>Rear View </a:t>
            </a:r>
            <a:r>
              <a:rPr lang="en-US" sz="1600" dirty="0" smtClean="0"/>
              <a:t>toggle</a:t>
            </a:r>
            <a:r>
              <a:rPr lang="en-SG" sz="1600" dirty="0"/>
              <a:t> </a:t>
            </a:r>
            <a:r>
              <a:rPr lang="en-SG" sz="1600" dirty="0" smtClean="0"/>
              <a:t>/ </a:t>
            </a:r>
          </a:p>
        </p:txBody>
      </p:sp>
      <p:sp>
        <p:nvSpPr>
          <p:cNvPr id="83" name="TextBox 82"/>
          <p:cNvSpPr txBox="1"/>
          <p:nvPr/>
        </p:nvSpPr>
        <p:spPr>
          <a:xfrm>
            <a:off x="7964275" y="5029447"/>
            <a:ext cx="1762149" cy="338554"/>
          </a:xfrm>
          <a:prstGeom prst="rect">
            <a:avLst/>
          </a:prstGeom>
          <a:noFill/>
        </p:spPr>
        <p:txBody>
          <a:bodyPr wrap="none" rtlCol="0">
            <a:spAutoFit/>
          </a:bodyPr>
          <a:lstStyle/>
          <a:p>
            <a:r>
              <a:rPr lang="en-US" sz="1600" dirty="0"/>
              <a:t>Rear View toggle / </a:t>
            </a:r>
          </a:p>
        </p:txBody>
      </p:sp>
      <p:sp>
        <p:nvSpPr>
          <p:cNvPr id="84" name="TextBox 83"/>
          <p:cNvSpPr txBox="1"/>
          <p:nvPr/>
        </p:nvSpPr>
        <p:spPr>
          <a:xfrm>
            <a:off x="7297403" y="1802538"/>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5" name="TextBox 84"/>
          <p:cNvSpPr txBox="1"/>
          <p:nvPr/>
        </p:nvSpPr>
        <p:spPr>
          <a:xfrm>
            <a:off x="5227644" y="6007162"/>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86" name="TextBox 85"/>
          <p:cNvSpPr txBox="1"/>
          <p:nvPr/>
        </p:nvSpPr>
        <p:spPr>
          <a:xfrm>
            <a:off x="3157790" y="2074289"/>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7" name="TextBox 86"/>
          <p:cNvSpPr txBox="1"/>
          <p:nvPr/>
        </p:nvSpPr>
        <p:spPr>
          <a:xfrm>
            <a:off x="7777567" y="5428322"/>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8" name="TextBox 87"/>
          <p:cNvSpPr txBox="1"/>
          <p:nvPr/>
        </p:nvSpPr>
        <p:spPr>
          <a:xfrm>
            <a:off x="7801057" y="2586511"/>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9" name="TextBox 88"/>
          <p:cNvSpPr txBox="1"/>
          <p:nvPr/>
        </p:nvSpPr>
        <p:spPr>
          <a:xfrm>
            <a:off x="5118569" y="2574994"/>
            <a:ext cx="1970861" cy="338554"/>
          </a:xfrm>
          <a:prstGeom prst="rect">
            <a:avLst/>
          </a:prstGeom>
          <a:noFill/>
        </p:spPr>
        <p:txBody>
          <a:bodyPr wrap="none" rtlCol="0">
            <a:spAutoFit/>
          </a:bodyPr>
          <a:lstStyle/>
          <a:p>
            <a:r>
              <a:rPr lang="en-US" sz="1600" dirty="0" smtClean="0">
                <a:solidFill>
                  <a:srgbClr val="00B050"/>
                </a:solidFill>
              </a:rPr>
              <a:t>Forward Gear engage</a:t>
            </a:r>
          </a:p>
        </p:txBody>
      </p:sp>
      <p:sp>
        <p:nvSpPr>
          <p:cNvPr id="90" name="TextBox 89"/>
          <p:cNvSpPr txBox="1"/>
          <p:nvPr/>
        </p:nvSpPr>
        <p:spPr>
          <a:xfrm>
            <a:off x="5378113" y="5029447"/>
            <a:ext cx="1590628" cy="338554"/>
          </a:xfrm>
          <a:prstGeom prst="rect">
            <a:avLst/>
          </a:prstGeom>
          <a:noFill/>
        </p:spPr>
        <p:txBody>
          <a:bodyPr wrap="none" rtlCol="0">
            <a:spAutoFit/>
          </a:bodyPr>
          <a:lstStyle/>
          <a:p>
            <a:r>
              <a:rPr lang="en-US" sz="1600" dirty="0"/>
              <a:t>Rear View </a:t>
            </a:r>
            <a:r>
              <a:rPr lang="en-US" sz="1600" dirty="0" smtClean="0"/>
              <a:t>toggle</a:t>
            </a:r>
            <a:endParaRPr lang="en-SG" sz="1600" dirty="0"/>
          </a:p>
        </p:txBody>
      </p:sp>
      <p:sp>
        <p:nvSpPr>
          <p:cNvPr id="91" name="TextBox 90"/>
          <p:cNvSpPr txBox="1"/>
          <p:nvPr/>
        </p:nvSpPr>
        <p:spPr>
          <a:xfrm>
            <a:off x="206801" y="6381572"/>
            <a:ext cx="8128000" cy="369332"/>
          </a:xfrm>
          <a:prstGeom prst="rect">
            <a:avLst/>
          </a:prstGeom>
          <a:noFill/>
        </p:spPr>
        <p:txBody>
          <a:bodyPr wrap="square" rtlCol="0">
            <a:spAutoFit/>
          </a:bodyPr>
          <a:lstStyle/>
          <a:p>
            <a:r>
              <a:rPr lang="en-US" dirty="0" smtClean="0"/>
              <a:t>*Provisionary switching behavior (subject to change) [lower priority to implement]</a:t>
            </a:r>
          </a:p>
        </p:txBody>
      </p:sp>
    </p:spTree>
    <p:extLst>
      <p:ext uri="{BB962C8B-B14F-4D97-AF65-F5344CB8AC3E}">
        <p14:creationId xmlns:p14="http://schemas.microsoft.com/office/powerpoint/2010/main" val="93414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0336240"/>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solidFill>
                            <a:srgbClr val="FF0000"/>
                          </a:solidFill>
                        </a:rPr>
                        <a:t>26</a:t>
                      </a:r>
                    </a:p>
                  </a:txBody>
                  <a:tcPr marL="43777" marR="43777" marT="0" marB="0" anchor="ctr"/>
                </a:tc>
                <a:tc>
                  <a:txBody>
                    <a:bodyPr/>
                    <a:lstStyle/>
                    <a:p>
                      <a:pPr>
                        <a:lnSpc>
                          <a:spcPct val="107000"/>
                        </a:lnSpc>
                        <a:spcAft>
                          <a:spcPts val="0"/>
                        </a:spcAft>
                      </a:pPr>
                      <a:r>
                        <a:rPr lang="en-SG" sz="1200" dirty="0">
                          <a:solidFill>
                            <a:srgbClr val="FF0000"/>
                          </a:solidFill>
                        </a:rPr>
                        <a:t>DI+1</a:t>
                      </a:r>
                    </a:p>
                  </a:txBody>
                  <a:tcPr marL="16267" marR="16267" marT="0" marB="0" anchor="ctr"/>
                </a:tc>
                <a:tc rowSpan="2">
                  <a:txBody>
                    <a:bodyPr/>
                    <a:lstStyle/>
                    <a:p>
                      <a:pPr>
                        <a:lnSpc>
                          <a:spcPct val="107000"/>
                        </a:lnSpc>
                        <a:spcAft>
                          <a:spcPts val="0"/>
                        </a:spcAft>
                      </a:pPr>
                      <a:r>
                        <a:rPr lang="en-SG" sz="1200" dirty="0">
                          <a:solidFill>
                            <a:srgbClr val="FF0000"/>
                          </a:solidFill>
                        </a:rPr>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solidFill>
                            <a:srgbClr val="FF0000"/>
                          </a:solidFill>
                        </a:rPr>
                        <a:t>27</a:t>
                      </a:r>
                    </a:p>
                  </a:txBody>
                  <a:tcPr marL="43777" marR="43777" marT="0" marB="0" anchor="ctr"/>
                </a:tc>
                <a:tc>
                  <a:txBody>
                    <a:bodyPr/>
                    <a:lstStyle/>
                    <a:p>
                      <a:pPr>
                        <a:lnSpc>
                          <a:spcPct val="107000"/>
                        </a:lnSpc>
                        <a:spcAft>
                          <a:spcPts val="0"/>
                        </a:spcAft>
                      </a:pPr>
                      <a:r>
                        <a:rPr lang="en-SG" sz="1200" dirty="0">
                          <a:solidFill>
                            <a:srgbClr val="FF0000"/>
                          </a:solidFill>
                        </a:rPr>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31419110"/>
              </p:ext>
            </p:extLst>
          </p:nvPr>
        </p:nvGraphicFramePr>
        <p:xfrm>
          <a:off x="3731491" y="572351"/>
          <a:ext cx="8128000" cy="5400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View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J6</a:t>
                      </a:r>
                      <a:r>
                        <a:rPr lang="en-US" baseline="0" dirty="0" smtClean="0"/>
                        <a:t> pin 28 change from low to HIGH</a:t>
                      </a:r>
                    </a:p>
                    <a:p>
                      <a:r>
                        <a:rPr lang="en-US" baseline="0" dirty="0" smtClean="0"/>
                        <a:t>(Reverse Gear)</a:t>
                      </a:r>
                      <a:endParaRPr lang="en-SG" dirty="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a:t>
                      </a:r>
                      <a:r>
                        <a:rPr lang="en-US" baseline="0" dirty="0" smtClean="0">
                          <a:solidFill>
                            <a:srgbClr val="FF0000"/>
                          </a:solidFill>
                        </a:rPr>
                        <a:t>D</a:t>
                      </a:r>
                      <a:endParaRPr lang="en-SG" dirty="0">
                        <a:solidFill>
                          <a:srgbClr val="FF0000"/>
                        </a:solidFill>
                      </a:endParaRPr>
                    </a:p>
                  </a:txBody>
                  <a:tcPr/>
                </a:tc>
                <a:tc>
                  <a:txBody>
                    <a:bodyPr/>
                    <a:lstStyle/>
                    <a:p>
                      <a:r>
                        <a:rPr lang="en-US" dirty="0" smtClean="0"/>
                        <a:t>VDU output switch to </a:t>
                      </a:r>
                      <a:r>
                        <a:rPr lang="en-US" dirty="0" smtClean="0">
                          <a:solidFill>
                            <a:srgbClr val="FF0000"/>
                          </a:solidFill>
                        </a:rPr>
                        <a:t>trailer view</a:t>
                      </a:r>
                      <a:endParaRPr lang="en-SG" dirty="0">
                        <a:solidFill>
                          <a:srgbClr val="FF0000"/>
                        </a:solidFill>
                      </a:endParaRPr>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J6</a:t>
                      </a:r>
                      <a:r>
                        <a:rPr lang="en-US" baseline="0" dirty="0" smtClean="0"/>
                        <a:t> pin 30 change from low to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(Forward Gear)</a:t>
                      </a:r>
                      <a:endParaRPr lang="en-SG" dirty="0" smtClean="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669583368"/>
                  </a:ext>
                </a:extLst>
              </a:tr>
              <a:tr h="370840">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t>J7 pin A change to J4 pin A</a:t>
                      </a:r>
                      <a:endParaRPr lang="en-SG" dirty="0"/>
                    </a:p>
                  </a:txBody>
                  <a:tcPr/>
                </a:tc>
                <a:tc>
                  <a:txBody>
                    <a:bodyPr/>
                    <a:lstStyle/>
                    <a:p>
                      <a:r>
                        <a:rPr lang="en-US" dirty="0" smtClean="0"/>
                        <a:t>VDU output switch to front</a:t>
                      </a:r>
                      <a:r>
                        <a:rPr lang="en-US" baseline="0" dirty="0" smtClean="0"/>
                        <a:t> TI view</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REAR button pressed on VDU</a:t>
                      </a:r>
                      <a:endParaRPr lang="en-SG" dirty="0"/>
                    </a:p>
                  </a:txBody>
                  <a:tcPr/>
                </a:tc>
                <a:tc>
                  <a:txBody>
                    <a:bodyPr/>
                    <a:lstStyle/>
                    <a:p>
                      <a:r>
                        <a:rPr lang="en-US" dirty="0" smtClean="0"/>
                        <a:t>Front TI</a:t>
                      </a:r>
                      <a:endParaRPr lang="en-SG" dirty="0"/>
                    </a:p>
                  </a:txBody>
                  <a:tcPr/>
                </a:tc>
                <a:tc>
                  <a:txBody>
                    <a:bodyPr/>
                    <a:lstStyle/>
                    <a:p>
                      <a:r>
                        <a:rPr lang="en-US" dirty="0" smtClean="0"/>
                        <a:t>J7 pin A change to J4 pin </a:t>
                      </a:r>
                      <a:r>
                        <a:rPr lang="en-US" dirty="0" smtClean="0">
                          <a:solidFill>
                            <a:srgbClr val="FF0000"/>
                          </a:solidFill>
                        </a:rPr>
                        <a:t>D</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a:t>
                      </a:r>
                      <a:r>
                        <a:rPr lang="en-US" dirty="0" smtClean="0">
                          <a:solidFill>
                            <a:srgbClr val="FF0000"/>
                          </a:solidFill>
                        </a:rPr>
                        <a:t>trailer view</a:t>
                      </a:r>
                      <a:endParaRPr lang="en-SG" dirty="0" smtClean="0">
                        <a:solidFill>
                          <a:srgbClr val="FF0000"/>
                        </a:solidFill>
                      </a:endParaRPr>
                    </a:p>
                  </a:txBody>
                  <a:tcPr/>
                </a:tc>
                <a:extLst>
                  <a:ext uri="{0D108BD9-81ED-4DB2-BD59-A6C34878D82A}">
                    <a16:rowId xmlns:a16="http://schemas.microsoft.com/office/drawing/2014/main" val="1642398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Trailer</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408381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Far</a:t>
                      </a:r>
                      <a:endParaRPr lang="en-SG" dirty="0"/>
                    </a:p>
                  </a:txBody>
                  <a:tcPr/>
                </a:tc>
                <a:tc>
                  <a:txBody>
                    <a:bodyPr/>
                    <a:lstStyle/>
                    <a:p>
                      <a:r>
                        <a:rPr lang="en-US" dirty="0" smtClean="0"/>
                        <a:t>J7 pin A change to J4 pin B</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near view</a:t>
                      </a:r>
                      <a:endParaRPr lang="en-SG" dirty="0" smtClean="0"/>
                    </a:p>
                  </a:txBody>
                  <a:tcPr/>
                </a:tc>
                <a:extLst>
                  <a:ext uri="{0D108BD9-81ED-4DB2-BD59-A6C34878D82A}">
                    <a16:rowId xmlns:a16="http://schemas.microsoft.com/office/drawing/2014/main" val="194278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Near</a:t>
                      </a:r>
                      <a:endParaRPr lang="en-SG" dirty="0"/>
                    </a:p>
                  </a:txBody>
                  <a:tcPr/>
                </a:tc>
                <a:tc>
                  <a:txBody>
                    <a:bodyPr/>
                    <a:lstStyle/>
                    <a:p>
                      <a:r>
                        <a:rPr lang="en-US" dirty="0" smtClean="0"/>
                        <a:t>J7 pin A change to J4 pin </a:t>
                      </a:r>
                      <a:r>
                        <a:rPr lang="en-US" dirty="0" smtClean="0">
                          <a:solidFill>
                            <a:srgbClr val="FF0000"/>
                          </a:solidFill>
                        </a:rPr>
                        <a:t>D</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a:t>
                      </a:r>
                      <a:r>
                        <a:rPr lang="en-US" dirty="0" smtClean="0">
                          <a:solidFill>
                            <a:srgbClr val="FF0000"/>
                          </a:solidFill>
                        </a:rPr>
                        <a:t>trailer</a:t>
                      </a:r>
                      <a:r>
                        <a:rPr lang="en-US" baseline="0" dirty="0" smtClean="0">
                          <a:solidFill>
                            <a:srgbClr val="FF0000"/>
                          </a:solidFill>
                        </a:rPr>
                        <a:t> view</a:t>
                      </a:r>
                      <a:endParaRPr lang="en-SG" dirty="0" smtClean="0">
                        <a:solidFill>
                          <a:srgbClr val="FF0000"/>
                        </a:solidFill>
                      </a:endParaRPr>
                    </a:p>
                  </a:txBody>
                  <a:tcPr/>
                </a:tc>
                <a:extLst>
                  <a:ext uri="{0D108BD9-81ED-4DB2-BD59-A6C34878D82A}">
                    <a16:rowId xmlns:a16="http://schemas.microsoft.com/office/drawing/2014/main" val="2536663617"/>
                  </a:ext>
                </a:extLst>
              </a:tr>
            </a:tbl>
          </a:graphicData>
        </a:graphic>
      </p:graphicFrame>
      <p:sp>
        <p:nvSpPr>
          <p:cNvPr id="9" name="TextBox 8"/>
          <p:cNvSpPr txBox="1"/>
          <p:nvPr/>
        </p:nvSpPr>
        <p:spPr>
          <a:xfrm>
            <a:off x="3731491" y="5981282"/>
            <a:ext cx="8128000" cy="646331"/>
          </a:xfrm>
          <a:prstGeom prst="rect">
            <a:avLst/>
          </a:prstGeom>
          <a:noFill/>
        </p:spPr>
        <p:txBody>
          <a:bodyPr wrap="square" rtlCol="0">
            <a:spAutoFit/>
          </a:bodyPr>
          <a:lstStyle/>
          <a:p>
            <a:r>
              <a:rPr lang="en-US" dirty="0" smtClean="0"/>
              <a:t>If the current VDU view state and the expected view state is the same, there should be NO switching</a:t>
            </a:r>
          </a:p>
        </p:txBody>
      </p:sp>
      <p:sp>
        <p:nvSpPr>
          <p:cNvPr id="10" name="TextBox 9"/>
          <p:cNvSpPr txBox="1"/>
          <p:nvPr/>
        </p:nvSpPr>
        <p:spPr>
          <a:xfrm>
            <a:off x="3731491" y="194128"/>
            <a:ext cx="8128000" cy="369332"/>
          </a:xfrm>
          <a:prstGeom prst="rect">
            <a:avLst/>
          </a:prstGeom>
          <a:noFill/>
        </p:spPr>
        <p:txBody>
          <a:bodyPr wrap="square" rtlCol="0">
            <a:spAutoFit/>
          </a:bodyPr>
          <a:lstStyle/>
          <a:p>
            <a:r>
              <a:rPr lang="en-US" b="1" dirty="0" smtClean="0"/>
              <a:t>* J6 Pin 26 HIGH (Trailer Connected Mode)</a:t>
            </a:r>
          </a:p>
        </p:txBody>
      </p:sp>
    </p:spTree>
    <p:extLst>
      <p:ext uri="{BB962C8B-B14F-4D97-AF65-F5344CB8AC3E}">
        <p14:creationId xmlns:p14="http://schemas.microsoft.com/office/powerpoint/2010/main" val="267430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257" y="1643847"/>
            <a:ext cx="6886815" cy="3878250"/>
            <a:chOff x="528083" y="1748392"/>
            <a:chExt cx="5165111" cy="2908688"/>
          </a:xfrm>
        </p:grpSpPr>
        <p:sp>
          <p:nvSpPr>
            <p:cNvPr id="4" name="Curved Down Arrow 3"/>
            <p:cNvSpPr/>
            <p:nvPr/>
          </p:nvSpPr>
          <p:spPr>
            <a:xfrm>
              <a:off x="785526" y="1988835"/>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5" name="TextBox 4"/>
            <p:cNvSpPr txBox="1"/>
            <p:nvPr/>
          </p:nvSpPr>
          <p:spPr>
            <a:xfrm>
              <a:off x="2473133" y="1748392"/>
              <a:ext cx="1108717" cy="192409"/>
            </a:xfrm>
            <a:prstGeom prst="rect">
              <a:avLst/>
            </a:prstGeom>
            <a:noFill/>
          </p:spPr>
          <p:txBody>
            <a:bodyPr wrap="none" rtlCol="0">
              <a:spAutoFit/>
            </a:bodyPr>
            <a:lstStyle/>
            <a:p>
              <a:r>
                <a:rPr lang="en-US" sz="1067" dirty="0"/>
                <a:t>Activate Reverse Gear*</a:t>
              </a:r>
              <a:endParaRPr lang="en-SG" sz="1067" dirty="0"/>
            </a:p>
          </p:txBody>
        </p:sp>
        <p:sp>
          <p:nvSpPr>
            <p:cNvPr id="6" name="Curved Down Arrow 5"/>
            <p:cNvSpPr/>
            <p:nvPr/>
          </p:nvSpPr>
          <p:spPr>
            <a:xfrm>
              <a:off x="1318082" y="2240835"/>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7" name="TextBox 6"/>
            <p:cNvSpPr txBox="1"/>
            <p:nvPr/>
          </p:nvSpPr>
          <p:spPr>
            <a:xfrm>
              <a:off x="1646894" y="2304123"/>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Forward Gear*</a:t>
              </a:r>
              <a:endParaRPr lang="en-SG" sz="1067" dirty="0"/>
            </a:p>
          </p:txBody>
        </p:sp>
        <p:sp>
          <p:nvSpPr>
            <p:cNvPr id="8" name="Curved Down Arrow 7"/>
            <p:cNvSpPr/>
            <p:nvPr/>
          </p:nvSpPr>
          <p:spPr>
            <a:xfrm>
              <a:off x="3232358" y="2216627"/>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9" name="TextBox 8"/>
            <p:cNvSpPr txBox="1"/>
            <p:nvPr/>
          </p:nvSpPr>
          <p:spPr>
            <a:xfrm>
              <a:off x="3594055" y="2306924"/>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Reverse Gear*</a:t>
              </a:r>
              <a:endParaRPr lang="en-SG" sz="1067" dirty="0"/>
            </a:p>
          </p:txBody>
        </p:sp>
        <p:sp>
          <p:nvSpPr>
            <p:cNvPr id="10" name="Curved Down Arrow 9"/>
            <p:cNvSpPr/>
            <p:nvPr/>
          </p:nvSpPr>
          <p:spPr>
            <a:xfrm flipH="1" flipV="1">
              <a:off x="1209172" y="3685304"/>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11" name="TextBox 10"/>
            <p:cNvSpPr txBox="1"/>
            <p:nvPr/>
          </p:nvSpPr>
          <p:spPr>
            <a:xfrm>
              <a:off x="1679135" y="3748592"/>
              <a:ext cx="927338" cy="315567"/>
            </a:xfrm>
            <a:prstGeom prst="rect">
              <a:avLst/>
            </a:prstGeom>
            <a:noFill/>
          </p:spPr>
          <p:txBody>
            <a:bodyPr wrap="square" rtlCol="0">
              <a:spAutoFit/>
            </a:bodyPr>
            <a:lstStyle/>
            <a:p>
              <a:pPr algn="ctr"/>
              <a:r>
                <a:rPr lang="en-US" sz="1067" dirty="0"/>
                <a:t>Press Front View Button</a:t>
              </a:r>
              <a:endParaRPr lang="en-SG" sz="1067" dirty="0"/>
            </a:p>
          </p:txBody>
        </p:sp>
        <p:sp>
          <p:nvSpPr>
            <p:cNvPr id="12" name="Curved Down Arrow 11"/>
            <p:cNvSpPr/>
            <p:nvPr/>
          </p:nvSpPr>
          <p:spPr>
            <a:xfrm flipH="1" flipV="1">
              <a:off x="3123448" y="3661096"/>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13" name="TextBox 12"/>
            <p:cNvSpPr txBox="1"/>
            <p:nvPr/>
          </p:nvSpPr>
          <p:spPr>
            <a:xfrm>
              <a:off x="3614022" y="3346356"/>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Forward Gear*</a:t>
              </a:r>
              <a:endParaRPr lang="en-SG" sz="1067" dirty="0"/>
            </a:p>
          </p:txBody>
        </p:sp>
        <p:sp>
          <p:nvSpPr>
            <p:cNvPr id="14" name="Curved Down Arrow 13"/>
            <p:cNvSpPr/>
            <p:nvPr/>
          </p:nvSpPr>
          <p:spPr>
            <a:xfrm flipH="1" flipV="1">
              <a:off x="528083" y="3694089"/>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grpSp>
          <p:nvGrpSpPr>
            <p:cNvPr id="15" name="Group 14"/>
            <p:cNvGrpSpPr/>
            <p:nvPr/>
          </p:nvGrpSpPr>
          <p:grpSpPr>
            <a:xfrm>
              <a:off x="569377" y="2725754"/>
              <a:ext cx="1177130" cy="969000"/>
              <a:chOff x="774295" y="2715403"/>
              <a:chExt cx="1177130" cy="969000"/>
            </a:xfrm>
          </p:grpSpPr>
          <p:pic>
            <p:nvPicPr>
              <p:cNvPr id="23" name="Picture 22"/>
              <p:cNvPicPr>
                <a:picLocks noChangeAspect="1"/>
              </p:cNvPicPr>
              <p:nvPr/>
            </p:nvPicPr>
            <p:blipFill>
              <a:blip r:embed="rId2"/>
              <a:stretch>
                <a:fillRect/>
              </a:stretch>
            </p:blipFill>
            <p:spPr>
              <a:xfrm>
                <a:off x="774295" y="2715403"/>
                <a:ext cx="1177130" cy="969000"/>
              </a:xfrm>
              <a:prstGeom prst="rect">
                <a:avLst/>
              </a:prstGeom>
            </p:spPr>
          </p:pic>
          <p:sp>
            <p:nvSpPr>
              <p:cNvPr id="24" name="Rectangle 23"/>
              <p:cNvSpPr/>
              <p:nvPr/>
            </p:nvSpPr>
            <p:spPr>
              <a:xfrm>
                <a:off x="88853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16" name="Group 15"/>
            <p:cNvGrpSpPr/>
            <p:nvPr/>
          </p:nvGrpSpPr>
          <p:grpSpPr>
            <a:xfrm>
              <a:off x="2473133" y="2718576"/>
              <a:ext cx="1177130" cy="969000"/>
              <a:chOff x="2113004" y="2715403"/>
              <a:chExt cx="1177130" cy="969000"/>
            </a:xfrm>
          </p:grpSpPr>
          <p:pic>
            <p:nvPicPr>
              <p:cNvPr id="21" name="Picture 20"/>
              <p:cNvPicPr>
                <a:picLocks noChangeAspect="1"/>
              </p:cNvPicPr>
              <p:nvPr/>
            </p:nvPicPr>
            <p:blipFill>
              <a:blip r:embed="rId2"/>
              <a:stretch>
                <a:fillRect/>
              </a:stretch>
            </p:blipFill>
            <p:spPr>
              <a:xfrm>
                <a:off x="2113004" y="2715403"/>
                <a:ext cx="1177130" cy="969000"/>
              </a:xfrm>
              <a:prstGeom prst="rect">
                <a:avLst/>
              </a:prstGeom>
            </p:spPr>
          </p:pic>
          <p:sp>
            <p:nvSpPr>
              <p:cNvPr id="22" name="Rectangle 21"/>
              <p:cNvSpPr/>
              <p:nvPr/>
            </p:nvSpPr>
            <p:spPr>
              <a:xfrm>
                <a:off x="224010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17" name="Group 16"/>
            <p:cNvGrpSpPr/>
            <p:nvPr/>
          </p:nvGrpSpPr>
          <p:grpSpPr>
            <a:xfrm>
              <a:off x="4516064" y="2733528"/>
              <a:ext cx="1177130" cy="969000"/>
              <a:chOff x="6661290" y="4015577"/>
              <a:chExt cx="1177130" cy="969000"/>
            </a:xfrm>
          </p:grpSpPr>
          <p:pic>
            <p:nvPicPr>
              <p:cNvPr id="19" name="Picture 18"/>
              <p:cNvPicPr>
                <a:picLocks noChangeAspect="1"/>
              </p:cNvPicPr>
              <p:nvPr/>
            </p:nvPicPr>
            <p:blipFill>
              <a:blip r:embed="rId2"/>
              <a:stretch>
                <a:fillRect/>
              </a:stretch>
            </p:blipFill>
            <p:spPr>
              <a:xfrm>
                <a:off x="6661290" y="4015577"/>
                <a:ext cx="1177130" cy="969000"/>
              </a:xfrm>
              <a:prstGeom prst="rect">
                <a:avLst/>
              </a:prstGeom>
            </p:spPr>
          </p:pic>
          <p:sp>
            <p:nvSpPr>
              <p:cNvPr id="20" name="Rectangle 19"/>
              <p:cNvSpPr/>
              <p:nvPr/>
            </p:nvSpPr>
            <p:spPr>
              <a:xfrm>
                <a:off x="6756741" y="4043441"/>
                <a:ext cx="893327"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sp>
          <p:nvSpPr>
            <p:cNvPr id="18" name="TextBox 17"/>
            <p:cNvSpPr txBox="1"/>
            <p:nvPr/>
          </p:nvSpPr>
          <p:spPr>
            <a:xfrm>
              <a:off x="2461213" y="4464671"/>
              <a:ext cx="1133964" cy="192409"/>
            </a:xfrm>
            <a:prstGeom prst="rect">
              <a:avLst/>
            </a:prstGeom>
            <a:noFill/>
          </p:spPr>
          <p:txBody>
            <a:bodyPr wrap="none" rtlCol="0">
              <a:spAutoFit/>
            </a:bodyPr>
            <a:lstStyle/>
            <a:p>
              <a:r>
                <a:rPr lang="en-US" sz="1067" dirty="0"/>
                <a:t>Press Front View Switch</a:t>
              </a:r>
              <a:endParaRPr lang="en-SG" sz="1067" dirty="0"/>
            </a:p>
          </p:txBody>
        </p:sp>
      </p:grpSp>
      <p:sp>
        <p:nvSpPr>
          <p:cNvPr id="25" name="Rectangle 24"/>
          <p:cNvSpPr/>
          <p:nvPr/>
        </p:nvSpPr>
        <p:spPr>
          <a:xfrm>
            <a:off x="7222085" y="1355752"/>
            <a:ext cx="4521641" cy="5262979"/>
          </a:xfrm>
          <a:prstGeom prst="rect">
            <a:avLst/>
          </a:prstGeom>
        </p:spPr>
        <p:txBody>
          <a:bodyPr wrap="square">
            <a:spAutoFit/>
          </a:bodyPr>
          <a:lstStyle/>
          <a:p>
            <a:pPr marL="380990" indent="-380990">
              <a:buFont typeface="Arial" panose="020B0604020202020204" pitchFamily="34" charset="0"/>
              <a:buChar char="•"/>
            </a:pPr>
            <a:r>
              <a:rPr lang="en-SG" sz="1600" dirty="0"/>
              <a:t>Boot up state: </a:t>
            </a:r>
            <a:r>
              <a:rPr lang="en-SG" sz="1600" dirty="0">
                <a:solidFill>
                  <a:srgbClr val="FF0000"/>
                </a:solidFill>
              </a:rPr>
              <a:t>Rear Near View</a:t>
            </a:r>
          </a:p>
          <a:p>
            <a:pPr marL="380990" indent="-380990">
              <a:buFont typeface="Arial" panose="020B0604020202020204" pitchFamily="34" charset="0"/>
              <a:buChar char="•"/>
            </a:pPr>
            <a:endParaRPr lang="en-SG" sz="1600" dirty="0">
              <a:solidFill>
                <a:srgbClr val="FF0000"/>
              </a:solidFill>
            </a:endParaRPr>
          </a:p>
          <a:p>
            <a:pPr marL="380990" indent="-380990">
              <a:buFont typeface="Arial" panose="020B0604020202020204" pitchFamily="34" charset="0"/>
              <a:buChar char="•"/>
            </a:pPr>
            <a:r>
              <a:rPr lang="en-SG" sz="1600" dirty="0"/>
              <a:t>If Forward gear is activated, </a:t>
            </a:r>
          </a:p>
          <a:p>
            <a:pPr marL="838179" lvl="1" indent="-380990">
              <a:buFont typeface="Wingdings" panose="05000000000000000000" pitchFamily="2" charset="2"/>
              <a:buChar char="Ø"/>
            </a:pPr>
            <a:r>
              <a:rPr lang="en-US" sz="1600" dirty="0"/>
              <a:t>View auto change to </a:t>
            </a:r>
            <a:r>
              <a:rPr lang="en-US" sz="1600" dirty="0">
                <a:solidFill>
                  <a:srgbClr val="00B050"/>
                </a:solidFill>
              </a:rPr>
              <a:t>Rear Far View</a:t>
            </a:r>
            <a:endParaRPr lang="en-SG" sz="1600" dirty="0">
              <a:solidFill>
                <a:srgbClr val="00B050"/>
              </a:solidFill>
            </a:endParaRPr>
          </a:p>
          <a:p>
            <a:pPr marL="838179" lvl="1" indent="-380990">
              <a:buFont typeface="Wingdings" panose="05000000000000000000" pitchFamily="2" charset="2"/>
              <a:buChar char="Ø"/>
            </a:pPr>
            <a:r>
              <a:rPr lang="en-SG" sz="1600" dirty="0"/>
              <a:t>Driver can use “Rear” button on VDU to toggle between </a:t>
            </a:r>
            <a:r>
              <a:rPr lang="en-SG" sz="1600" dirty="0">
                <a:solidFill>
                  <a:srgbClr val="FF0000"/>
                </a:solidFill>
              </a:rPr>
              <a:t>Rear Near </a:t>
            </a:r>
            <a:r>
              <a:rPr lang="en-SG" sz="1600" dirty="0"/>
              <a:t>&amp; </a:t>
            </a:r>
            <a:r>
              <a:rPr lang="en-SG" sz="1600" dirty="0">
                <a:solidFill>
                  <a:srgbClr val="00B050"/>
                </a:solidFill>
              </a:rPr>
              <a:t>Rear Far</a:t>
            </a:r>
            <a:r>
              <a:rPr lang="en-SG" sz="1600" dirty="0"/>
              <a:t> views</a:t>
            </a:r>
          </a:p>
          <a:p>
            <a:pPr marL="838179" lvl="1" indent="-380990">
              <a:buFont typeface="Wingdings" panose="05000000000000000000" pitchFamily="2" charset="2"/>
              <a:buChar char="Ø"/>
            </a:pPr>
            <a:r>
              <a:rPr lang="en-SG" sz="1600" dirty="0"/>
              <a:t>Driver can switch to </a:t>
            </a:r>
            <a:r>
              <a:rPr lang="en-SG" sz="1600" dirty="0">
                <a:solidFill>
                  <a:srgbClr val="0070C0"/>
                </a:solidFill>
              </a:rPr>
              <a:t>Front TI View </a:t>
            </a:r>
            <a:r>
              <a:rPr lang="en-SG" sz="1600" dirty="0"/>
              <a:t>at any time using “Front” button on VDU</a:t>
            </a:r>
          </a:p>
          <a:p>
            <a:pPr marL="838179" lvl="1" indent="-380990">
              <a:buFont typeface="Wingdings" panose="05000000000000000000" pitchFamily="2" charset="2"/>
              <a:buChar char="Ø"/>
            </a:pPr>
            <a:r>
              <a:rPr lang="en-US" sz="1600" dirty="0"/>
              <a:t>To switch back to desired rear views, use “Rear” button to toggle the views</a:t>
            </a:r>
            <a:endParaRPr lang="en-SG" sz="1600" dirty="0"/>
          </a:p>
          <a:p>
            <a:pPr marL="380990" indent="-380990">
              <a:buFont typeface="Arial" panose="020B0604020202020204" pitchFamily="34" charset="0"/>
              <a:buChar char="•"/>
            </a:pPr>
            <a:endParaRPr lang="en-SG" sz="1600" dirty="0"/>
          </a:p>
          <a:p>
            <a:pPr marL="380990" indent="-380990">
              <a:buFont typeface="Arial" panose="020B0604020202020204" pitchFamily="34" charset="0"/>
              <a:buChar char="•"/>
            </a:pPr>
            <a:r>
              <a:rPr lang="en-SG" sz="1600" dirty="0"/>
              <a:t>If Reverse gear is activated,</a:t>
            </a:r>
          </a:p>
          <a:p>
            <a:pPr marL="838179" lvl="1" indent="-380990">
              <a:buFont typeface="Arial" panose="020B0604020202020204" pitchFamily="34" charset="0"/>
              <a:buChar char="•"/>
            </a:pPr>
            <a:r>
              <a:rPr lang="en-SG" sz="1600" dirty="0"/>
              <a:t>View auto change to </a:t>
            </a:r>
            <a:r>
              <a:rPr lang="en-SG" sz="1600" dirty="0">
                <a:solidFill>
                  <a:srgbClr val="FF0000"/>
                </a:solidFill>
              </a:rPr>
              <a:t>Rear Near View</a:t>
            </a:r>
          </a:p>
          <a:p>
            <a:pPr marL="838179" lvl="1" indent="-380990">
              <a:buFont typeface="Arial" panose="020B0604020202020204" pitchFamily="34" charset="0"/>
              <a:buChar char="•"/>
            </a:pPr>
            <a:r>
              <a:rPr lang="en-SG" sz="1600" dirty="0"/>
              <a:t>Driver can use “Rear” button to toggle between </a:t>
            </a:r>
            <a:r>
              <a:rPr lang="en-SG" sz="1600" dirty="0">
                <a:solidFill>
                  <a:srgbClr val="FF0000"/>
                </a:solidFill>
              </a:rPr>
              <a:t>Rear Near </a:t>
            </a:r>
            <a:r>
              <a:rPr lang="en-SG" sz="1600" dirty="0"/>
              <a:t>&amp; </a:t>
            </a:r>
            <a:r>
              <a:rPr lang="en-SG" sz="1600" dirty="0">
                <a:solidFill>
                  <a:srgbClr val="00B050"/>
                </a:solidFill>
              </a:rPr>
              <a:t>Rear Far </a:t>
            </a:r>
            <a:r>
              <a:rPr lang="en-SG" sz="1600" dirty="0"/>
              <a:t>view</a:t>
            </a:r>
          </a:p>
          <a:p>
            <a:pPr marL="838179" lvl="1" indent="-380990">
              <a:buFont typeface="Wingdings" panose="05000000000000000000" pitchFamily="2" charset="2"/>
              <a:buChar char="Ø"/>
            </a:pPr>
            <a:r>
              <a:rPr lang="en-SG" sz="1600" dirty="0"/>
              <a:t>Driver can switch to </a:t>
            </a:r>
            <a:r>
              <a:rPr lang="en-SG" sz="1600" dirty="0">
                <a:solidFill>
                  <a:srgbClr val="0070C0"/>
                </a:solidFill>
              </a:rPr>
              <a:t>Front TI View </a:t>
            </a:r>
            <a:r>
              <a:rPr lang="en-SG" sz="1600" dirty="0"/>
              <a:t>at any time using “Front” button on VDU</a:t>
            </a:r>
          </a:p>
          <a:p>
            <a:pPr marL="838179" lvl="1" indent="-380990">
              <a:buFont typeface="Wingdings" panose="05000000000000000000" pitchFamily="2" charset="2"/>
              <a:buChar char="Ø"/>
            </a:pPr>
            <a:r>
              <a:rPr lang="en-US" sz="1600" dirty="0"/>
              <a:t>To switch back to desired rear views, use “Rear” button to toggle the views</a:t>
            </a:r>
            <a:endParaRPr lang="en-SG" sz="1600" dirty="0"/>
          </a:p>
          <a:p>
            <a:pPr marL="380990" indent="-380990">
              <a:spcAft>
                <a:spcPts val="800"/>
              </a:spcAft>
              <a:buFont typeface="Arial" panose="020B0604020202020204" pitchFamily="34" charset="0"/>
              <a:buChar char="•"/>
            </a:pPr>
            <a:endParaRPr lang="en-SG" sz="1600" dirty="0"/>
          </a:p>
        </p:txBody>
      </p:sp>
      <p:sp>
        <p:nvSpPr>
          <p:cNvPr id="26"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a:t>
            </a:r>
            <a:endParaRPr lang="en-SG" sz="2667" dirty="0"/>
          </a:p>
        </p:txBody>
      </p:sp>
    </p:spTree>
    <p:extLst>
      <p:ext uri="{BB962C8B-B14F-4D97-AF65-F5344CB8AC3E}">
        <p14:creationId xmlns:p14="http://schemas.microsoft.com/office/powerpoint/2010/main" val="307705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Disconnected)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71" name="Freeform 70"/>
          <p:cNvSpPr/>
          <p:nvPr/>
        </p:nvSpPr>
        <p:spPr>
          <a:xfrm rot="10800000">
            <a:off x="2021839" y="4838511"/>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5" name="TextBox 74"/>
          <p:cNvSpPr txBox="1"/>
          <p:nvPr/>
        </p:nvSpPr>
        <p:spPr>
          <a:xfrm>
            <a:off x="3873771" y="5357164"/>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76" name="TextBox 75"/>
          <p:cNvSpPr txBox="1"/>
          <p:nvPr/>
        </p:nvSpPr>
        <p:spPr>
          <a:xfrm>
            <a:off x="2790412" y="4846806"/>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78" name="TextBox 77"/>
          <p:cNvSpPr txBox="1"/>
          <p:nvPr/>
        </p:nvSpPr>
        <p:spPr>
          <a:xfrm>
            <a:off x="5439953" y="4830030"/>
            <a:ext cx="1762149" cy="338554"/>
          </a:xfrm>
          <a:prstGeom prst="rect">
            <a:avLst/>
          </a:prstGeom>
          <a:noFill/>
        </p:spPr>
        <p:txBody>
          <a:bodyPr wrap="none" rtlCol="0">
            <a:spAutoFit/>
          </a:bodyPr>
          <a:lstStyle/>
          <a:p>
            <a:r>
              <a:rPr lang="en-US" sz="1600" dirty="0"/>
              <a:t>Rear View </a:t>
            </a:r>
            <a:r>
              <a:rPr lang="en-US" sz="1600" dirty="0" smtClean="0"/>
              <a:t>toggle / </a:t>
            </a:r>
            <a:endParaRPr lang="en-SG" sz="1600" dirty="0"/>
          </a:p>
        </p:txBody>
      </p:sp>
      <p:sp>
        <p:nvSpPr>
          <p:cNvPr id="38" name="Freeform 37"/>
          <p:cNvSpPr/>
          <p:nvPr/>
        </p:nvSpPr>
        <p:spPr>
          <a:xfrm rot="10800000">
            <a:off x="4909632" y="4827325"/>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1" name="Freeform 50"/>
          <p:cNvSpPr/>
          <p:nvPr/>
        </p:nvSpPr>
        <p:spPr>
          <a:xfrm rot="10800000">
            <a:off x="2191160" y="4842370"/>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4" name="TextBox 53"/>
          <p:cNvSpPr txBox="1"/>
          <p:nvPr/>
        </p:nvSpPr>
        <p:spPr>
          <a:xfrm>
            <a:off x="5109986" y="2875672"/>
            <a:ext cx="1715662" cy="338554"/>
          </a:xfrm>
          <a:prstGeom prst="rect">
            <a:avLst/>
          </a:prstGeom>
          <a:noFill/>
        </p:spPr>
        <p:txBody>
          <a:bodyPr wrap="none" rtlCol="0">
            <a:spAutoFit/>
          </a:bodyPr>
          <a:lstStyle/>
          <a:p>
            <a:r>
              <a:rPr lang="en-US" sz="1600" dirty="0"/>
              <a:t>Rear View </a:t>
            </a:r>
            <a:r>
              <a:rPr lang="en-US" sz="1600" dirty="0" smtClean="0"/>
              <a:t>toggle /</a:t>
            </a:r>
            <a:endParaRPr lang="en-SG" sz="1600" dirty="0"/>
          </a:p>
        </p:txBody>
      </p:sp>
      <p:sp>
        <p:nvSpPr>
          <p:cNvPr id="29" name="TextBox 28"/>
          <p:cNvSpPr txBox="1"/>
          <p:nvPr/>
        </p:nvSpPr>
        <p:spPr>
          <a:xfrm>
            <a:off x="2445745" y="3207234"/>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30" name="TextBox 29"/>
          <p:cNvSpPr txBox="1"/>
          <p:nvPr/>
        </p:nvSpPr>
        <p:spPr>
          <a:xfrm>
            <a:off x="5060481" y="5141476"/>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31" name="TextBox 30"/>
          <p:cNvSpPr txBox="1"/>
          <p:nvPr/>
        </p:nvSpPr>
        <p:spPr>
          <a:xfrm>
            <a:off x="3783089" y="2115582"/>
            <a:ext cx="1970861" cy="584775"/>
          </a:xfrm>
          <a:prstGeom prst="rect">
            <a:avLst/>
          </a:prstGeom>
          <a:noFill/>
        </p:spPr>
        <p:txBody>
          <a:bodyPr wrap="none" rtlCol="0">
            <a:spAutoFit/>
          </a:bodyPr>
          <a:lstStyle/>
          <a:p>
            <a:r>
              <a:rPr lang="en-US" sz="1600" dirty="0"/>
              <a:t>Rear View </a:t>
            </a:r>
            <a:r>
              <a:rPr lang="en-US" sz="1600" dirty="0" smtClean="0"/>
              <a:t>toggle /</a:t>
            </a:r>
          </a:p>
          <a:p>
            <a:r>
              <a:rPr lang="en-US" sz="1600" dirty="0">
                <a:solidFill>
                  <a:srgbClr val="00B050"/>
                </a:solidFill>
              </a:rPr>
              <a:t>Forward Gear </a:t>
            </a:r>
            <a:r>
              <a:rPr lang="en-US" sz="1600" dirty="0" smtClean="0">
                <a:solidFill>
                  <a:srgbClr val="00B050"/>
                </a:solidFill>
              </a:rPr>
              <a:t>engage</a:t>
            </a:r>
            <a:endParaRPr lang="en-SG" sz="1600" dirty="0">
              <a:solidFill>
                <a:srgbClr val="00B050"/>
              </a:solidFill>
            </a:endParaRPr>
          </a:p>
        </p:txBody>
      </p:sp>
      <p:sp>
        <p:nvSpPr>
          <p:cNvPr id="32" name="Freeform 31"/>
          <p:cNvSpPr/>
          <p:nvPr/>
        </p:nvSpPr>
        <p:spPr>
          <a:xfrm>
            <a:off x="4734237" y="3172948"/>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Freeform 32"/>
          <p:cNvSpPr/>
          <p:nvPr/>
        </p:nvSpPr>
        <p:spPr>
          <a:xfrm>
            <a:off x="1958099" y="2673156"/>
            <a:ext cx="5550352"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Freeform 33"/>
          <p:cNvSpPr/>
          <p:nvPr/>
        </p:nvSpPr>
        <p:spPr>
          <a:xfrm>
            <a:off x="2115907" y="3178401"/>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p:cNvSpPr txBox="1"/>
          <p:nvPr/>
        </p:nvSpPr>
        <p:spPr>
          <a:xfrm>
            <a:off x="5114117" y="3213202"/>
            <a:ext cx="1970861" cy="338554"/>
          </a:xfrm>
          <a:prstGeom prst="rect">
            <a:avLst/>
          </a:prstGeom>
          <a:noFill/>
        </p:spPr>
        <p:txBody>
          <a:bodyPr wrap="none" rtlCol="0">
            <a:spAutoFit/>
          </a:bodyPr>
          <a:lstStyle/>
          <a:p>
            <a:r>
              <a:rPr lang="en-US" sz="1600" dirty="0" smtClean="0">
                <a:solidFill>
                  <a:srgbClr val="00B050"/>
                </a:solidFill>
              </a:rPr>
              <a:t>Forward Gear engage</a:t>
            </a:r>
          </a:p>
        </p:txBody>
      </p:sp>
      <p:sp>
        <p:nvSpPr>
          <p:cNvPr id="52" name="TextBox 51"/>
          <p:cNvSpPr txBox="1"/>
          <p:nvPr/>
        </p:nvSpPr>
        <p:spPr>
          <a:xfrm>
            <a:off x="206801" y="6381572"/>
            <a:ext cx="8128000" cy="369332"/>
          </a:xfrm>
          <a:prstGeom prst="rect">
            <a:avLst/>
          </a:prstGeom>
          <a:noFill/>
        </p:spPr>
        <p:txBody>
          <a:bodyPr wrap="square" rtlCol="0">
            <a:spAutoFit/>
          </a:bodyPr>
          <a:lstStyle/>
          <a:p>
            <a:r>
              <a:rPr lang="en-US" dirty="0" smtClean="0"/>
              <a:t>Back to default switching </a:t>
            </a:r>
            <a:r>
              <a:rPr lang="en-US" dirty="0" err="1" smtClean="0"/>
              <a:t>behaviour</a:t>
            </a:r>
            <a:r>
              <a:rPr lang="en-US" dirty="0" smtClean="0"/>
              <a:t> when trailer disconnected</a:t>
            </a:r>
          </a:p>
        </p:txBody>
      </p:sp>
    </p:spTree>
    <p:extLst>
      <p:ext uri="{BB962C8B-B14F-4D97-AF65-F5344CB8AC3E}">
        <p14:creationId xmlns:p14="http://schemas.microsoft.com/office/powerpoint/2010/main" val="2172264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52" name="TextBox 51"/>
          <p:cNvSpPr txBox="1"/>
          <p:nvPr/>
        </p:nvSpPr>
        <p:spPr>
          <a:xfrm>
            <a:off x="206801" y="6381572"/>
            <a:ext cx="8128000" cy="369332"/>
          </a:xfrm>
          <a:prstGeom prst="rect">
            <a:avLst/>
          </a:prstGeom>
          <a:noFill/>
        </p:spPr>
        <p:txBody>
          <a:bodyPr wrap="square" rtlCol="0">
            <a:spAutoFit/>
          </a:bodyPr>
          <a:lstStyle/>
          <a:p>
            <a:r>
              <a:rPr lang="en-US" dirty="0" smtClean="0"/>
              <a:t>Back to default switching </a:t>
            </a:r>
            <a:r>
              <a:rPr lang="en-US" dirty="0" err="1" smtClean="0"/>
              <a:t>behaviour</a:t>
            </a:r>
            <a:r>
              <a:rPr lang="en-US" dirty="0" smtClean="0"/>
              <a:t> when trailer disconnected</a:t>
            </a:r>
          </a:p>
        </p:txBody>
      </p:sp>
      <p:sp>
        <p:nvSpPr>
          <p:cNvPr id="57" name="U-Turn Arrow 56"/>
          <p:cNvSpPr/>
          <p:nvPr/>
        </p:nvSpPr>
        <p:spPr>
          <a:xfrm rot="10800000">
            <a:off x="1731809" y="4819305"/>
            <a:ext cx="5760000" cy="1152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1" name="U-Turn Arrow 60"/>
          <p:cNvSpPr/>
          <p:nvPr/>
        </p:nvSpPr>
        <p:spPr>
          <a:xfrm rot="10800000">
            <a:off x="2420640" y="4817611"/>
            <a:ext cx="1980000" cy="648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4" name="U-Turn Arrow 63"/>
          <p:cNvSpPr/>
          <p:nvPr/>
        </p:nvSpPr>
        <p:spPr>
          <a:xfrm>
            <a:off x="1888521" y="2383775"/>
            <a:ext cx="5760000" cy="1152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69" name="U-Turn Arrow 68"/>
          <p:cNvSpPr/>
          <p:nvPr/>
        </p:nvSpPr>
        <p:spPr>
          <a:xfrm rot="10800000">
            <a:off x="5094535" y="4817611"/>
            <a:ext cx="1980000" cy="648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3" name="U-Turn Arrow 72"/>
          <p:cNvSpPr/>
          <p:nvPr/>
        </p:nvSpPr>
        <p:spPr>
          <a:xfrm>
            <a:off x="5094534" y="2887775"/>
            <a:ext cx="1980000" cy="648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80" name="TextBox 79"/>
          <p:cNvSpPr txBox="1"/>
          <p:nvPr/>
        </p:nvSpPr>
        <p:spPr>
          <a:xfrm>
            <a:off x="3442657" y="5551818"/>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81" name="TextBox 80"/>
          <p:cNvSpPr txBox="1"/>
          <p:nvPr/>
        </p:nvSpPr>
        <p:spPr>
          <a:xfrm>
            <a:off x="2637916" y="5029447"/>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82" name="TextBox 81"/>
          <p:cNvSpPr txBox="1"/>
          <p:nvPr/>
        </p:nvSpPr>
        <p:spPr>
          <a:xfrm>
            <a:off x="5158318" y="2595996"/>
            <a:ext cx="1762149" cy="338554"/>
          </a:xfrm>
          <a:prstGeom prst="rect">
            <a:avLst/>
          </a:prstGeom>
          <a:noFill/>
        </p:spPr>
        <p:txBody>
          <a:bodyPr wrap="none" rtlCol="0">
            <a:spAutoFit/>
          </a:bodyPr>
          <a:lstStyle/>
          <a:p>
            <a:r>
              <a:rPr lang="en-US" sz="1600" dirty="0"/>
              <a:t>Rear View </a:t>
            </a:r>
            <a:r>
              <a:rPr lang="en-US" sz="1600" dirty="0" smtClean="0"/>
              <a:t>toggle</a:t>
            </a:r>
            <a:r>
              <a:rPr lang="en-SG" sz="1600" dirty="0"/>
              <a:t> </a:t>
            </a:r>
            <a:r>
              <a:rPr lang="en-SG" sz="1600" dirty="0" smtClean="0"/>
              <a:t>/ </a:t>
            </a:r>
          </a:p>
        </p:txBody>
      </p:sp>
      <p:sp>
        <p:nvSpPr>
          <p:cNvPr id="84" name="TextBox 83"/>
          <p:cNvSpPr txBox="1"/>
          <p:nvPr/>
        </p:nvSpPr>
        <p:spPr>
          <a:xfrm>
            <a:off x="5207265" y="5403857"/>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86" name="TextBox 85"/>
          <p:cNvSpPr txBox="1"/>
          <p:nvPr/>
        </p:nvSpPr>
        <p:spPr>
          <a:xfrm>
            <a:off x="2994349" y="2074289"/>
            <a:ext cx="3548344" cy="338554"/>
          </a:xfrm>
          <a:prstGeom prst="rect">
            <a:avLst/>
          </a:prstGeom>
          <a:noFill/>
        </p:spPr>
        <p:txBody>
          <a:bodyPr wrap="none" rtlCol="0">
            <a:spAutoFit/>
          </a:bodyPr>
          <a:lstStyle/>
          <a:p>
            <a:r>
              <a:rPr lang="en-US" sz="1600"/>
              <a:t>Rear View toggle / </a:t>
            </a:r>
            <a:r>
              <a:rPr lang="en-US" sz="160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8" name="TextBox 87"/>
          <p:cNvSpPr txBox="1"/>
          <p:nvPr/>
        </p:nvSpPr>
        <p:spPr>
          <a:xfrm>
            <a:off x="2497940" y="2595996"/>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89" name="TextBox 88"/>
          <p:cNvSpPr txBox="1"/>
          <p:nvPr/>
        </p:nvSpPr>
        <p:spPr>
          <a:xfrm>
            <a:off x="5417175" y="2969300"/>
            <a:ext cx="1373646" cy="584775"/>
          </a:xfrm>
          <a:prstGeom prst="rect">
            <a:avLst/>
          </a:prstGeom>
          <a:noFill/>
        </p:spPr>
        <p:txBody>
          <a:bodyPr wrap="none" rtlCol="0">
            <a:spAutoFit/>
          </a:bodyPr>
          <a:lstStyle/>
          <a:p>
            <a:r>
              <a:rPr lang="en-US" sz="1600" dirty="0" smtClean="0">
                <a:solidFill>
                  <a:srgbClr val="00B050"/>
                </a:solidFill>
              </a:rPr>
              <a:t>Forward Gear </a:t>
            </a:r>
          </a:p>
          <a:p>
            <a:pPr algn="ctr"/>
            <a:r>
              <a:rPr lang="en-US" sz="1600" dirty="0" smtClean="0">
                <a:solidFill>
                  <a:srgbClr val="00B050"/>
                </a:solidFill>
              </a:rPr>
              <a:t>engage</a:t>
            </a:r>
          </a:p>
        </p:txBody>
      </p:sp>
      <p:sp>
        <p:nvSpPr>
          <p:cNvPr id="90" name="TextBox 89"/>
          <p:cNvSpPr txBox="1"/>
          <p:nvPr/>
        </p:nvSpPr>
        <p:spPr>
          <a:xfrm>
            <a:off x="5302139" y="5029447"/>
            <a:ext cx="1715662" cy="338554"/>
          </a:xfrm>
          <a:prstGeom prst="rect">
            <a:avLst/>
          </a:prstGeom>
          <a:noFill/>
        </p:spPr>
        <p:txBody>
          <a:bodyPr wrap="none" rtlCol="0">
            <a:spAutoFit/>
          </a:bodyPr>
          <a:lstStyle/>
          <a:p>
            <a:r>
              <a:rPr lang="en-US" sz="1600" dirty="0"/>
              <a:t>Rear View </a:t>
            </a:r>
            <a:r>
              <a:rPr lang="en-US" sz="1600" dirty="0" smtClean="0"/>
              <a:t>toggle /</a:t>
            </a:r>
            <a:endParaRPr lang="en-SG" sz="1600" dirty="0"/>
          </a:p>
        </p:txBody>
      </p:sp>
      <p:sp>
        <p:nvSpPr>
          <p:cNvPr id="38" name="U-Turn Arrow 37"/>
          <p:cNvSpPr/>
          <p:nvPr/>
        </p:nvSpPr>
        <p:spPr>
          <a:xfrm>
            <a:off x="2420640" y="2887775"/>
            <a:ext cx="1980000" cy="648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3962485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7475848"/>
              </p:ext>
            </p:extLst>
          </p:nvPr>
        </p:nvGraphicFramePr>
        <p:xfrm>
          <a:off x="3731491" y="572351"/>
          <a:ext cx="8128000" cy="5527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Trailer Status</a:t>
                      </a:r>
                      <a:endParaRPr lang="en-SG" dirty="0"/>
                    </a:p>
                  </a:txBody>
                  <a:tcPr/>
                </a:tc>
                <a:tc>
                  <a:txBody>
                    <a:bodyPr/>
                    <a:lstStyle/>
                    <a:p>
                      <a:r>
                        <a:rPr lang="en-US" dirty="0" smtClean="0"/>
                        <a:t>Action</a:t>
                      </a:r>
                      <a:endParaRPr lang="en-SG" dirty="0"/>
                    </a:p>
                  </a:txBody>
                  <a:tcPr/>
                </a:tc>
                <a:tc>
                  <a:txBody>
                    <a:bodyPr/>
                    <a:lstStyle/>
                    <a:p>
                      <a:r>
                        <a:rPr lang="en-US" dirty="0" smtClean="0"/>
                        <a:t>Current</a:t>
                      </a:r>
                      <a:r>
                        <a:rPr lang="en-US" baseline="0" dirty="0" smtClean="0"/>
                        <a:t> VDU View</a:t>
                      </a:r>
                      <a:endParaRPr lang="en-SG" dirty="0"/>
                    </a:p>
                  </a:txBody>
                  <a:tcPr/>
                </a:tc>
                <a:tc>
                  <a:txBody>
                    <a:bodyPr/>
                    <a:lstStyle/>
                    <a:p>
                      <a:r>
                        <a:rPr lang="en-US" dirty="0" smtClean="0"/>
                        <a:t>Expected VDU View</a:t>
                      </a:r>
                      <a:endParaRPr lang="en-SG" dirty="0"/>
                    </a:p>
                  </a:txBody>
                  <a:tcPr/>
                </a:tc>
                <a:extLst>
                  <a:ext uri="{0D108BD9-81ED-4DB2-BD59-A6C34878D82A}">
                    <a16:rowId xmlns:a16="http://schemas.microsoft.com/office/drawing/2014/main" val="2672070184"/>
                  </a:ext>
                </a:extLst>
              </a:tr>
              <a:tr h="370840">
                <a:tc>
                  <a:txBody>
                    <a:bodyPr/>
                    <a:lstStyle/>
                    <a:p>
                      <a:r>
                        <a:rPr lang="en-US" dirty="0" smtClean="0"/>
                        <a:t>-</a:t>
                      </a:r>
                      <a:endParaRPr lang="en-SG" dirty="0"/>
                    </a:p>
                  </a:txBody>
                  <a:tcPr/>
                </a:tc>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solidFill>
                            <a:srgbClr val="0070C0"/>
                          </a:solidFill>
                        </a:rPr>
                        <a:t>Front TI</a:t>
                      </a:r>
                      <a:endParaRPr lang="en-SG" dirty="0">
                        <a:solidFill>
                          <a:srgbClr val="0070C0"/>
                        </a:solidFill>
                      </a:endParaRPr>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Forward Gear activated</a:t>
                      </a:r>
                      <a:endParaRPr lang="en-SG" dirty="0" smtClean="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 Far</a:t>
                      </a:r>
                      <a:endParaRPr lang="en-SG" dirty="0" smtClean="0">
                        <a:solidFill>
                          <a:srgbClr val="00B050"/>
                        </a:solidFill>
                      </a:endParaRPr>
                    </a:p>
                  </a:txBody>
                  <a:tcPr/>
                </a:tc>
                <a:extLst>
                  <a:ext uri="{0D108BD9-81ED-4DB2-BD59-A6C34878D82A}">
                    <a16:rowId xmlns:a16="http://schemas.microsoft.com/office/drawing/2014/main" val="2669583368"/>
                  </a:ext>
                </a:extLst>
              </a:tr>
              <a:tr h="370840">
                <a:tc rowSpan="4">
                  <a:txBody>
                    <a:bodyPr/>
                    <a:lstStyle/>
                    <a:p>
                      <a:r>
                        <a:rPr lang="en-US" baseline="0" dirty="0" smtClean="0"/>
                        <a:t>No Trailer</a:t>
                      </a:r>
                    </a:p>
                  </a:txBody>
                  <a:tcPr/>
                </a:tc>
                <a:tc>
                  <a:txBody>
                    <a:bodyPr/>
                    <a:lstStyle/>
                    <a:p>
                      <a:r>
                        <a:rPr lang="en-US" dirty="0" smtClean="0"/>
                        <a:t>Reverse Gear activated</a:t>
                      </a:r>
                      <a:endParaRPr lang="en-SG" dirty="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1596936741"/>
                  </a:ext>
                </a:extLst>
              </a:tr>
              <a:tr h="370840">
                <a:tc vMerge="1">
                  <a:txBody>
                    <a:bodyPr/>
                    <a:lstStyle/>
                    <a:p>
                      <a:endParaRPr lang="en-US" baseline="0" dirty="0" smtClean="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solidFill>
                            <a:srgbClr val="0070C0"/>
                          </a:solidFill>
                        </a:rPr>
                        <a:t>Front TI</a:t>
                      </a:r>
                      <a:endParaRPr lang="en-SG"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a:t>
                      </a:r>
                      <a:r>
                        <a:rPr lang="en-US" baseline="0" dirty="0" smtClean="0">
                          <a:solidFill>
                            <a:srgbClr val="00B050"/>
                          </a:solidFill>
                        </a:rPr>
                        <a:t> Far</a:t>
                      </a:r>
                      <a:endParaRPr lang="en-SG" dirty="0" smtClean="0">
                        <a:solidFill>
                          <a:srgbClr val="00B050"/>
                        </a:solidFill>
                      </a:endParaRPr>
                    </a:p>
                  </a:txBody>
                  <a:tcPr/>
                </a:tc>
                <a:extLst>
                  <a:ext uri="{0D108BD9-81ED-4DB2-BD59-A6C34878D82A}">
                    <a16:rowId xmlns:a16="http://schemas.microsoft.com/office/drawing/2014/main" val="1642398119"/>
                  </a:ext>
                </a:extLst>
              </a:tr>
              <a:tr h="37084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00B050"/>
                          </a:solidFill>
                        </a:rPr>
                        <a:t>Rear Far</a:t>
                      </a:r>
                      <a:endParaRPr lang="en-SG"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408381617"/>
                  </a:ext>
                </a:extLst>
              </a:tr>
              <a:tr h="37084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FF0000"/>
                          </a:solidFill>
                        </a:rPr>
                        <a:t>Rear Near</a:t>
                      </a:r>
                      <a:endParaRPr lang="en-SG" dirty="0">
                        <a:solidFill>
                          <a:srgbClr val="FF0000"/>
                        </a:solidFill>
                      </a:endParaRPr>
                    </a:p>
                  </a:txBody>
                  <a:tcPr/>
                </a:tc>
                <a:tc>
                  <a:txBody>
                    <a:bodyPr/>
                    <a:lstStyle/>
                    <a:p>
                      <a:r>
                        <a:rPr lang="en-US" dirty="0" smtClean="0">
                          <a:solidFill>
                            <a:srgbClr val="00B050"/>
                          </a:solidFill>
                        </a:rPr>
                        <a:t>Rear Far</a:t>
                      </a:r>
                      <a:endParaRPr lang="en-SG" dirty="0">
                        <a:solidFill>
                          <a:srgbClr val="00B050"/>
                        </a:solidFill>
                      </a:endParaRPr>
                    </a:p>
                  </a:txBody>
                  <a:tcPr/>
                </a:tc>
                <a:extLst>
                  <a:ext uri="{0D108BD9-81ED-4DB2-BD59-A6C34878D82A}">
                    <a16:rowId xmlns:a16="http://schemas.microsoft.com/office/drawing/2014/main" val="194278289"/>
                  </a:ext>
                </a:extLst>
              </a:tr>
              <a:tr h="370840">
                <a:tc rowSpan="5">
                  <a:txBody>
                    <a:bodyPr/>
                    <a:lstStyle/>
                    <a:p>
                      <a:r>
                        <a:rPr lang="en-US" baseline="0" dirty="0" smtClean="0"/>
                        <a:t>Trailer Connected</a:t>
                      </a:r>
                    </a:p>
                  </a:txBody>
                  <a:tcPr/>
                </a:tc>
                <a:tc>
                  <a:txBody>
                    <a:bodyPr/>
                    <a:lstStyle/>
                    <a:p>
                      <a:r>
                        <a:rPr lang="en-US" dirty="0" smtClean="0"/>
                        <a:t>Reverse</a:t>
                      </a:r>
                      <a:r>
                        <a:rPr lang="en-US" baseline="0" dirty="0" smtClean="0"/>
                        <a:t> Gear activated</a:t>
                      </a:r>
                      <a:endParaRPr lang="en-SG" dirty="0"/>
                    </a:p>
                  </a:txBody>
                  <a:tcPr/>
                </a:tc>
                <a:tc>
                  <a:txBody>
                    <a:bodyPr/>
                    <a:lstStyle/>
                    <a:p>
                      <a:r>
                        <a:rPr lang="en-US" dirty="0" smtClean="0"/>
                        <a:t>-</a:t>
                      </a:r>
                      <a:endParaRPr lang="en-SG" dirty="0"/>
                    </a:p>
                  </a:txBody>
                  <a:tcPr/>
                </a:tc>
                <a:tc>
                  <a:txBody>
                    <a:bodyPr/>
                    <a:lstStyle/>
                    <a:p>
                      <a:r>
                        <a:rPr lang="en-US" dirty="0" smtClean="0">
                          <a:solidFill>
                            <a:srgbClr val="7030A0"/>
                          </a:solidFill>
                        </a:rPr>
                        <a:t>Trailer</a:t>
                      </a:r>
                      <a:endParaRPr lang="en-SG" dirty="0">
                        <a:solidFill>
                          <a:srgbClr val="7030A0"/>
                        </a:solidFill>
                      </a:endParaRPr>
                    </a:p>
                  </a:txBody>
                  <a:tcPr/>
                </a:tc>
                <a:extLst>
                  <a:ext uri="{0D108BD9-81ED-4DB2-BD59-A6C34878D82A}">
                    <a16:rowId xmlns:a16="http://schemas.microsoft.com/office/drawing/2014/main" val="2536663617"/>
                  </a:ext>
                </a:extLst>
              </a:tr>
              <a:tr h="370840">
                <a:tc vMerge="1">
                  <a:txBody>
                    <a:bodyPr/>
                    <a:lstStyle/>
                    <a:p>
                      <a:endParaRPr lang="en-SG" dirty="0"/>
                    </a:p>
                  </a:txBody>
                  <a:tcPr/>
                </a:tc>
                <a:tc rowSpan="4">
                  <a:txBody>
                    <a:bodyPr/>
                    <a:lstStyle/>
                    <a:p>
                      <a:r>
                        <a:rPr lang="en-US" dirty="0" smtClean="0"/>
                        <a:t>REAR button pressed on VDU</a:t>
                      </a:r>
                      <a:endParaRPr lang="en-SG" dirty="0"/>
                    </a:p>
                  </a:txBody>
                  <a:tcPr/>
                </a:tc>
                <a:tc>
                  <a:txBody>
                    <a:bodyPr/>
                    <a:lstStyle/>
                    <a:p>
                      <a:r>
                        <a:rPr lang="en-US" dirty="0" smtClean="0">
                          <a:solidFill>
                            <a:srgbClr val="0070C0"/>
                          </a:solidFill>
                        </a:rPr>
                        <a:t>Front TI</a:t>
                      </a:r>
                      <a:endParaRPr lang="en-SG"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Trailer</a:t>
                      </a:r>
                      <a:endParaRPr lang="en-SG" dirty="0" smtClean="0">
                        <a:solidFill>
                          <a:srgbClr val="7030A0"/>
                        </a:solidFill>
                      </a:endParaRPr>
                    </a:p>
                  </a:txBody>
                  <a:tcPr/>
                </a:tc>
                <a:extLst>
                  <a:ext uri="{0D108BD9-81ED-4DB2-BD59-A6C34878D82A}">
                    <a16:rowId xmlns:a16="http://schemas.microsoft.com/office/drawing/2014/main" val="4133127011"/>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7030A0"/>
                          </a:solidFill>
                        </a:rPr>
                        <a:t>Trailer</a:t>
                      </a:r>
                      <a:endParaRPr lang="en-SG"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 Far</a:t>
                      </a:r>
                      <a:endParaRPr lang="en-SG" dirty="0" smtClean="0">
                        <a:solidFill>
                          <a:srgbClr val="00B050"/>
                        </a:solidFill>
                      </a:endParaRPr>
                    </a:p>
                  </a:txBody>
                  <a:tcPr/>
                </a:tc>
                <a:extLst>
                  <a:ext uri="{0D108BD9-81ED-4DB2-BD59-A6C34878D82A}">
                    <a16:rowId xmlns:a16="http://schemas.microsoft.com/office/drawing/2014/main" val="364933440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00B050"/>
                          </a:solidFill>
                        </a:rPr>
                        <a:t>Rear Far</a:t>
                      </a:r>
                      <a:endParaRPr lang="en-SG"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3540618925"/>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FF0000"/>
                          </a:solidFill>
                        </a:rPr>
                        <a:t>Rear Near</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Trailer</a:t>
                      </a:r>
                      <a:endParaRPr lang="en-SG" dirty="0" smtClean="0">
                        <a:solidFill>
                          <a:srgbClr val="7030A0"/>
                        </a:solidFill>
                      </a:endParaRPr>
                    </a:p>
                  </a:txBody>
                  <a:tcPr/>
                </a:tc>
                <a:extLst>
                  <a:ext uri="{0D108BD9-81ED-4DB2-BD59-A6C34878D82A}">
                    <a16:rowId xmlns:a16="http://schemas.microsoft.com/office/drawing/2014/main" val="2103636511"/>
                  </a:ext>
                </a:extLst>
              </a:tr>
            </a:tbl>
          </a:graphicData>
        </a:graphic>
      </p:graphicFrame>
      <p:sp>
        <p:nvSpPr>
          <p:cNvPr id="10" name="TextBox 9"/>
          <p:cNvSpPr txBox="1"/>
          <p:nvPr/>
        </p:nvSpPr>
        <p:spPr>
          <a:xfrm>
            <a:off x="3731491" y="194128"/>
            <a:ext cx="8128000" cy="369332"/>
          </a:xfrm>
          <a:prstGeom prst="rect">
            <a:avLst/>
          </a:prstGeom>
          <a:noFill/>
        </p:spPr>
        <p:txBody>
          <a:bodyPr wrap="square" rtlCol="0">
            <a:spAutoFit/>
          </a:bodyPr>
          <a:lstStyle/>
          <a:p>
            <a:r>
              <a:rPr lang="en-US" b="1" dirty="0" smtClean="0"/>
              <a:t>Summary</a:t>
            </a:r>
          </a:p>
        </p:txBody>
      </p:sp>
      <p:graphicFrame>
        <p:nvGraphicFramePr>
          <p:cNvPr id="11" name="Table 10"/>
          <p:cNvGraphicFramePr>
            <a:graphicFrameLocks noGrp="1"/>
          </p:cNvGraphicFramePr>
          <p:nvPr>
            <p:extLst>
              <p:ext uri="{D42A27DB-BD31-4B8C-83A1-F6EECF244321}">
                <p14:modId xmlns:p14="http://schemas.microsoft.com/office/powerpoint/2010/main" val="1796578168"/>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solidFill>
                            <a:schemeClr val="tx1"/>
                          </a:solidFill>
                        </a:rPr>
                        <a:t>26</a:t>
                      </a:r>
                    </a:p>
                  </a:txBody>
                  <a:tcPr marL="43777" marR="43777" marT="0" marB="0" anchor="ctr"/>
                </a:tc>
                <a:tc>
                  <a:txBody>
                    <a:bodyPr/>
                    <a:lstStyle/>
                    <a:p>
                      <a:pPr>
                        <a:lnSpc>
                          <a:spcPct val="107000"/>
                        </a:lnSpc>
                        <a:spcAft>
                          <a:spcPts val="0"/>
                        </a:spcAft>
                      </a:pPr>
                      <a:r>
                        <a:rPr lang="en-SG" sz="1200" dirty="0">
                          <a:solidFill>
                            <a:schemeClr val="tx1"/>
                          </a:solidFill>
                        </a:rPr>
                        <a:t>DI+1</a:t>
                      </a:r>
                    </a:p>
                  </a:txBody>
                  <a:tcPr marL="16267" marR="16267" marT="0" marB="0" anchor="ctr"/>
                </a:tc>
                <a:tc rowSpan="2">
                  <a:txBody>
                    <a:bodyPr/>
                    <a:lstStyle/>
                    <a:p>
                      <a:pPr>
                        <a:lnSpc>
                          <a:spcPct val="107000"/>
                        </a:lnSpc>
                        <a:spcAft>
                          <a:spcPts val="0"/>
                        </a:spcAft>
                      </a:pPr>
                      <a:r>
                        <a:rPr lang="en-SG" sz="1200" dirty="0">
                          <a:solidFill>
                            <a:schemeClr val="tx1"/>
                          </a:solidFill>
                        </a:rPr>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solidFill>
                            <a:schemeClr val="tx1"/>
                          </a:solidFill>
                        </a:rPr>
                        <a:t>27</a:t>
                      </a:r>
                    </a:p>
                  </a:txBody>
                  <a:tcPr marL="43777" marR="43777" marT="0" marB="0" anchor="ctr"/>
                </a:tc>
                <a:tc>
                  <a:txBody>
                    <a:bodyPr/>
                    <a:lstStyle/>
                    <a:p>
                      <a:pPr>
                        <a:lnSpc>
                          <a:spcPct val="107000"/>
                        </a:lnSpc>
                        <a:spcAft>
                          <a:spcPts val="0"/>
                        </a:spcAft>
                      </a:pPr>
                      <a:r>
                        <a:rPr lang="en-SG" sz="1200" dirty="0">
                          <a:solidFill>
                            <a:schemeClr val="tx1"/>
                          </a:solidFill>
                        </a:rPr>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13" name="Table 12"/>
          <p:cNvGraphicFramePr>
            <a:graphicFrameLocks noGrp="1"/>
          </p:cNvGraphicFramePr>
          <p:nvPr>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sp>
        <p:nvSpPr>
          <p:cNvPr id="14" name="TextBox 13"/>
          <p:cNvSpPr txBox="1"/>
          <p:nvPr/>
        </p:nvSpPr>
        <p:spPr>
          <a:xfrm>
            <a:off x="3731491" y="6099391"/>
            <a:ext cx="8128000" cy="646331"/>
          </a:xfrm>
          <a:prstGeom prst="rect">
            <a:avLst/>
          </a:prstGeom>
          <a:noFill/>
        </p:spPr>
        <p:txBody>
          <a:bodyPr wrap="square" rtlCol="0">
            <a:spAutoFit/>
          </a:bodyPr>
          <a:lstStyle/>
          <a:p>
            <a:r>
              <a:rPr lang="en-US" dirty="0" smtClean="0"/>
              <a:t>If the current VDU view state and the expected view state is the same, there should be NO switching</a:t>
            </a:r>
          </a:p>
        </p:txBody>
      </p:sp>
    </p:spTree>
    <p:extLst>
      <p:ext uri="{BB962C8B-B14F-4D97-AF65-F5344CB8AC3E}">
        <p14:creationId xmlns:p14="http://schemas.microsoft.com/office/powerpoint/2010/main" val="248388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7965" y="572556"/>
            <a:ext cx="7250544" cy="5909310"/>
          </a:xfrm>
          <a:prstGeom prst="rect">
            <a:avLst/>
          </a:prstGeom>
          <a:noFill/>
        </p:spPr>
        <p:txBody>
          <a:bodyPr wrap="square" rtlCol="0">
            <a:spAutoFit/>
          </a:bodyPr>
          <a:lstStyle/>
          <a:p>
            <a:r>
              <a:rPr lang="en-US" dirty="0" smtClean="0"/>
              <a:t>Discrete Video Switching</a:t>
            </a:r>
          </a:p>
          <a:p>
            <a:pPr marL="285750" indent="-285750">
              <a:buFont typeface="Arial" panose="020B0604020202020204" pitchFamily="34" charset="0"/>
              <a:buChar char="•"/>
            </a:pPr>
            <a:r>
              <a:rPr lang="en-US" dirty="0" smtClean="0"/>
              <a:t>When reverse gear is activated, J6 pin 28 is always HIGH</a:t>
            </a:r>
          </a:p>
          <a:p>
            <a:pPr marL="285750" indent="-285750">
              <a:buFont typeface="Arial" panose="020B0604020202020204" pitchFamily="34" charset="0"/>
              <a:buChar char="•"/>
            </a:pPr>
            <a:r>
              <a:rPr lang="en-US" dirty="0" smtClean="0"/>
              <a:t>When J6 pin 28 changes from low to HIGH, the VCU should switch the VDU output (J7 pin 1) ONCE to the Rear Near view (J4 pin B)</a:t>
            </a:r>
          </a:p>
          <a:p>
            <a:pPr marL="285750" indent="-285750">
              <a:buFont typeface="Arial" panose="020B0604020202020204" pitchFamily="34" charset="0"/>
              <a:buChar char="•"/>
            </a:pPr>
            <a:r>
              <a:rPr lang="en-US" dirty="0" smtClean="0"/>
              <a:t>When forward gear is activated, J6 pin 30 is always HIGH</a:t>
            </a:r>
          </a:p>
          <a:p>
            <a:pPr marL="285750" indent="-285750">
              <a:buFont typeface="Arial" panose="020B0604020202020204" pitchFamily="34" charset="0"/>
              <a:buChar char="•"/>
            </a:pPr>
            <a:r>
              <a:rPr lang="en-US" dirty="0" smtClean="0"/>
              <a:t>When J6 pin 30 changes from low to HIGH, the VCU should switch the VDU output (J7 pin 1) ONCE to the Rear Far view (J4 pin C)</a:t>
            </a:r>
          </a:p>
          <a:p>
            <a:endParaRPr lang="en-US" dirty="0" smtClean="0"/>
          </a:p>
          <a:p>
            <a:r>
              <a:rPr lang="en-US" dirty="0" smtClean="0"/>
              <a:t>VDU Button Switching</a:t>
            </a:r>
          </a:p>
          <a:p>
            <a:pPr marL="285750" indent="-285750">
              <a:buFont typeface="Arial" panose="020B0604020202020204" pitchFamily="34" charset="0"/>
              <a:buChar char="•"/>
            </a:pPr>
            <a:r>
              <a:rPr lang="en-US" dirty="0" smtClean="0"/>
              <a:t>When FRONT button is pressed on VDU, the VDU should send an RS422 message to the VCU. The VCU should switch the VDU output (J7 pin 1) to the front TI view (J4 pin A)</a:t>
            </a:r>
          </a:p>
          <a:p>
            <a:pPr marL="285750" indent="-285750">
              <a:buFont typeface="Arial" panose="020B0604020202020204" pitchFamily="34" charset="0"/>
              <a:buChar char="•"/>
            </a:pPr>
            <a:r>
              <a:rPr lang="en-US" dirty="0" smtClean="0"/>
              <a:t>When the REAR button is pressed on the VDU, the VDU should send an RS422 message to the VCU. The VCU should check what the current view is. </a:t>
            </a:r>
          </a:p>
          <a:p>
            <a:pPr marL="742950" lvl="1" indent="-285750">
              <a:buFont typeface="Arial" panose="020B0604020202020204" pitchFamily="34" charset="0"/>
              <a:buChar char="•"/>
            </a:pPr>
            <a:r>
              <a:rPr lang="en-US" dirty="0" smtClean="0"/>
              <a:t>If the current view is front TI or Rear Near, change the VDU output (J7 pin 1) to the Rear Far view (J4 pin C)</a:t>
            </a:r>
          </a:p>
          <a:p>
            <a:pPr marL="742950" lvl="1" indent="-285750">
              <a:buFont typeface="Arial" panose="020B0604020202020204" pitchFamily="34" charset="0"/>
              <a:buChar char="•"/>
            </a:pPr>
            <a:r>
              <a:rPr lang="en-US" dirty="0" smtClean="0"/>
              <a:t>If the current view is Rear Far, change the VDU output (J7 pin 1) to the Rear Near view (J4 pin B)</a:t>
            </a:r>
            <a:endParaRPr lang="en-US" dirty="0"/>
          </a:p>
          <a:p>
            <a:endParaRPr lang="en-US" dirty="0"/>
          </a:p>
          <a:p>
            <a:r>
              <a:rPr lang="en-US" dirty="0" smtClean="0"/>
              <a:t>Initial boot up state: Rear Near view</a:t>
            </a:r>
          </a:p>
        </p:txBody>
      </p:sp>
      <p:graphicFrame>
        <p:nvGraphicFramePr>
          <p:cNvPr id="6" name="Table 5"/>
          <p:cNvGraphicFramePr>
            <a:graphicFrameLocks noGrp="1"/>
          </p:cNvGraphicFramePr>
          <p:nvPr>
            <p:extLst>
              <p:ext uri="{D42A27DB-BD31-4B8C-83A1-F6EECF244321}">
                <p14:modId xmlns:p14="http://schemas.microsoft.com/office/powerpoint/2010/main" val="2242725906"/>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t>26</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rowSpan="2">
                  <a:txBody>
                    <a:bodyPr/>
                    <a:lstStyle/>
                    <a:p>
                      <a:pPr>
                        <a:lnSpc>
                          <a:spcPct val="107000"/>
                        </a:lnSpc>
                        <a:spcAft>
                          <a:spcPts val="0"/>
                        </a:spcAft>
                      </a:pPr>
                      <a:r>
                        <a:rPr lang="en-SG" sz="1200"/>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t>27</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9060553"/>
              </p:ext>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574650"/>
              </p:ext>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780619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0697795"/>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t>26</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rowSpan="2">
                  <a:txBody>
                    <a:bodyPr/>
                    <a:lstStyle/>
                    <a:p>
                      <a:pPr>
                        <a:lnSpc>
                          <a:spcPct val="107000"/>
                        </a:lnSpc>
                        <a:spcAft>
                          <a:spcPts val="0"/>
                        </a:spcAft>
                      </a:pPr>
                      <a:r>
                        <a:rPr lang="en-SG" sz="1200"/>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t>27</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37139988"/>
              </p:ext>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86294534"/>
              </p:ext>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11363274"/>
              </p:ext>
            </p:extLst>
          </p:nvPr>
        </p:nvGraphicFramePr>
        <p:xfrm>
          <a:off x="3731491" y="572351"/>
          <a:ext cx="8128000" cy="42113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View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J6</a:t>
                      </a:r>
                      <a:r>
                        <a:rPr lang="en-US" baseline="0" dirty="0" smtClean="0"/>
                        <a:t> pin 28 change from low to HIGH</a:t>
                      </a:r>
                      <a:endParaRPr lang="en-SG" dirty="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B</a:t>
                      </a:r>
                      <a:endParaRPr lang="en-SG" dirty="0"/>
                    </a:p>
                  </a:txBody>
                  <a:tcPr/>
                </a:tc>
                <a:tc>
                  <a:txBody>
                    <a:bodyPr/>
                    <a:lstStyle/>
                    <a:p>
                      <a:r>
                        <a:rPr lang="en-US" dirty="0" smtClean="0"/>
                        <a:t>VDU output switch to rear near view</a:t>
                      </a:r>
                      <a:endParaRPr lang="en-SG" dirty="0"/>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J6</a:t>
                      </a:r>
                      <a:r>
                        <a:rPr lang="en-US" baseline="0" dirty="0" smtClean="0"/>
                        <a:t> pin 30 change from low to HIGH</a:t>
                      </a:r>
                      <a:endParaRPr lang="en-SG" dirty="0" smtClean="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843516397"/>
                  </a:ext>
                </a:extLst>
              </a:tr>
              <a:tr h="370840">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t>J7 pin A change to J4 pin A</a:t>
                      </a:r>
                      <a:endParaRPr lang="en-SG" dirty="0"/>
                    </a:p>
                  </a:txBody>
                  <a:tcPr/>
                </a:tc>
                <a:tc>
                  <a:txBody>
                    <a:bodyPr/>
                    <a:lstStyle/>
                    <a:p>
                      <a:r>
                        <a:rPr lang="en-US" dirty="0" smtClean="0"/>
                        <a:t>VDU output switch to front</a:t>
                      </a:r>
                      <a:r>
                        <a:rPr lang="en-US" baseline="0" dirty="0" smtClean="0"/>
                        <a:t> TI view</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REAR button pressed on VDU</a:t>
                      </a:r>
                      <a:endParaRPr lang="en-SG" dirty="0"/>
                    </a:p>
                  </a:txBody>
                  <a:tcPr/>
                </a:tc>
                <a:tc>
                  <a:txBody>
                    <a:bodyPr/>
                    <a:lstStyle/>
                    <a:p>
                      <a:r>
                        <a:rPr lang="en-US" dirty="0" smtClean="0"/>
                        <a:t>Front TI</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1642398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Near</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536663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Far</a:t>
                      </a:r>
                      <a:endParaRPr lang="en-SG" dirty="0"/>
                    </a:p>
                  </a:txBody>
                  <a:tcPr/>
                </a:tc>
                <a:tc>
                  <a:txBody>
                    <a:bodyPr/>
                    <a:lstStyle/>
                    <a:p>
                      <a:r>
                        <a:rPr lang="en-US" dirty="0" smtClean="0"/>
                        <a:t>J7 pin A change to J4 pin B</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near view</a:t>
                      </a:r>
                      <a:endParaRPr lang="en-SG" dirty="0" smtClean="0"/>
                    </a:p>
                  </a:txBody>
                  <a:tcPr/>
                </a:tc>
                <a:extLst>
                  <a:ext uri="{0D108BD9-81ED-4DB2-BD59-A6C34878D82A}">
                    <a16:rowId xmlns:a16="http://schemas.microsoft.com/office/drawing/2014/main" val="2734622016"/>
                  </a:ext>
                </a:extLst>
              </a:tr>
            </a:tbl>
          </a:graphicData>
        </a:graphic>
      </p:graphicFrame>
      <p:sp>
        <p:nvSpPr>
          <p:cNvPr id="9" name="TextBox 8"/>
          <p:cNvSpPr txBox="1"/>
          <p:nvPr/>
        </p:nvSpPr>
        <p:spPr>
          <a:xfrm>
            <a:off x="3731491" y="4997778"/>
            <a:ext cx="8128000" cy="1200329"/>
          </a:xfrm>
          <a:prstGeom prst="rect">
            <a:avLst/>
          </a:prstGeom>
          <a:noFill/>
        </p:spPr>
        <p:txBody>
          <a:bodyPr wrap="square" rtlCol="0">
            <a:spAutoFit/>
          </a:bodyPr>
          <a:lstStyle/>
          <a:p>
            <a:r>
              <a:rPr lang="en-US" dirty="0" smtClean="0"/>
              <a:t>If the current VDU view state and the expected view state is the same, there should be NO switching</a:t>
            </a:r>
          </a:p>
          <a:p>
            <a:endParaRPr lang="en-US" dirty="0"/>
          </a:p>
          <a:p>
            <a:r>
              <a:rPr lang="en-US" dirty="0" smtClean="0"/>
              <a:t>* Supplier to advise VCU-VDU RS422 communications protocol</a:t>
            </a:r>
          </a:p>
        </p:txBody>
      </p:sp>
    </p:spTree>
    <p:extLst>
      <p:ext uri="{BB962C8B-B14F-4D97-AF65-F5344CB8AC3E}">
        <p14:creationId xmlns:p14="http://schemas.microsoft.com/office/powerpoint/2010/main" val="6675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76419" y="4505403"/>
            <a:ext cx="2877561" cy="163387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85195444"/>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57950271"/>
              </p:ext>
            </p:extLst>
          </p:nvPr>
        </p:nvGraphicFramePr>
        <p:xfrm>
          <a:off x="3731491" y="572351"/>
          <a:ext cx="8128000" cy="34798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Press “IR” button</a:t>
                      </a:r>
                      <a:r>
                        <a:rPr lang="en-US" baseline="0" dirty="0" smtClean="0"/>
                        <a:t> on VDU</a:t>
                      </a:r>
                      <a:endParaRPr lang="en-SG" dirty="0"/>
                    </a:p>
                  </a:txBody>
                  <a:tcPr/>
                </a:tc>
                <a:tc>
                  <a:txBody>
                    <a:bodyPr/>
                    <a:lstStyle/>
                    <a:p>
                      <a:r>
                        <a:rPr lang="en-US" dirty="0" smtClean="0"/>
                        <a:t>IR Off</a:t>
                      </a:r>
                      <a:endParaRPr lang="en-SG" dirty="0"/>
                    </a:p>
                  </a:txBody>
                  <a:tcPr/>
                </a:tc>
                <a:tc>
                  <a:txBody>
                    <a:bodyPr/>
                    <a:lstStyle/>
                    <a:p>
                      <a:r>
                        <a:rPr lang="en-US" dirty="0" smtClean="0"/>
                        <a:t>J6 pin 43 and 45 HIGH</a:t>
                      </a:r>
                      <a:endParaRPr lang="en-SG" dirty="0"/>
                    </a:p>
                  </a:txBody>
                  <a:tcPr/>
                </a:tc>
                <a:tc>
                  <a:txBody>
                    <a:bodyPr/>
                    <a:lstStyle/>
                    <a:p>
                      <a:r>
                        <a:rPr lang="en-US" dirty="0" smtClean="0"/>
                        <a:t>IR turns on, VDU shows “IR On” OSD</a:t>
                      </a:r>
                      <a:endParaRPr lang="en-SG" dirty="0"/>
                    </a:p>
                  </a:txBody>
                  <a:tcPr/>
                </a:tc>
                <a:extLst>
                  <a:ext uri="{0D108BD9-81ED-4DB2-BD59-A6C34878D82A}">
                    <a16:rowId xmlns:a16="http://schemas.microsoft.com/office/drawing/2014/main" val="1408875703"/>
                  </a:ext>
                </a:extLst>
              </a:tr>
              <a:tr h="370840">
                <a:tc>
                  <a:txBody>
                    <a:bodyPr/>
                    <a:lstStyle/>
                    <a:p>
                      <a:r>
                        <a:rPr lang="en-US" dirty="0" smtClean="0"/>
                        <a:t>Press “IR” button</a:t>
                      </a:r>
                      <a:r>
                        <a:rPr lang="en-US" baseline="0" dirty="0" smtClean="0"/>
                        <a:t> on VDU</a:t>
                      </a:r>
                      <a:endParaRPr lang="en-SG" dirty="0"/>
                    </a:p>
                  </a:txBody>
                  <a:tcPr/>
                </a:tc>
                <a:tc>
                  <a:txBody>
                    <a:bodyPr/>
                    <a:lstStyle/>
                    <a:p>
                      <a:r>
                        <a:rPr lang="en-US" dirty="0" smtClean="0"/>
                        <a:t>IR On</a:t>
                      </a:r>
                      <a:endParaRPr lang="en-SG" dirty="0"/>
                    </a:p>
                  </a:txBody>
                  <a:tcPr/>
                </a:tc>
                <a:tc>
                  <a:txBody>
                    <a:bodyPr/>
                    <a:lstStyle/>
                    <a:p>
                      <a:r>
                        <a:rPr lang="en-US" dirty="0" smtClean="0"/>
                        <a:t>J6 pin 43 and 45 LOW</a:t>
                      </a:r>
                      <a:endParaRPr lang="en-SG" dirty="0"/>
                    </a:p>
                  </a:txBody>
                  <a:tcPr/>
                </a:tc>
                <a:tc>
                  <a:txBody>
                    <a:bodyPr/>
                    <a:lstStyle/>
                    <a:p>
                      <a:r>
                        <a:rPr lang="en-US" dirty="0" smtClean="0"/>
                        <a:t>IR turns off, VDU removes “IR On” OSD</a:t>
                      </a:r>
                      <a:endParaRPr lang="en-SG" dirty="0"/>
                    </a:p>
                  </a:txBody>
                  <a:tcPr/>
                </a:tc>
                <a:extLst>
                  <a:ext uri="{0D108BD9-81ED-4DB2-BD59-A6C34878D82A}">
                    <a16:rowId xmlns:a16="http://schemas.microsoft.com/office/drawing/2014/main" val="2843516397"/>
                  </a:ext>
                </a:extLst>
              </a:tr>
              <a:tr h="370840">
                <a:tc>
                  <a:txBody>
                    <a:bodyPr/>
                    <a:lstStyle/>
                    <a:p>
                      <a:r>
                        <a:rPr lang="en-US" dirty="0" smtClean="0"/>
                        <a:t>Press “Night” button on VDU</a:t>
                      </a:r>
                      <a:endParaRPr lang="en-SG" dirty="0"/>
                    </a:p>
                  </a:txBody>
                  <a:tcPr/>
                </a:tc>
                <a:tc>
                  <a:txBody>
                    <a:bodyPr/>
                    <a:lstStyle/>
                    <a:p>
                      <a:r>
                        <a:rPr lang="en-US" dirty="0" smtClean="0"/>
                        <a:t>Night mode OFF</a:t>
                      </a:r>
                      <a:endParaRPr lang="en-SG" dirty="0"/>
                    </a:p>
                  </a:txBody>
                  <a:tcPr/>
                </a:tc>
                <a:tc>
                  <a:txBody>
                    <a:bodyPr/>
                    <a:lstStyle/>
                    <a:p>
                      <a:r>
                        <a:rPr lang="en-US" dirty="0" smtClean="0"/>
                        <a:t>VDU turns to ultra-low</a:t>
                      </a:r>
                      <a:r>
                        <a:rPr lang="en-US" baseline="0" dirty="0" smtClean="0"/>
                        <a:t> brightness</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Night</a:t>
                      </a:r>
                      <a:r>
                        <a:rPr lang="en-US" baseline="0" dirty="0" smtClean="0"/>
                        <a:t> Mode OSD shown on VDU</a:t>
                      </a:r>
                      <a:endParaRPr lang="en-SG" dirty="0" smtClean="0"/>
                    </a:p>
                  </a:txBody>
                  <a:tcPr/>
                </a:tc>
                <a:extLst>
                  <a:ext uri="{0D108BD9-81ED-4DB2-BD59-A6C34878D82A}">
                    <a16:rowId xmlns:a16="http://schemas.microsoft.com/office/drawing/2014/main" val="1500438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Press “Night” button on VDU</a:t>
                      </a:r>
                      <a:endParaRPr lang="en-SG" dirty="0" smtClean="0"/>
                    </a:p>
                  </a:txBody>
                  <a:tcPr/>
                </a:tc>
                <a:tc>
                  <a:txBody>
                    <a:bodyPr/>
                    <a:lstStyle/>
                    <a:p>
                      <a:r>
                        <a:rPr lang="en-US" dirty="0" smtClean="0"/>
                        <a:t>Night mode ON</a:t>
                      </a:r>
                      <a:endParaRPr lang="en-SG" dirty="0"/>
                    </a:p>
                  </a:txBody>
                  <a:tcPr/>
                </a:tc>
                <a:tc>
                  <a:txBody>
                    <a:bodyPr/>
                    <a:lstStyle/>
                    <a:p>
                      <a:r>
                        <a:rPr lang="en-US" dirty="0" smtClean="0"/>
                        <a:t>VDU returns to previous brightness</a:t>
                      </a:r>
                      <a:r>
                        <a:rPr lang="en-US" baseline="0" dirty="0" smtClean="0"/>
                        <a:t> setting</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Night Mode OSD removed on VDU</a:t>
                      </a:r>
                      <a:endParaRPr lang="en-SG" dirty="0" smtClean="0"/>
                    </a:p>
                  </a:txBody>
                  <a:tcPr/>
                </a:tc>
                <a:extLst>
                  <a:ext uri="{0D108BD9-81ED-4DB2-BD59-A6C34878D82A}">
                    <a16:rowId xmlns:a16="http://schemas.microsoft.com/office/drawing/2014/main" val="1048056271"/>
                  </a:ext>
                </a:extLst>
              </a:tr>
            </a:tbl>
          </a:graphicData>
        </a:graphic>
      </p:graphicFrame>
      <p:cxnSp>
        <p:nvCxnSpPr>
          <p:cNvPr id="13" name="Straight Arrow Connector 12"/>
          <p:cNvCxnSpPr>
            <a:stCxn id="18" idx="1"/>
          </p:cNvCxnSpPr>
          <p:nvPr/>
        </p:nvCxnSpPr>
        <p:spPr>
          <a:xfrm flipH="1" flipV="1">
            <a:off x="8671984" y="4838934"/>
            <a:ext cx="930524" cy="4834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a:off x="8671983" y="4561321"/>
            <a:ext cx="930526" cy="558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602509" y="4376655"/>
            <a:ext cx="1403927" cy="369332"/>
          </a:xfrm>
          <a:prstGeom prst="rect">
            <a:avLst/>
          </a:prstGeom>
          <a:noFill/>
        </p:spPr>
        <p:txBody>
          <a:bodyPr wrap="square" rtlCol="0">
            <a:spAutoFit/>
          </a:bodyPr>
          <a:lstStyle/>
          <a:p>
            <a:r>
              <a:rPr lang="en-US" dirty="0" smtClean="0"/>
              <a:t>“IR On” OSD</a:t>
            </a:r>
          </a:p>
        </p:txBody>
      </p:sp>
      <p:sp>
        <p:nvSpPr>
          <p:cNvPr id="18" name="TextBox 17"/>
          <p:cNvSpPr txBox="1"/>
          <p:nvPr/>
        </p:nvSpPr>
        <p:spPr>
          <a:xfrm>
            <a:off x="9602508" y="5137672"/>
            <a:ext cx="1785928" cy="369332"/>
          </a:xfrm>
          <a:prstGeom prst="rect">
            <a:avLst/>
          </a:prstGeom>
          <a:noFill/>
        </p:spPr>
        <p:txBody>
          <a:bodyPr wrap="square" rtlCol="0">
            <a:spAutoFit/>
          </a:bodyPr>
          <a:lstStyle/>
          <a:p>
            <a:r>
              <a:rPr lang="en-US" dirty="0" smtClean="0"/>
              <a:t>Night Mode OSD</a:t>
            </a:r>
          </a:p>
        </p:txBody>
      </p:sp>
    </p:spTree>
    <p:extLst>
      <p:ext uri="{BB962C8B-B14F-4D97-AF65-F5344CB8AC3E}">
        <p14:creationId xmlns:p14="http://schemas.microsoft.com/office/powerpoint/2010/main" val="307807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7093902"/>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solidFill>
                            <a:schemeClr val="tx1"/>
                          </a:solidFill>
                        </a:rPr>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solidFill>
                            <a:schemeClr val="tx1"/>
                          </a:solidFill>
                        </a:rPr>
                        <a:t>43</a:t>
                      </a:r>
                    </a:p>
                  </a:txBody>
                  <a:tcPr marL="43777" marR="43777" marT="0" marB="0" anchor="ctr"/>
                </a:tc>
                <a:tc>
                  <a:txBody>
                    <a:bodyPr/>
                    <a:lstStyle/>
                    <a:p>
                      <a:pPr>
                        <a:lnSpc>
                          <a:spcPct val="107000"/>
                        </a:lnSpc>
                        <a:spcAft>
                          <a:spcPts val="0"/>
                        </a:spcAft>
                      </a:pPr>
                      <a:r>
                        <a:rPr lang="en-SG" sz="1200" dirty="0">
                          <a:solidFill>
                            <a:schemeClr val="tx1"/>
                          </a:solidFill>
                        </a:rPr>
                        <a:t>DO+1</a:t>
                      </a:r>
                    </a:p>
                  </a:txBody>
                  <a:tcPr marL="16267" marR="16267" marT="0" marB="0" anchor="ctr"/>
                </a:tc>
                <a:tc rowSpan="2">
                  <a:txBody>
                    <a:bodyPr/>
                    <a:lstStyle/>
                    <a:p>
                      <a:pPr>
                        <a:lnSpc>
                          <a:spcPct val="107000"/>
                        </a:lnSpc>
                        <a:spcAft>
                          <a:spcPts val="0"/>
                        </a:spcAft>
                      </a:pPr>
                      <a:r>
                        <a:rPr lang="en-SG" sz="1200" dirty="0">
                          <a:solidFill>
                            <a:schemeClr val="tx1"/>
                          </a:solidFill>
                        </a:rPr>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solidFill>
                            <a:schemeClr val="tx1"/>
                          </a:solidFill>
                        </a:rPr>
                        <a:t>44</a:t>
                      </a:r>
                    </a:p>
                  </a:txBody>
                  <a:tcPr marL="43777" marR="43777" marT="0" marB="0" anchor="ctr"/>
                </a:tc>
                <a:tc>
                  <a:txBody>
                    <a:bodyPr/>
                    <a:lstStyle/>
                    <a:p>
                      <a:pPr>
                        <a:lnSpc>
                          <a:spcPct val="107000"/>
                        </a:lnSpc>
                        <a:spcAft>
                          <a:spcPts val="0"/>
                        </a:spcAft>
                      </a:pPr>
                      <a:r>
                        <a:rPr lang="en-SG" sz="1200" dirty="0">
                          <a:solidFill>
                            <a:schemeClr val="tx1"/>
                          </a:solidFill>
                        </a:rPr>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34533881"/>
              </p:ext>
            </p:extLst>
          </p:nvPr>
        </p:nvGraphicFramePr>
        <p:xfrm>
          <a:off x="3731491" y="572351"/>
          <a:ext cx="8128000" cy="21082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Press “NUC” button</a:t>
                      </a:r>
                      <a:endParaRPr lang="en-SG" dirty="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a:t>
                      </a:r>
                      <a:r>
                        <a:rPr lang="en-US" baseline="0" dirty="0" smtClean="0"/>
                        <a:t> tells </a:t>
                      </a:r>
                      <a:r>
                        <a:rPr lang="en-US" dirty="0" smtClean="0"/>
                        <a:t>VCU to send RS422 message “</a:t>
                      </a:r>
                      <a:r>
                        <a:rPr lang="en-SG" dirty="0" smtClean="0"/>
                        <a:t>CC0311000000000113</a:t>
                      </a:r>
                      <a:r>
                        <a:rPr lang="en-US" dirty="0" smtClean="0"/>
                        <a:t>” to TI (J4)</a:t>
                      </a:r>
                      <a:endParaRPr lang="en-SG" dirty="0"/>
                    </a:p>
                  </a:txBody>
                  <a:tcPr/>
                </a:tc>
                <a:tc>
                  <a:txBody>
                    <a:bodyPr/>
                    <a:lstStyle/>
                    <a:p>
                      <a:r>
                        <a:rPr lang="en-US" dirty="0" smtClean="0"/>
                        <a:t>TI performs NUC, VDU shows</a:t>
                      </a:r>
                      <a:r>
                        <a:rPr lang="en-US" baseline="0" dirty="0" smtClean="0"/>
                        <a:t> </a:t>
                      </a:r>
                      <a:r>
                        <a:rPr lang="en-US" dirty="0" smtClean="0"/>
                        <a:t>“NUC now” OSD for 1.1s or until </a:t>
                      </a:r>
                      <a:r>
                        <a:rPr lang="en-US" dirty="0" err="1" smtClean="0"/>
                        <a:t>Ack</a:t>
                      </a:r>
                      <a:r>
                        <a:rPr lang="en-US" dirty="0" smtClean="0"/>
                        <a:t> message is received from TI (J4 RS422)</a:t>
                      </a:r>
                      <a:endParaRPr lang="en-SG" dirty="0"/>
                    </a:p>
                  </a:txBody>
                  <a:tcPr/>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65361248"/>
              </p:ext>
            </p:extLst>
          </p:nvPr>
        </p:nvGraphicFramePr>
        <p:xfrm>
          <a:off x="3731491" y="2786605"/>
          <a:ext cx="8127999" cy="548640"/>
        </p:xfrm>
        <a:graphic>
          <a:graphicData uri="http://schemas.openxmlformats.org/drawingml/2006/table">
            <a:tbl>
              <a:tblPr firstRow="1" firstCol="1" bandRow="1">
                <a:tableStyleId>{5940675A-B579-460E-94D1-54222C63F5DA}</a:tableStyleId>
              </a:tblPr>
              <a:tblGrid>
                <a:gridCol w="2108679">
                  <a:extLst>
                    <a:ext uri="{9D8B030D-6E8A-4147-A177-3AD203B41FA5}">
                      <a16:colId xmlns:a16="http://schemas.microsoft.com/office/drawing/2014/main" val="3471283145"/>
                    </a:ext>
                  </a:extLst>
                </a:gridCol>
                <a:gridCol w="4121509">
                  <a:extLst>
                    <a:ext uri="{9D8B030D-6E8A-4147-A177-3AD203B41FA5}">
                      <a16:colId xmlns:a16="http://schemas.microsoft.com/office/drawing/2014/main" val="2934068371"/>
                    </a:ext>
                  </a:extLst>
                </a:gridCol>
                <a:gridCol w="1897811">
                  <a:extLst>
                    <a:ext uri="{9D8B030D-6E8A-4147-A177-3AD203B41FA5}">
                      <a16:colId xmlns:a16="http://schemas.microsoft.com/office/drawing/2014/main" val="3667262782"/>
                    </a:ext>
                  </a:extLst>
                </a:gridCol>
              </a:tblGrid>
              <a:tr h="209550">
                <a:tc>
                  <a:txBody>
                    <a:bodyPr/>
                    <a:lstStyle/>
                    <a:p>
                      <a:pPr algn="ctr">
                        <a:spcAft>
                          <a:spcPts val="0"/>
                        </a:spcAft>
                      </a:pPr>
                      <a:r>
                        <a:rPr lang="en-SG"/>
                        <a:t>Function</a:t>
                      </a:r>
                    </a:p>
                  </a:txBody>
                  <a:tcPr marL="62865" marR="62865" marT="0" marB="0" anchor="ctr"/>
                </a:tc>
                <a:tc>
                  <a:txBody>
                    <a:bodyPr/>
                    <a:lstStyle/>
                    <a:p>
                      <a:pPr algn="ctr">
                        <a:spcAft>
                          <a:spcPts val="0"/>
                        </a:spcAft>
                      </a:pPr>
                      <a:r>
                        <a:rPr lang="en-SG"/>
                        <a:t>Command</a:t>
                      </a:r>
                    </a:p>
                  </a:txBody>
                  <a:tcPr marL="62865" marR="62865" marT="0" marB="0" anchor="ctr"/>
                </a:tc>
                <a:tc>
                  <a:txBody>
                    <a:bodyPr/>
                    <a:lstStyle/>
                    <a:p>
                      <a:pPr algn="ctr">
                        <a:spcAft>
                          <a:spcPts val="0"/>
                        </a:spcAft>
                      </a:pPr>
                      <a:r>
                        <a:rPr lang="en-SG"/>
                        <a:t>Ack</a:t>
                      </a:r>
                    </a:p>
                  </a:txBody>
                  <a:tcPr marL="62865" marR="62865" marT="0" marB="0" anchor="ctr"/>
                </a:tc>
                <a:extLst>
                  <a:ext uri="{0D108BD9-81ED-4DB2-BD59-A6C34878D82A}">
                    <a16:rowId xmlns:a16="http://schemas.microsoft.com/office/drawing/2014/main" val="1130096300"/>
                  </a:ext>
                </a:extLst>
              </a:tr>
              <a:tr h="209550">
                <a:tc>
                  <a:txBody>
                    <a:bodyPr/>
                    <a:lstStyle/>
                    <a:p>
                      <a:pPr algn="ctr">
                        <a:spcAft>
                          <a:spcPts val="0"/>
                        </a:spcAft>
                      </a:pPr>
                      <a:r>
                        <a:rPr lang="en-SG" dirty="0"/>
                        <a:t>Shutter Correction</a:t>
                      </a:r>
                    </a:p>
                  </a:txBody>
                  <a:tcPr marL="62865" marR="62865" marT="0" marB="0" anchor="ctr"/>
                </a:tc>
                <a:tc>
                  <a:txBody>
                    <a:bodyPr/>
                    <a:lstStyle/>
                    <a:p>
                      <a:pPr algn="ctr">
                        <a:spcAft>
                          <a:spcPts val="0"/>
                        </a:spcAft>
                      </a:pPr>
                      <a:r>
                        <a:rPr lang="en-SG" dirty="0"/>
                        <a:t>CC0311000000000113</a:t>
                      </a:r>
                    </a:p>
                  </a:txBody>
                  <a:tcPr marL="62865" marR="62865" marT="0" marB="0" anchor="ctr"/>
                </a:tc>
                <a:tc>
                  <a:txBody>
                    <a:bodyPr/>
                    <a:lstStyle/>
                    <a:p>
                      <a:pPr algn="ctr">
                        <a:spcAft>
                          <a:spcPts val="0"/>
                        </a:spcAft>
                      </a:pPr>
                      <a:r>
                        <a:rPr lang="en-SG" dirty="0"/>
                        <a:t>5502 1100 13</a:t>
                      </a:r>
                    </a:p>
                  </a:txBody>
                  <a:tcPr marL="62865" marR="62865"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180" y="3426418"/>
            <a:ext cx="5463310" cy="155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31491"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Press “NUC</a:t>
            </a:r>
            <a:r>
              <a:rPr lang="en-US" sz="1200" dirty="0">
                <a:solidFill>
                  <a:schemeClr val="tx1"/>
                </a:solidFill>
              </a:rPr>
              <a:t>” button </a:t>
            </a:r>
            <a:r>
              <a:rPr lang="en-US" sz="1200" dirty="0" smtClean="0">
                <a:solidFill>
                  <a:schemeClr val="tx1"/>
                </a:solidFill>
              </a:rPr>
              <a:t>on VDU</a:t>
            </a:r>
            <a:endParaRPr lang="en-SG" sz="1200" dirty="0">
              <a:solidFill>
                <a:schemeClr val="tx1"/>
              </a:solidFill>
            </a:endParaRPr>
          </a:p>
        </p:txBody>
      </p:sp>
      <p:sp>
        <p:nvSpPr>
          <p:cNvPr id="18" name="Rectangle 17"/>
          <p:cNvSpPr/>
          <p:nvPr/>
        </p:nvSpPr>
        <p:spPr>
          <a:xfrm>
            <a:off x="5122217"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VCU sends RS422 message to </a:t>
            </a:r>
            <a:r>
              <a:rPr lang="en-US" sz="1200" dirty="0" smtClean="0">
                <a:solidFill>
                  <a:schemeClr val="tx1"/>
                </a:solidFill>
              </a:rPr>
              <a:t>TI</a:t>
            </a:r>
            <a:endParaRPr lang="en-SG" sz="1200" dirty="0">
              <a:solidFill>
                <a:schemeClr val="tx1"/>
              </a:solidFill>
            </a:endParaRPr>
          </a:p>
        </p:txBody>
      </p:sp>
      <p:cxnSp>
        <p:nvCxnSpPr>
          <p:cNvPr id="12" name="Straight Arrow Connector 11"/>
          <p:cNvCxnSpPr>
            <a:stCxn id="9" idx="3"/>
            <a:endCxn id="18" idx="1"/>
          </p:cNvCxnSpPr>
          <p:nvPr/>
        </p:nvCxnSpPr>
        <p:spPr>
          <a:xfrm>
            <a:off x="4811491" y="3851070"/>
            <a:ext cx="3107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6202217" y="3851070"/>
            <a:ext cx="3094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31491" y="6229983"/>
            <a:ext cx="5091068" cy="646331"/>
          </a:xfrm>
          <a:prstGeom prst="rect">
            <a:avLst/>
          </a:prstGeom>
          <a:noFill/>
        </p:spPr>
        <p:txBody>
          <a:bodyPr wrap="square" rtlCol="0">
            <a:spAutoFit/>
          </a:bodyPr>
          <a:lstStyle/>
          <a:p>
            <a:r>
              <a:rPr lang="en-US" dirty="0" smtClean="0"/>
              <a:t>“NUC now” OSD (Sample)</a:t>
            </a:r>
          </a:p>
          <a:p>
            <a:r>
              <a:rPr lang="en-US" dirty="0" smtClean="0"/>
              <a:t>* May be shifted if it overlaps with lane markers</a:t>
            </a:r>
          </a:p>
        </p:txBody>
      </p:sp>
      <p:sp>
        <p:nvSpPr>
          <p:cNvPr id="26" name="TextBox 25"/>
          <p:cNvSpPr txBox="1"/>
          <p:nvPr/>
        </p:nvSpPr>
        <p:spPr>
          <a:xfrm>
            <a:off x="9727665" y="5938021"/>
            <a:ext cx="1569755" cy="830997"/>
          </a:xfrm>
          <a:prstGeom prst="rect">
            <a:avLst/>
          </a:prstGeom>
          <a:noFill/>
        </p:spPr>
        <p:txBody>
          <a:bodyPr wrap="square" rtlCol="0">
            <a:spAutoFit/>
          </a:bodyPr>
          <a:lstStyle/>
          <a:p>
            <a:r>
              <a:rPr lang="en-SG" sz="1600" dirty="0" smtClean="0"/>
              <a:t>Icon </a:t>
            </a:r>
            <a:r>
              <a:rPr lang="en-SG" sz="1600" dirty="0"/>
              <a:t>height shall not be larger than 10% of </a:t>
            </a:r>
            <a:r>
              <a:rPr lang="en-SG" sz="1600" dirty="0" smtClean="0"/>
              <a:t>V</a:t>
            </a:r>
            <a:endParaRPr lang="en-SG" sz="1600" dirty="0"/>
          </a:p>
        </p:txBody>
      </p:sp>
      <p:sp>
        <p:nvSpPr>
          <p:cNvPr id="28" name="TextBox 27"/>
          <p:cNvSpPr txBox="1"/>
          <p:nvPr/>
        </p:nvSpPr>
        <p:spPr>
          <a:xfrm>
            <a:off x="7656945" y="5769757"/>
            <a:ext cx="1785928" cy="646331"/>
          </a:xfrm>
          <a:prstGeom prst="rect">
            <a:avLst/>
          </a:prstGeom>
          <a:noFill/>
        </p:spPr>
        <p:txBody>
          <a:bodyPr wrap="square" rtlCol="0">
            <a:spAutoFit/>
          </a:bodyPr>
          <a:lstStyle/>
          <a:p>
            <a:r>
              <a:rPr lang="en-US" dirty="0" smtClean="0">
                <a:solidFill>
                  <a:srgbClr val="FF0000"/>
                </a:solidFill>
              </a:rPr>
              <a:t>Align to NUC button on VDU</a:t>
            </a:r>
          </a:p>
        </p:txBody>
      </p:sp>
      <p:cxnSp>
        <p:nvCxnSpPr>
          <p:cNvPr id="29" name="Straight Arrow Connector 28"/>
          <p:cNvCxnSpPr>
            <a:stCxn id="28" idx="1"/>
          </p:cNvCxnSpPr>
          <p:nvPr/>
        </p:nvCxnSpPr>
        <p:spPr>
          <a:xfrm flipH="1">
            <a:off x="5702301" y="6092923"/>
            <a:ext cx="1954644" cy="461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6712626" y="5068106"/>
            <a:ext cx="1750098" cy="646331"/>
          </a:xfrm>
          <a:prstGeom prst="rect">
            <a:avLst/>
          </a:prstGeom>
          <a:noFill/>
        </p:spPr>
        <p:txBody>
          <a:bodyPr wrap="square" rtlCol="0">
            <a:spAutoFit/>
          </a:bodyPr>
          <a:lstStyle/>
          <a:p>
            <a:r>
              <a:rPr lang="en-US" dirty="0" smtClean="0"/>
              <a:t>Start showing “NUC now” OSD</a:t>
            </a:r>
            <a:endParaRPr lang="en-SG" dirty="0"/>
          </a:p>
        </p:txBody>
      </p:sp>
      <p:sp>
        <p:nvSpPr>
          <p:cNvPr id="41" name="TextBox 40"/>
          <p:cNvSpPr txBox="1"/>
          <p:nvPr/>
        </p:nvSpPr>
        <p:spPr>
          <a:xfrm>
            <a:off x="10424583" y="5068106"/>
            <a:ext cx="1745673" cy="646331"/>
          </a:xfrm>
          <a:prstGeom prst="rect">
            <a:avLst/>
          </a:prstGeom>
          <a:noFill/>
        </p:spPr>
        <p:txBody>
          <a:bodyPr wrap="square" rtlCol="0">
            <a:spAutoFit/>
          </a:bodyPr>
          <a:lstStyle/>
          <a:p>
            <a:r>
              <a:rPr lang="en-US" dirty="0" smtClean="0"/>
              <a:t>Stop showing “NUC now” OSD</a:t>
            </a:r>
            <a:endParaRPr lang="en-SG" dirty="0"/>
          </a:p>
        </p:txBody>
      </p:sp>
      <p:cxnSp>
        <p:nvCxnSpPr>
          <p:cNvPr id="42" name="Straight Arrow Connector 41"/>
          <p:cNvCxnSpPr>
            <a:stCxn id="2056" idx="0"/>
          </p:cNvCxnSpPr>
          <p:nvPr/>
        </p:nvCxnSpPr>
        <p:spPr>
          <a:xfrm flipV="1">
            <a:off x="7587675" y="4768642"/>
            <a:ext cx="69270" cy="2994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11297420" y="4808231"/>
            <a:ext cx="405053" cy="2598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3731490" y="4635722"/>
            <a:ext cx="2819830" cy="1594261"/>
          </a:xfrm>
          <a:prstGeom prst="rect">
            <a:avLst/>
          </a:prstGeom>
        </p:spPr>
      </p:pic>
    </p:spTree>
    <p:extLst>
      <p:ext uri="{BB962C8B-B14F-4D97-AF65-F5344CB8AC3E}">
        <p14:creationId xmlns:p14="http://schemas.microsoft.com/office/powerpoint/2010/main" val="26394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3687194" y="5464578"/>
            <a:ext cx="2347584" cy="13201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36203874"/>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solidFill>
                            <a:schemeClr val="tx1"/>
                          </a:solidFill>
                        </a:rPr>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solidFill>
                            <a:schemeClr val="tx1"/>
                          </a:solidFill>
                        </a:rPr>
                        <a:t>43</a:t>
                      </a:r>
                    </a:p>
                  </a:txBody>
                  <a:tcPr marL="43777" marR="43777" marT="0" marB="0" anchor="ctr"/>
                </a:tc>
                <a:tc>
                  <a:txBody>
                    <a:bodyPr/>
                    <a:lstStyle/>
                    <a:p>
                      <a:pPr>
                        <a:lnSpc>
                          <a:spcPct val="107000"/>
                        </a:lnSpc>
                        <a:spcAft>
                          <a:spcPts val="0"/>
                        </a:spcAft>
                      </a:pPr>
                      <a:r>
                        <a:rPr lang="en-SG" sz="1200" dirty="0">
                          <a:solidFill>
                            <a:schemeClr val="tx1"/>
                          </a:solidFill>
                        </a:rPr>
                        <a:t>DO+1</a:t>
                      </a:r>
                    </a:p>
                  </a:txBody>
                  <a:tcPr marL="16267" marR="16267" marT="0" marB="0" anchor="ctr"/>
                </a:tc>
                <a:tc rowSpan="2">
                  <a:txBody>
                    <a:bodyPr/>
                    <a:lstStyle/>
                    <a:p>
                      <a:pPr>
                        <a:lnSpc>
                          <a:spcPct val="107000"/>
                        </a:lnSpc>
                        <a:spcAft>
                          <a:spcPts val="0"/>
                        </a:spcAft>
                      </a:pPr>
                      <a:r>
                        <a:rPr lang="en-SG" sz="1200" dirty="0">
                          <a:solidFill>
                            <a:schemeClr val="tx1"/>
                          </a:solidFill>
                        </a:rPr>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solidFill>
                            <a:schemeClr val="tx1"/>
                          </a:solidFill>
                        </a:rPr>
                        <a:t>44</a:t>
                      </a:r>
                    </a:p>
                  </a:txBody>
                  <a:tcPr marL="43777" marR="43777" marT="0" marB="0" anchor="ctr"/>
                </a:tc>
                <a:tc>
                  <a:txBody>
                    <a:bodyPr/>
                    <a:lstStyle/>
                    <a:p>
                      <a:pPr>
                        <a:lnSpc>
                          <a:spcPct val="107000"/>
                        </a:lnSpc>
                        <a:spcAft>
                          <a:spcPts val="0"/>
                        </a:spcAft>
                      </a:pPr>
                      <a:r>
                        <a:rPr lang="en-SG" sz="1200" dirty="0">
                          <a:solidFill>
                            <a:schemeClr val="tx1"/>
                          </a:solidFill>
                        </a:rPr>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96847781"/>
              </p:ext>
            </p:extLst>
          </p:nvPr>
        </p:nvGraphicFramePr>
        <p:xfrm>
          <a:off x="3731491" y="572351"/>
          <a:ext cx="8128001" cy="2108200"/>
        </p:xfrm>
        <a:graphic>
          <a:graphicData uri="http://schemas.openxmlformats.org/drawingml/2006/table">
            <a:tbl>
              <a:tblPr firstRow="1" bandRow="1">
                <a:tableStyleId>{5940675A-B579-460E-94D1-54222C63F5DA}</a:tableStyleId>
              </a:tblPr>
              <a:tblGrid>
                <a:gridCol w="2105891">
                  <a:extLst>
                    <a:ext uri="{9D8B030D-6E8A-4147-A177-3AD203B41FA5}">
                      <a16:colId xmlns:a16="http://schemas.microsoft.com/office/drawing/2014/main" val="3983651129"/>
                    </a:ext>
                  </a:extLst>
                </a:gridCol>
                <a:gridCol w="2549236">
                  <a:extLst>
                    <a:ext uri="{9D8B030D-6E8A-4147-A177-3AD203B41FA5}">
                      <a16:colId xmlns:a16="http://schemas.microsoft.com/office/drawing/2014/main" val="400572796"/>
                    </a:ext>
                  </a:extLst>
                </a:gridCol>
                <a:gridCol w="3472874">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Nothing</a:t>
                      </a:r>
                    </a:p>
                    <a:p>
                      <a:r>
                        <a:rPr lang="en-US" dirty="0" smtClean="0"/>
                        <a:t>(Auto</a:t>
                      </a:r>
                      <a:r>
                        <a:rPr lang="en-US" baseline="0" dirty="0" smtClean="0"/>
                        <a:t> NUC mode)</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 5min,</a:t>
                      </a:r>
                      <a:r>
                        <a:rPr lang="en-US" baseline="0" dirty="0" smtClean="0"/>
                        <a:t> VDU shows the “NUC countdown” OSD, then tells </a:t>
                      </a:r>
                      <a:r>
                        <a:rPr lang="en-US" dirty="0" smtClean="0"/>
                        <a:t>VCU to send RS422 message “</a:t>
                      </a:r>
                      <a:r>
                        <a:rPr lang="en-SG" dirty="0" smtClean="0"/>
                        <a:t>CC0311000000000113</a:t>
                      </a:r>
                      <a:r>
                        <a:rPr lang="en-US" dirty="0" smtClean="0"/>
                        <a:t>” to TI (J4)</a:t>
                      </a:r>
                      <a:endParaRPr lang="en-SG" dirty="0"/>
                    </a:p>
                  </a:txBody>
                  <a:tcPr/>
                </a:tc>
                <a:tc>
                  <a:txBody>
                    <a:bodyPr/>
                    <a:lstStyle/>
                    <a:p>
                      <a:r>
                        <a:rPr lang="en-US" dirty="0" smtClean="0"/>
                        <a:t>VDU shows the</a:t>
                      </a:r>
                      <a:r>
                        <a:rPr lang="en-US" baseline="0" dirty="0" smtClean="0"/>
                        <a:t> “NUC countdown” OSD for 5s. At the end of the countdown animation, TI performs shutter NUC and VDU displays “NUC now” OSD for 1.1s or </a:t>
                      </a:r>
                      <a:r>
                        <a:rPr lang="en-US" dirty="0" smtClean="0"/>
                        <a:t>until </a:t>
                      </a:r>
                      <a:r>
                        <a:rPr lang="en-US" dirty="0" err="1" smtClean="0"/>
                        <a:t>Ack</a:t>
                      </a:r>
                      <a:r>
                        <a:rPr lang="en-US" dirty="0" smtClean="0"/>
                        <a:t> message is received from TI</a:t>
                      </a:r>
                      <a:endParaRPr lang="en-SG" dirty="0"/>
                    </a:p>
                  </a:txBody>
                  <a:tcPr/>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65361248"/>
              </p:ext>
            </p:extLst>
          </p:nvPr>
        </p:nvGraphicFramePr>
        <p:xfrm>
          <a:off x="3731491" y="2786605"/>
          <a:ext cx="8127999" cy="548640"/>
        </p:xfrm>
        <a:graphic>
          <a:graphicData uri="http://schemas.openxmlformats.org/drawingml/2006/table">
            <a:tbl>
              <a:tblPr firstRow="1" firstCol="1" bandRow="1">
                <a:tableStyleId>{5940675A-B579-460E-94D1-54222C63F5DA}</a:tableStyleId>
              </a:tblPr>
              <a:tblGrid>
                <a:gridCol w="2108679">
                  <a:extLst>
                    <a:ext uri="{9D8B030D-6E8A-4147-A177-3AD203B41FA5}">
                      <a16:colId xmlns:a16="http://schemas.microsoft.com/office/drawing/2014/main" val="3471283145"/>
                    </a:ext>
                  </a:extLst>
                </a:gridCol>
                <a:gridCol w="4121509">
                  <a:extLst>
                    <a:ext uri="{9D8B030D-6E8A-4147-A177-3AD203B41FA5}">
                      <a16:colId xmlns:a16="http://schemas.microsoft.com/office/drawing/2014/main" val="2934068371"/>
                    </a:ext>
                  </a:extLst>
                </a:gridCol>
                <a:gridCol w="1897811">
                  <a:extLst>
                    <a:ext uri="{9D8B030D-6E8A-4147-A177-3AD203B41FA5}">
                      <a16:colId xmlns:a16="http://schemas.microsoft.com/office/drawing/2014/main" val="3667262782"/>
                    </a:ext>
                  </a:extLst>
                </a:gridCol>
              </a:tblGrid>
              <a:tr h="209550">
                <a:tc>
                  <a:txBody>
                    <a:bodyPr/>
                    <a:lstStyle/>
                    <a:p>
                      <a:pPr algn="ctr">
                        <a:spcAft>
                          <a:spcPts val="0"/>
                        </a:spcAft>
                      </a:pPr>
                      <a:r>
                        <a:rPr lang="en-SG"/>
                        <a:t>Function</a:t>
                      </a:r>
                    </a:p>
                  </a:txBody>
                  <a:tcPr marL="62865" marR="62865" marT="0" marB="0" anchor="ctr"/>
                </a:tc>
                <a:tc>
                  <a:txBody>
                    <a:bodyPr/>
                    <a:lstStyle/>
                    <a:p>
                      <a:pPr algn="ctr">
                        <a:spcAft>
                          <a:spcPts val="0"/>
                        </a:spcAft>
                      </a:pPr>
                      <a:r>
                        <a:rPr lang="en-SG"/>
                        <a:t>Command</a:t>
                      </a:r>
                    </a:p>
                  </a:txBody>
                  <a:tcPr marL="62865" marR="62865" marT="0" marB="0" anchor="ctr"/>
                </a:tc>
                <a:tc>
                  <a:txBody>
                    <a:bodyPr/>
                    <a:lstStyle/>
                    <a:p>
                      <a:pPr algn="ctr">
                        <a:spcAft>
                          <a:spcPts val="0"/>
                        </a:spcAft>
                      </a:pPr>
                      <a:r>
                        <a:rPr lang="en-SG"/>
                        <a:t>Ack</a:t>
                      </a:r>
                    </a:p>
                  </a:txBody>
                  <a:tcPr marL="62865" marR="62865" marT="0" marB="0" anchor="ctr"/>
                </a:tc>
                <a:extLst>
                  <a:ext uri="{0D108BD9-81ED-4DB2-BD59-A6C34878D82A}">
                    <a16:rowId xmlns:a16="http://schemas.microsoft.com/office/drawing/2014/main" val="1130096300"/>
                  </a:ext>
                </a:extLst>
              </a:tr>
              <a:tr h="209550">
                <a:tc>
                  <a:txBody>
                    <a:bodyPr/>
                    <a:lstStyle/>
                    <a:p>
                      <a:pPr algn="ctr">
                        <a:spcAft>
                          <a:spcPts val="0"/>
                        </a:spcAft>
                      </a:pPr>
                      <a:r>
                        <a:rPr lang="en-SG" dirty="0"/>
                        <a:t>Shutter Correction</a:t>
                      </a:r>
                    </a:p>
                  </a:txBody>
                  <a:tcPr marL="62865" marR="62865" marT="0" marB="0" anchor="ctr"/>
                </a:tc>
                <a:tc>
                  <a:txBody>
                    <a:bodyPr/>
                    <a:lstStyle/>
                    <a:p>
                      <a:pPr algn="ctr">
                        <a:spcAft>
                          <a:spcPts val="0"/>
                        </a:spcAft>
                      </a:pPr>
                      <a:r>
                        <a:rPr lang="en-SG" dirty="0"/>
                        <a:t>CC0311000000000113</a:t>
                      </a:r>
                    </a:p>
                  </a:txBody>
                  <a:tcPr marL="62865" marR="62865" marT="0" marB="0" anchor="ctr"/>
                </a:tc>
                <a:tc>
                  <a:txBody>
                    <a:bodyPr/>
                    <a:lstStyle/>
                    <a:p>
                      <a:pPr algn="ctr">
                        <a:spcAft>
                          <a:spcPts val="0"/>
                        </a:spcAft>
                      </a:pPr>
                      <a:r>
                        <a:rPr lang="en-SG" dirty="0"/>
                        <a:t>5502 1100 13</a:t>
                      </a:r>
                    </a:p>
                  </a:txBody>
                  <a:tcPr marL="62865" marR="62865"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180" y="3426418"/>
            <a:ext cx="5463310" cy="155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31491"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Show “NUC countdown” OSD for 5s</a:t>
            </a:r>
            <a:endParaRPr lang="en-SG" sz="1200" dirty="0">
              <a:solidFill>
                <a:schemeClr val="tx1"/>
              </a:solidFill>
            </a:endParaRPr>
          </a:p>
        </p:txBody>
      </p:sp>
      <p:sp>
        <p:nvSpPr>
          <p:cNvPr id="18" name="Rectangle 17"/>
          <p:cNvSpPr/>
          <p:nvPr/>
        </p:nvSpPr>
        <p:spPr>
          <a:xfrm>
            <a:off x="5122217"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VCU sends RS422 message to </a:t>
            </a:r>
            <a:r>
              <a:rPr lang="en-US" sz="1200" dirty="0" smtClean="0">
                <a:solidFill>
                  <a:schemeClr val="tx1"/>
                </a:solidFill>
              </a:rPr>
              <a:t>TI</a:t>
            </a:r>
            <a:endParaRPr lang="en-SG" sz="1200" dirty="0">
              <a:solidFill>
                <a:schemeClr val="tx1"/>
              </a:solidFill>
            </a:endParaRPr>
          </a:p>
        </p:txBody>
      </p:sp>
      <p:cxnSp>
        <p:nvCxnSpPr>
          <p:cNvPr id="12" name="Straight Arrow Connector 11"/>
          <p:cNvCxnSpPr>
            <a:stCxn id="9" idx="3"/>
            <a:endCxn id="18" idx="1"/>
          </p:cNvCxnSpPr>
          <p:nvPr/>
        </p:nvCxnSpPr>
        <p:spPr>
          <a:xfrm>
            <a:off x="4811491" y="3851070"/>
            <a:ext cx="3107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6202217" y="3851070"/>
            <a:ext cx="3094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6712626" y="5068106"/>
            <a:ext cx="1750098" cy="646331"/>
          </a:xfrm>
          <a:prstGeom prst="rect">
            <a:avLst/>
          </a:prstGeom>
          <a:noFill/>
        </p:spPr>
        <p:txBody>
          <a:bodyPr wrap="square" rtlCol="0">
            <a:spAutoFit/>
          </a:bodyPr>
          <a:lstStyle/>
          <a:p>
            <a:r>
              <a:rPr lang="en-US" dirty="0" smtClean="0"/>
              <a:t>Start showing “NUC now” OSD</a:t>
            </a:r>
            <a:endParaRPr lang="en-SG" dirty="0"/>
          </a:p>
        </p:txBody>
      </p:sp>
      <p:sp>
        <p:nvSpPr>
          <p:cNvPr id="41" name="TextBox 40"/>
          <p:cNvSpPr txBox="1"/>
          <p:nvPr/>
        </p:nvSpPr>
        <p:spPr>
          <a:xfrm>
            <a:off x="10424583" y="5068106"/>
            <a:ext cx="1745673" cy="646331"/>
          </a:xfrm>
          <a:prstGeom prst="rect">
            <a:avLst/>
          </a:prstGeom>
          <a:noFill/>
        </p:spPr>
        <p:txBody>
          <a:bodyPr wrap="square" rtlCol="0">
            <a:spAutoFit/>
          </a:bodyPr>
          <a:lstStyle/>
          <a:p>
            <a:r>
              <a:rPr lang="en-US" dirty="0" smtClean="0"/>
              <a:t>Stop showing “NUC now” OSD</a:t>
            </a:r>
            <a:endParaRPr lang="en-SG" dirty="0"/>
          </a:p>
        </p:txBody>
      </p:sp>
      <p:cxnSp>
        <p:nvCxnSpPr>
          <p:cNvPr id="42" name="Straight Arrow Connector 41"/>
          <p:cNvCxnSpPr>
            <a:stCxn id="2056" idx="0"/>
          </p:cNvCxnSpPr>
          <p:nvPr/>
        </p:nvCxnSpPr>
        <p:spPr>
          <a:xfrm flipV="1">
            <a:off x="7587675" y="4768642"/>
            <a:ext cx="69270" cy="2994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11297420" y="4808231"/>
            <a:ext cx="405053" cy="2598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34530" y="4789316"/>
            <a:ext cx="2432473" cy="646331"/>
          </a:xfrm>
          <a:prstGeom prst="rect">
            <a:avLst/>
          </a:prstGeom>
          <a:noFill/>
        </p:spPr>
        <p:txBody>
          <a:bodyPr wrap="square" rtlCol="0">
            <a:spAutoFit/>
          </a:bodyPr>
          <a:lstStyle/>
          <a:p>
            <a:r>
              <a:rPr lang="en-US" dirty="0" smtClean="0"/>
              <a:t>“NUC Countdown” OSD (Sample)</a:t>
            </a:r>
          </a:p>
        </p:txBody>
      </p:sp>
      <p:cxnSp>
        <p:nvCxnSpPr>
          <p:cNvPr id="32" name="Straight Arrow Connector 31"/>
          <p:cNvCxnSpPr/>
          <p:nvPr/>
        </p:nvCxnSpPr>
        <p:spPr>
          <a:xfrm flipH="1" flipV="1">
            <a:off x="3777950" y="4237084"/>
            <a:ext cx="79057" cy="2293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662217" y="4211070"/>
            <a:ext cx="840093" cy="168656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02008" y="5897631"/>
            <a:ext cx="1785928" cy="923330"/>
          </a:xfrm>
          <a:prstGeom prst="rect">
            <a:avLst/>
          </a:prstGeom>
          <a:noFill/>
        </p:spPr>
        <p:txBody>
          <a:bodyPr wrap="square" rtlCol="0">
            <a:spAutoFit/>
          </a:bodyPr>
          <a:lstStyle/>
          <a:p>
            <a:r>
              <a:rPr lang="en-US" dirty="0" smtClean="0"/>
              <a:t>Trigger TI NUC after countdown finishes</a:t>
            </a:r>
          </a:p>
        </p:txBody>
      </p:sp>
      <p:pic>
        <p:nvPicPr>
          <p:cNvPr id="44" name="Picture 43"/>
          <p:cNvPicPr>
            <a:picLocks noChangeAspect="1"/>
          </p:cNvPicPr>
          <p:nvPr/>
        </p:nvPicPr>
        <p:blipFill>
          <a:blip r:embed="rId4"/>
          <a:stretch>
            <a:fillRect/>
          </a:stretch>
        </p:blipFill>
        <p:spPr>
          <a:xfrm>
            <a:off x="6640592" y="5453308"/>
            <a:ext cx="138896" cy="155275"/>
          </a:xfrm>
          <a:prstGeom prst="rect">
            <a:avLst/>
          </a:prstGeom>
        </p:spPr>
      </p:pic>
      <p:pic>
        <p:nvPicPr>
          <p:cNvPr id="45" name="Picture 44"/>
          <p:cNvPicPr>
            <a:picLocks noChangeAspect="1"/>
          </p:cNvPicPr>
          <p:nvPr/>
        </p:nvPicPr>
        <p:blipFill>
          <a:blip r:embed="rId4"/>
          <a:stretch>
            <a:fillRect/>
          </a:stretch>
        </p:blipFill>
        <p:spPr>
          <a:xfrm>
            <a:off x="10304609" y="5464578"/>
            <a:ext cx="138896" cy="155275"/>
          </a:xfrm>
          <a:prstGeom prst="rect">
            <a:avLst/>
          </a:prstGeom>
        </p:spPr>
      </p:pic>
      <p:pic>
        <p:nvPicPr>
          <p:cNvPr id="25" name="Picture 24"/>
          <p:cNvPicPr>
            <a:picLocks noChangeAspect="1"/>
          </p:cNvPicPr>
          <p:nvPr/>
        </p:nvPicPr>
        <p:blipFill>
          <a:blip r:embed="rId5"/>
          <a:stretch>
            <a:fillRect/>
          </a:stretch>
        </p:blipFill>
        <p:spPr>
          <a:xfrm>
            <a:off x="3690190" y="4466397"/>
            <a:ext cx="1972027" cy="336345"/>
          </a:xfrm>
          <a:prstGeom prst="rect">
            <a:avLst/>
          </a:prstGeom>
        </p:spPr>
      </p:pic>
      <p:sp>
        <p:nvSpPr>
          <p:cNvPr id="27" name="TextBox 26"/>
          <p:cNvSpPr txBox="1"/>
          <p:nvPr/>
        </p:nvSpPr>
        <p:spPr>
          <a:xfrm>
            <a:off x="1572393" y="5861370"/>
            <a:ext cx="1965134" cy="923330"/>
          </a:xfrm>
          <a:prstGeom prst="rect">
            <a:avLst/>
          </a:prstGeom>
          <a:noFill/>
        </p:spPr>
        <p:txBody>
          <a:bodyPr wrap="square" rtlCol="0">
            <a:spAutoFit/>
          </a:bodyPr>
          <a:lstStyle/>
          <a:p>
            <a:r>
              <a:rPr lang="en-US" dirty="0" smtClean="0">
                <a:solidFill>
                  <a:srgbClr val="FF0000"/>
                </a:solidFill>
              </a:rPr>
              <a:t>Countdown icon to be aligned to NUC button on VDU</a:t>
            </a:r>
          </a:p>
        </p:txBody>
      </p:sp>
      <p:cxnSp>
        <p:nvCxnSpPr>
          <p:cNvPr id="34" name="Straight Arrow Connector 33"/>
          <p:cNvCxnSpPr>
            <a:stCxn id="27" idx="3"/>
          </p:cNvCxnSpPr>
          <p:nvPr/>
        </p:nvCxnSpPr>
        <p:spPr>
          <a:xfrm>
            <a:off x="3537527" y="6323035"/>
            <a:ext cx="1584690" cy="36612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598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88330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959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3013</Words>
  <Application>Microsoft Office PowerPoint</Application>
  <PresentationFormat>Widescreen</PresentationFormat>
  <Paragraphs>794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Display Unit – Displayed View</dc:title>
  <dc:creator>Wee Ann Honghui</dc:creator>
  <cp:lastModifiedBy>Wee Ann Honghui</cp:lastModifiedBy>
  <cp:revision>95</cp:revision>
  <dcterms:created xsi:type="dcterms:W3CDTF">2022-02-17T10:24:08Z</dcterms:created>
  <dcterms:modified xsi:type="dcterms:W3CDTF">2022-08-10T10:51:15Z</dcterms:modified>
</cp:coreProperties>
</file>