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8" r:id="rId3"/>
    <p:sldId id="259" r:id="rId4"/>
    <p:sldId id="261" r:id="rId5"/>
    <p:sldId id="263" r:id="rId6"/>
    <p:sldId id="267" r:id="rId7"/>
    <p:sldId id="264" r:id="rId8"/>
    <p:sldId id="265" r:id="rId9"/>
    <p:sldId id="266" r:id="rId10"/>
    <p:sldId id="268" r:id="rId11"/>
    <p:sldId id="273" r:id="rId12"/>
    <p:sldId id="271" r:id="rId13"/>
    <p:sldId id="274"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5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SG"/>
          </a:p>
        </p:txBody>
      </p:sp>
      <p:sp>
        <p:nvSpPr>
          <p:cNvPr id="4" name="Date Placeholder 3"/>
          <p:cNvSpPr>
            <a:spLocks noGrp="1"/>
          </p:cNvSpPr>
          <p:nvPr>
            <p:ph type="dt" sz="half" idx="10"/>
          </p:nvPr>
        </p:nvSpPr>
        <p:spPr/>
        <p:txBody>
          <a:bodyPr/>
          <a:lstStyle/>
          <a:p>
            <a:fld id="{C1D66325-BF73-494A-8711-47D5A6F1A403}" type="datetimeFigureOut">
              <a:rPr lang="en-SG" smtClean="0"/>
              <a:t>30/5/2022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2091288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C1D66325-BF73-494A-8711-47D5A6F1A403}" type="datetimeFigureOut">
              <a:rPr lang="en-SG" smtClean="0"/>
              <a:t>30/5/2022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38299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C1D66325-BF73-494A-8711-47D5A6F1A403}" type="datetimeFigureOut">
              <a:rPr lang="en-SG" smtClean="0"/>
              <a:t>30/5/2022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3414786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C1D66325-BF73-494A-8711-47D5A6F1A403}" type="datetimeFigureOut">
              <a:rPr lang="en-SG" smtClean="0"/>
              <a:t>30/5/2022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310968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1D66325-BF73-494A-8711-47D5A6F1A403}" type="datetimeFigureOut">
              <a:rPr lang="en-SG" smtClean="0"/>
              <a:t>30/5/2022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3963028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p>
            <a:fld id="{C1D66325-BF73-494A-8711-47D5A6F1A403}" type="datetimeFigureOut">
              <a:rPr lang="en-SG" smtClean="0"/>
              <a:t>30/5/2022</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3661867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p>
            <a:fld id="{C1D66325-BF73-494A-8711-47D5A6F1A403}" type="datetimeFigureOut">
              <a:rPr lang="en-SG" smtClean="0"/>
              <a:t>30/5/2022</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4272944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p>
            <a:fld id="{C1D66325-BF73-494A-8711-47D5A6F1A403}" type="datetimeFigureOut">
              <a:rPr lang="en-SG" smtClean="0"/>
              <a:t>30/5/2022</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3746817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D66325-BF73-494A-8711-47D5A6F1A403}" type="datetimeFigureOut">
              <a:rPr lang="en-SG" smtClean="0"/>
              <a:t>30/5/2022</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2738602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D66325-BF73-494A-8711-47D5A6F1A403}" type="datetimeFigureOut">
              <a:rPr lang="en-SG" smtClean="0"/>
              <a:t>30/5/2022</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3201565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D66325-BF73-494A-8711-47D5A6F1A403}" type="datetimeFigureOut">
              <a:rPr lang="en-SG" smtClean="0"/>
              <a:t>30/5/2022</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F6FB0A6-5F1E-416A-8A12-9966662B2E57}" type="slidenum">
              <a:rPr lang="en-SG" smtClean="0"/>
              <a:t>‹#›</a:t>
            </a:fld>
            <a:endParaRPr lang="en-SG"/>
          </a:p>
        </p:txBody>
      </p:sp>
    </p:spTree>
    <p:extLst>
      <p:ext uri="{BB962C8B-B14F-4D97-AF65-F5344CB8AC3E}">
        <p14:creationId xmlns:p14="http://schemas.microsoft.com/office/powerpoint/2010/main" val="1399056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66325-BF73-494A-8711-47D5A6F1A403}" type="datetimeFigureOut">
              <a:rPr lang="en-SG" smtClean="0"/>
              <a:t>30/5/2022</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6FB0A6-5F1E-416A-8A12-9966662B2E57}" type="slidenum">
              <a:rPr lang="en-SG" smtClean="0"/>
              <a:t>‹#›</a:t>
            </a:fld>
            <a:endParaRPr lang="en-SG"/>
          </a:p>
        </p:txBody>
      </p:sp>
    </p:spTree>
    <p:extLst>
      <p:ext uri="{BB962C8B-B14F-4D97-AF65-F5344CB8AC3E}">
        <p14:creationId xmlns:p14="http://schemas.microsoft.com/office/powerpoint/2010/main" val="1036493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rot="-60000">
            <a:off x="883482" y="2172110"/>
            <a:ext cx="3423229" cy="2985289"/>
          </a:xfrm>
          <a:prstGeom prst="rect">
            <a:avLst/>
          </a:prstGeom>
        </p:spPr>
      </p:pic>
      <p:graphicFrame>
        <p:nvGraphicFramePr>
          <p:cNvPr id="3" name="Table 2"/>
          <p:cNvGraphicFramePr>
            <a:graphicFrameLocks noGrp="1"/>
          </p:cNvGraphicFramePr>
          <p:nvPr>
            <p:extLst/>
          </p:nvPr>
        </p:nvGraphicFramePr>
        <p:xfrm>
          <a:off x="5238284" y="1273395"/>
          <a:ext cx="6536837" cy="5059677"/>
        </p:xfrm>
        <a:graphic>
          <a:graphicData uri="http://schemas.openxmlformats.org/drawingml/2006/table">
            <a:tbl>
              <a:tblPr firstRow="1" bandRow="1">
                <a:tableStyleId>{5940675A-B579-460E-94D1-54222C63F5DA}</a:tableStyleId>
              </a:tblPr>
              <a:tblGrid>
                <a:gridCol w="1113964">
                  <a:extLst>
                    <a:ext uri="{9D8B030D-6E8A-4147-A177-3AD203B41FA5}">
                      <a16:colId xmlns:a16="http://schemas.microsoft.com/office/drawing/2014/main" val="1220250680"/>
                    </a:ext>
                  </a:extLst>
                </a:gridCol>
                <a:gridCol w="1113964">
                  <a:extLst>
                    <a:ext uri="{9D8B030D-6E8A-4147-A177-3AD203B41FA5}">
                      <a16:colId xmlns:a16="http://schemas.microsoft.com/office/drawing/2014/main" val="3363006122"/>
                    </a:ext>
                  </a:extLst>
                </a:gridCol>
                <a:gridCol w="4308909">
                  <a:extLst>
                    <a:ext uri="{9D8B030D-6E8A-4147-A177-3AD203B41FA5}">
                      <a16:colId xmlns:a16="http://schemas.microsoft.com/office/drawing/2014/main" val="2781156081"/>
                    </a:ext>
                  </a:extLst>
                </a:gridCol>
              </a:tblGrid>
              <a:tr h="494453">
                <a:tc>
                  <a:txBody>
                    <a:bodyPr/>
                    <a:lstStyle/>
                    <a:p>
                      <a:pPr algn="ctr"/>
                      <a:r>
                        <a:rPr lang="en-US" sz="1600" b="1" dirty="0" smtClean="0"/>
                        <a:t>Item</a:t>
                      </a:r>
                      <a:endParaRPr lang="en-SG" sz="1600" b="1" dirty="0"/>
                    </a:p>
                  </a:txBody>
                  <a:tcPr marL="121920" marR="121920" marT="60960" marB="60960" anchor="ctr"/>
                </a:tc>
                <a:tc>
                  <a:txBody>
                    <a:bodyPr/>
                    <a:lstStyle/>
                    <a:p>
                      <a:pPr algn="ctr"/>
                      <a:r>
                        <a:rPr lang="en-US" sz="1600" b="1" dirty="0" smtClean="0"/>
                        <a:t>Buttons</a:t>
                      </a:r>
                      <a:endParaRPr lang="en-SG" sz="1600" b="1" dirty="0"/>
                    </a:p>
                  </a:txBody>
                  <a:tcPr marL="121920" marR="121920" marT="60960" marB="60960" anchor="ctr"/>
                </a:tc>
                <a:tc>
                  <a:txBody>
                    <a:bodyPr/>
                    <a:lstStyle/>
                    <a:p>
                      <a:r>
                        <a:rPr lang="en-US" sz="1600" b="1" dirty="0" smtClean="0"/>
                        <a:t>Functions</a:t>
                      </a:r>
                      <a:endParaRPr lang="en-SG" sz="1600" b="1" dirty="0"/>
                    </a:p>
                  </a:txBody>
                  <a:tcPr marL="121920" marR="121920" marT="60960" marB="60960" anchor="ctr"/>
                </a:tc>
                <a:extLst>
                  <a:ext uri="{0D108BD9-81ED-4DB2-BD59-A6C34878D82A}">
                    <a16:rowId xmlns:a16="http://schemas.microsoft.com/office/drawing/2014/main" val="1283268511"/>
                  </a:ext>
                </a:extLst>
              </a:tr>
              <a:tr h="494453">
                <a:tc>
                  <a:txBody>
                    <a:bodyPr/>
                    <a:lstStyle/>
                    <a:p>
                      <a:pPr algn="ctr"/>
                      <a:r>
                        <a:rPr lang="en-US" sz="1600" dirty="0" smtClean="0"/>
                        <a:t>1</a:t>
                      </a:r>
                      <a:endParaRPr lang="en-SG" sz="1600" dirty="0"/>
                    </a:p>
                  </a:txBody>
                  <a:tcPr marL="121920" marR="121920" marT="60960" marB="60960" anchor="ctr"/>
                </a:tc>
                <a:tc>
                  <a:txBody>
                    <a:bodyPr/>
                    <a:lstStyle/>
                    <a:p>
                      <a:pPr algn="ctr"/>
                      <a:r>
                        <a:rPr lang="en-US" sz="1600" dirty="0" smtClean="0"/>
                        <a:t>Front</a:t>
                      </a:r>
                      <a:endParaRPr lang="en-SG" sz="1600" dirty="0"/>
                    </a:p>
                  </a:txBody>
                  <a:tcPr marL="121920" marR="121920" marT="60960" marB="60960" anchor="ctr"/>
                </a:tc>
                <a:tc>
                  <a:txBody>
                    <a:bodyPr/>
                    <a:lstStyle/>
                    <a:p>
                      <a:r>
                        <a:rPr lang="en-US" sz="1600" dirty="0" smtClean="0"/>
                        <a:t>Front camera view toggle</a:t>
                      </a:r>
                      <a:endParaRPr lang="en-SG" sz="1600" dirty="0"/>
                    </a:p>
                  </a:txBody>
                  <a:tcPr marL="121920" marR="121920" marT="60960" marB="60960" anchor="ctr"/>
                </a:tc>
                <a:extLst>
                  <a:ext uri="{0D108BD9-81ED-4DB2-BD59-A6C34878D82A}">
                    <a16:rowId xmlns:a16="http://schemas.microsoft.com/office/drawing/2014/main" val="3495503980"/>
                  </a:ext>
                </a:extLst>
              </a:tr>
              <a:tr h="609600">
                <a:tc>
                  <a:txBody>
                    <a:bodyPr/>
                    <a:lstStyle/>
                    <a:p>
                      <a:pPr algn="ctr"/>
                      <a:r>
                        <a:rPr lang="en-US" sz="1600" dirty="0" smtClean="0"/>
                        <a:t>2</a:t>
                      </a:r>
                      <a:endParaRPr lang="en-SG" sz="1600" dirty="0"/>
                    </a:p>
                  </a:txBody>
                  <a:tcPr marL="121920" marR="121920" marT="60960" marB="60960" anchor="ctr"/>
                </a:tc>
                <a:tc>
                  <a:txBody>
                    <a:bodyPr/>
                    <a:lstStyle/>
                    <a:p>
                      <a:pPr algn="ctr"/>
                      <a:r>
                        <a:rPr lang="en-US" sz="1600" dirty="0" smtClean="0"/>
                        <a:t>Rear</a:t>
                      </a:r>
                      <a:endParaRPr lang="en-SG" sz="1600" dirty="0"/>
                    </a:p>
                  </a:txBody>
                  <a:tcPr marL="121920" marR="121920" marT="60960" marB="60960" anchor="ctr"/>
                </a:tc>
                <a:tc>
                  <a:txBody>
                    <a:bodyPr/>
                    <a:lstStyle/>
                    <a:p>
                      <a:r>
                        <a:rPr lang="en-US" sz="1600" dirty="0" smtClean="0"/>
                        <a:t>Rear camera view toggle </a:t>
                      </a:r>
                    </a:p>
                    <a:p>
                      <a:r>
                        <a:rPr lang="en-US" sz="1600" dirty="0" smtClean="0"/>
                        <a:t>(for both rear near and rear far cameras)</a:t>
                      </a:r>
                      <a:endParaRPr lang="en-SG" sz="1600" dirty="0"/>
                    </a:p>
                  </a:txBody>
                  <a:tcPr marL="121920" marR="121920" marT="60960" marB="60960" anchor="ctr"/>
                </a:tc>
                <a:extLst>
                  <a:ext uri="{0D108BD9-81ED-4DB2-BD59-A6C34878D82A}">
                    <a16:rowId xmlns:a16="http://schemas.microsoft.com/office/drawing/2014/main" val="2305841376"/>
                  </a:ext>
                </a:extLst>
              </a:tr>
              <a:tr h="494453">
                <a:tc>
                  <a:txBody>
                    <a:bodyPr/>
                    <a:lstStyle/>
                    <a:p>
                      <a:pPr algn="ctr"/>
                      <a:r>
                        <a:rPr lang="en-US" sz="1600" dirty="0" smtClean="0"/>
                        <a:t>3</a:t>
                      </a:r>
                      <a:endParaRPr lang="en-SG" sz="1600" dirty="0"/>
                    </a:p>
                  </a:txBody>
                  <a:tcPr marL="121920" marR="121920" marT="60960" marB="60960" anchor="ctr"/>
                </a:tc>
                <a:tc>
                  <a:txBody>
                    <a:bodyPr/>
                    <a:lstStyle/>
                    <a:p>
                      <a:pPr algn="ctr"/>
                      <a:r>
                        <a:rPr lang="en-US" sz="1600" dirty="0" smtClean="0"/>
                        <a:t>IR</a:t>
                      </a:r>
                      <a:endParaRPr lang="en-SG" sz="1600" dirty="0"/>
                    </a:p>
                  </a:txBody>
                  <a:tcPr marL="121920" marR="121920" marT="60960" marB="60960" anchor="ctr"/>
                </a:tc>
                <a:tc>
                  <a:txBody>
                    <a:bodyPr/>
                    <a:lstStyle/>
                    <a:p>
                      <a:r>
                        <a:rPr lang="en-US" sz="1600" dirty="0" smtClean="0"/>
                        <a:t>IR illuminator on/off toggle</a:t>
                      </a:r>
                      <a:endParaRPr lang="en-SG" sz="1600" dirty="0"/>
                    </a:p>
                  </a:txBody>
                  <a:tcPr marL="121920" marR="121920" marT="60960" marB="60960" anchor="ctr"/>
                </a:tc>
                <a:extLst>
                  <a:ext uri="{0D108BD9-81ED-4DB2-BD59-A6C34878D82A}">
                    <a16:rowId xmlns:a16="http://schemas.microsoft.com/office/drawing/2014/main" val="1291022016"/>
                  </a:ext>
                </a:extLst>
              </a:tr>
              <a:tr h="494453">
                <a:tc>
                  <a:txBody>
                    <a:bodyPr/>
                    <a:lstStyle/>
                    <a:p>
                      <a:pPr algn="ctr"/>
                      <a:r>
                        <a:rPr lang="en-US" sz="1600" dirty="0" smtClean="0"/>
                        <a:t>4</a:t>
                      </a:r>
                      <a:endParaRPr lang="en-SG" sz="1600" dirty="0"/>
                    </a:p>
                  </a:txBody>
                  <a:tcPr marL="121920" marR="121920" marT="60960" marB="60960" anchor="ctr"/>
                </a:tc>
                <a:tc>
                  <a:txBody>
                    <a:bodyPr/>
                    <a:lstStyle/>
                    <a:p>
                      <a:pPr algn="ctr"/>
                      <a:r>
                        <a:rPr lang="en-US" sz="1600" dirty="0" smtClean="0"/>
                        <a:t>NUC*</a:t>
                      </a:r>
                      <a:endParaRPr lang="en-SG" sz="1600" dirty="0"/>
                    </a:p>
                  </a:txBody>
                  <a:tcPr marL="121920" marR="121920" marT="60960" marB="60960" anchor="ctr"/>
                </a:tc>
                <a:tc>
                  <a:txBody>
                    <a:bodyPr/>
                    <a:lstStyle/>
                    <a:p>
                      <a:r>
                        <a:rPr lang="en-US" sz="1600" dirty="0" smtClean="0"/>
                        <a:t>Manual NUC trigger</a:t>
                      </a:r>
                      <a:endParaRPr lang="en-SG" sz="1600" dirty="0"/>
                    </a:p>
                  </a:txBody>
                  <a:tcPr marL="121920" marR="121920" marT="60960" marB="60960" anchor="ctr"/>
                </a:tc>
                <a:extLst>
                  <a:ext uri="{0D108BD9-81ED-4DB2-BD59-A6C34878D82A}">
                    <a16:rowId xmlns:a16="http://schemas.microsoft.com/office/drawing/2014/main" val="3618908675"/>
                  </a:ext>
                </a:extLst>
              </a:tr>
              <a:tr h="494453">
                <a:tc>
                  <a:txBody>
                    <a:bodyPr/>
                    <a:lstStyle/>
                    <a:p>
                      <a:pPr algn="ctr"/>
                      <a:r>
                        <a:rPr lang="en-US" sz="1600" dirty="0" smtClean="0"/>
                        <a:t>5</a:t>
                      </a:r>
                      <a:endParaRPr lang="en-SG" sz="1600" dirty="0"/>
                    </a:p>
                  </a:txBody>
                  <a:tcPr marL="121920" marR="121920" marT="60960" marB="60960" anchor="ctr"/>
                </a:tc>
                <a:tc>
                  <a:txBody>
                    <a:bodyPr/>
                    <a:lstStyle/>
                    <a:p>
                      <a:pPr algn="ctr"/>
                      <a:r>
                        <a:rPr lang="en-US" sz="1600" dirty="0" smtClean="0"/>
                        <a:t>Night</a:t>
                      </a:r>
                      <a:endParaRPr lang="en-SG" sz="1600" dirty="0"/>
                    </a:p>
                  </a:txBody>
                  <a:tcPr marL="121920" marR="121920" marT="60960" marB="60960" anchor="ctr"/>
                </a:tc>
                <a:tc>
                  <a:txBody>
                    <a:bodyPr/>
                    <a:lstStyle/>
                    <a:p>
                      <a:r>
                        <a:rPr lang="en-US" sz="1600" dirty="0" smtClean="0"/>
                        <a:t>Low-brightness</a:t>
                      </a:r>
                      <a:r>
                        <a:rPr lang="en-US" sz="1600" baseline="0" dirty="0" smtClean="0"/>
                        <a:t> N</a:t>
                      </a:r>
                      <a:r>
                        <a:rPr lang="en-US" sz="1600" dirty="0" smtClean="0"/>
                        <a:t>ight Mode</a:t>
                      </a:r>
                      <a:r>
                        <a:rPr lang="en-US" sz="1600" baseline="0" dirty="0" smtClean="0"/>
                        <a:t> toggle</a:t>
                      </a:r>
                      <a:endParaRPr lang="en-SG" sz="1600" dirty="0"/>
                    </a:p>
                  </a:txBody>
                  <a:tcPr marL="121920" marR="121920" marT="60960" marB="60960" anchor="ctr"/>
                </a:tc>
                <a:extLst>
                  <a:ext uri="{0D108BD9-81ED-4DB2-BD59-A6C34878D82A}">
                    <a16:rowId xmlns:a16="http://schemas.microsoft.com/office/drawing/2014/main" val="2513135593"/>
                  </a:ext>
                </a:extLst>
              </a:tr>
              <a:tr h="494453">
                <a:tc>
                  <a:txBody>
                    <a:bodyPr/>
                    <a:lstStyle/>
                    <a:p>
                      <a:pPr algn="ctr"/>
                      <a:r>
                        <a:rPr lang="en-US" sz="1600" dirty="0" smtClean="0"/>
                        <a:t>6</a:t>
                      </a:r>
                      <a:endParaRPr lang="en-SG" sz="1600" dirty="0"/>
                    </a:p>
                  </a:txBody>
                  <a:tcPr marL="121920" marR="121920" marT="60960" marB="60960" anchor="ctr"/>
                </a:tc>
                <a:tc>
                  <a:txBody>
                    <a:bodyPr/>
                    <a:lstStyle/>
                    <a:p>
                      <a:pPr algn="ctr"/>
                      <a:r>
                        <a:rPr lang="en-US" sz="1600" dirty="0" smtClean="0"/>
                        <a:t>-</a:t>
                      </a:r>
                      <a:endParaRPr lang="en-SG" sz="1600" dirty="0"/>
                    </a:p>
                  </a:txBody>
                  <a:tcPr marL="121920" marR="121920" marT="60960" marB="60960" anchor="ctr"/>
                </a:tc>
                <a:tc rowSpan="3">
                  <a:txBody>
                    <a:bodyPr/>
                    <a:lstStyle/>
                    <a:p>
                      <a:r>
                        <a:rPr lang="en-US" sz="1600" dirty="0" smtClean="0"/>
                        <a:t>Selection for brightness / contrast / functions settings</a:t>
                      </a:r>
                      <a:endParaRPr lang="en-SG" sz="1600" dirty="0"/>
                    </a:p>
                  </a:txBody>
                  <a:tcPr marL="121920" marR="121920" marT="60960" marB="60960" anchor="ctr"/>
                </a:tc>
                <a:extLst>
                  <a:ext uri="{0D108BD9-81ED-4DB2-BD59-A6C34878D82A}">
                    <a16:rowId xmlns:a16="http://schemas.microsoft.com/office/drawing/2014/main" val="4264497291"/>
                  </a:ext>
                </a:extLst>
              </a:tr>
              <a:tr h="494453">
                <a:tc>
                  <a:txBody>
                    <a:bodyPr/>
                    <a:lstStyle/>
                    <a:p>
                      <a:pPr algn="ctr"/>
                      <a:r>
                        <a:rPr lang="en-US" sz="1600" dirty="0" smtClean="0"/>
                        <a:t>7</a:t>
                      </a:r>
                      <a:endParaRPr lang="en-SG" sz="1600" dirty="0"/>
                    </a:p>
                  </a:txBody>
                  <a:tcPr marL="121920" marR="121920" marT="60960" marB="60960" anchor="ctr"/>
                </a:tc>
                <a:tc>
                  <a:txBody>
                    <a:bodyPr/>
                    <a:lstStyle/>
                    <a:p>
                      <a:pPr algn="ctr"/>
                      <a:r>
                        <a:rPr lang="en-US" sz="1600" dirty="0" smtClean="0"/>
                        <a:t>+</a:t>
                      </a:r>
                      <a:endParaRPr lang="en-SG" sz="1600" dirty="0"/>
                    </a:p>
                  </a:txBody>
                  <a:tcPr marL="121920" marR="121920" marT="60960" marB="60960" anchor="ctr"/>
                </a:tc>
                <a:tc vMerge="1">
                  <a:txBody>
                    <a:bodyPr/>
                    <a:lstStyle/>
                    <a:p>
                      <a:endParaRPr lang="en-SG" sz="1200" dirty="0"/>
                    </a:p>
                  </a:txBody>
                  <a:tcPr anchor="ctr"/>
                </a:tc>
                <a:extLst>
                  <a:ext uri="{0D108BD9-81ED-4DB2-BD59-A6C34878D82A}">
                    <a16:rowId xmlns:a16="http://schemas.microsoft.com/office/drawing/2014/main" val="572523319"/>
                  </a:ext>
                </a:extLst>
              </a:tr>
              <a:tr h="494453">
                <a:tc>
                  <a:txBody>
                    <a:bodyPr/>
                    <a:lstStyle/>
                    <a:p>
                      <a:pPr algn="ctr"/>
                      <a:r>
                        <a:rPr lang="en-US" sz="1600" dirty="0" smtClean="0"/>
                        <a:t>8</a:t>
                      </a:r>
                      <a:endParaRPr lang="en-SG" sz="1600" dirty="0"/>
                    </a:p>
                  </a:txBody>
                  <a:tcPr marL="121920" marR="121920" marT="60960" marB="60960" anchor="ctr"/>
                </a:tc>
                <a:tc>
                  <a:txBody>
                    <a:bodyPr/>
                    <a:lstStyle/>
                    <a:p>
                      <a:pPr algn="ctr"/>
                      <a:r>
                        <a:rPr lang="en-US" sz="1600" dirty="0" smtClean="0"/>
                        <a:t>Menu</a:t>
                      </a:r>
                      <a:endParaRPr lang="en-SG" sz="1600" dirty="0"/>
                    </a:p>
                  </a:txBody>
                  <a:tcPr marL="121920" marR="121920" marT="60960" marB="60960" anchor="ctr"/>
                </a:tc>
                <a:tc vMerge="1">
                  <a:txBody>
                    <a:bodyPr/>
                    <a:lstStyle/>
                    <a:p>
                      <a:endParaRPr lang="en-SG" sz="1200" dirty="0"/>
                    </a:p>
                  </a:txBody>
                  <a:tcPr anchor="ctr"/>
                </a:tc>
                <a:extLst>
                  <a:ext uri="{0D108BD9-81ED-4DB2-BD59-A6C34878D82A}">
                    <a16:rowId xmlns:a16="http://schemas.microsoft.com/office/drawing/2014/main" val="2718806989"/>
                  </a:ext>
                </a:extLst>
              </a:tr>
              <a:tr h="494453">
                <a:tc>
                  <a:txBody>
                    <a:bodyPr/>
                    <a:lstStyle/>
                    <a:p>
                      <a:pPr algn="ctr"/>
                      <a:r>
                        <a:rPr lang="en-US" sz="1600" dirty="0" smtClean="0"/>
                        <a:t>9</a:t>
                      </a:r>
                      <a:endParaRPr lang="en-SG" sz="1600" dirty="0"/>
                    </a:p>
                  </a:txBody>
                  <a:tcPr marL="121920" marR="121920" marT="60960" marB="60960" anchor="ctr"/>
                </a:tc>
                <a:tc>
                  <a:txBody>
                    <a:bodyPr/>
                    <a:lstStyle/>
                    <a:p>
                      <a:pPr algn="ctr"/>
                      <a:r>
                        <a:rPr lang="en-US" sz="1600" dirty="0" smtClean="0"/>
                        <a:t>Power</a:t>
                      </a:r>
                      <a:endParaRPr lang="en-SG" sz="1600" dirty="0"/>
                    </a:p>
                  </a:txBody>
                  <a:tcPr marL="121920" marR="121920" marT="60960" marB="60960" anchor="ctr"/>
                </a:tc>
                <a:tc>
                  <a:txBody>
                    <a:bodyPr/>
                    <a:lstStyle/>
                    <a:p>
                      <a:r>
                        <a:rPr lang="en-US" sz="1600" dirty="0" smtClean="0"/>
                        <a:t>Power on/off toggle, 2s holding, default on</a:t>
                      </a:r>
                      <a:endParaRPr lang="en-SG" sz="1600" dirty="0"/>
                    </a:p>
                  </a:txBody>
                  <a:tcPr marL="121920" marR="121920" marT="60960" marB="60960" anchor="ctr"/>
                </a:tc>
                <a:extLst>
                  <a:ext uri="{0D108BD9-81ED-4DB2-BD59-A6C34878D82A}">
                    <a16:rowId xmlns:a16="http://schemas.microsoft.com/office/drawing/2014/main" val="3460749415"/>
                  </a:ext>
                </a:extLst>
              </a:tr>
            </a:tbl>
          </a:graphicData>
        </a:graphic>
      </p:graphicFrame>
      <p:sp>
        <p:nvSpPr>
          <p:cNvPr id="4" name="Freeform 3"/>
          <p:cNvSpPr/>
          <p:nvPr/>
        </p:nvSpPr>
        <p:spPr>
          <a:xfrm>
            <a:off x="1763473" y="4901063"/>
            <a:ext cx="0" cy="731520"/>
          </a:xfrm>
          <a:custGeom>
            <a:avLst/>
            <a:gdLst>
              <a:gd name="connsiteX0" fmla="*/ 0 w 0"/>
              <a:gd name="connsiteY0" fmla="*/ 0 h 427630"/>
              <a:gd name="connsiteX1" fmla="*/ 0 w 0"/>
              <a:gd name="connsiteY1" fmla="*/ 427630 h 427630"/>
            </a:gdLst>
            <a:ahLst/>
            <a:cxnLst>
              <a:cxn ang="0">
                <a:pos x="connsiteX0" y="connsiteY0"/>
              </a:cxn>
              <a:cxn ang="0">
                <a:pos x="connsiteX1" y="connsiteY1"/>
              </a:cxn>
            </a:cxnLst>
            <a:rect l="l" t="t" r="r" b="b"/>
            <a:pathLst>
              <a:path h="427630">
                <a:moveTo>
                  <a:pt x="0" y="0"/>
                </a:moveTo>
                <a:lnTo>
                  <a:pt x="0" y="42763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5" name="Freeform 4"/>
          <p:cNvSpPr/>
          <p:nvPr/>
        </p:nvSpPr>
        <p:spPr>
          <a:xfrm>
            <a:off x="2217487" y="4803433"/>
            <a:ext cx="0" cy="731520"/>
          </a:xfrm>
          <a:custGeom>
            <a:avLst/>
            <a:gdLst>
              <a:gd name="connsiteX0" fmla="*/ 0 w 0"/>
              <a:gd name="connsiteY0" fmla="*/ 0 h 427630"/>
              <a:gd name="connsiteX1" fmla="*/ 0 w 0"/>
              <a:gd name="connsiteY1" fmla="*/ 427630 h 427630"/>
            </a:gdLst>
            <a:ahLst/>
            <a:cxnLst>
              <a:cxn ang="0">
                <a:pos x="connsiteX0" y="connsiteY0"/>
              </a:cxn>
              <a:cxn ang="0">
                <a:pos x="connsiteX1" y="connsiteY1"/>
              </a:cxn>
            </a:cxnLst>
            <a:rect l="l" t="t" r="r" b="b"/>
            <a:pathLst>
              <a:path h="427630">
                <a:moveTo>
                  <a:pt x="0" y="0"/>
                </a:moveTo>
                <a:lnTo>
                  <a:pt x="0" y="42763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6" name="Freeform 5"/>
          <p:cNvSpPr/>
          <p:nvPr/>
        </p:nvSpPr>
        <p:spPr>
          <a:xfrm>
            <a:off x="2676559" y="4709971"/>
            <a:ext cx="0" cy="731520"/>
          </a:xfrm>
          <a:custGeom>
            <a:avLst/>
            <a:gdLst>
              <a:gd name="connsiteX0" fmla="*/ 0 w 0"/>
              <a:gd name="connsiteY0" fmla="*/ 0 h 427630"/>
              <a:gd name="connsiteX1" fmla="*/ 0 w 0"/>
              <a:gd name="connsiteY1" fmla="*/ 427630 h 427630"/>
            </a:gdLst>
            <a:ahLst/>
            <a:cxnLst>
              <a:cxn ang="0">
                <a:pos x="connsiteX0" y="connsiteY0"/>
              </a:cxn>
              <a:cxn ang="0">
                <a:pos x="connsiteX1" y="connsiteY1"/>
              </a:cxn>
            </a:cxnLst>
            <a:rect l="l" t="t" r="r" b="b"/>
            <a:pathLst>
              <a:path h="427630">
                <a:moveTo>
                  <a:pt x="0" y="0"/>
                </a:moveTo>
                <a:lnTo>
                  <a:pt x="0" y="42763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7" name="Freeform 6"/>
          <p:cNvSpPr/>
          <p:nvPr/>
        </p:nvSpPr>
        <p:spPr>
          <a:xfrm>
            <a:off x="3128451" y="4664473"/>
            <a:ext cx="0" cy="731520"/>
          </a:xfrm>
          <a:custGeom>
            <a:avLst/>
            <a:gdLst>
              <a:gd name="connsiteX0" fmla="*/ 0 w 0"/>
              <a:gd name="connsiteY0" fmla="*/ 0 h 427630"/>
              <a:gd name="connsiteX1" fmla="*/ 0 w 0"/>
              <a:gd name="connsiteY1" fmla="*/ 427630 h 427630"/>
            </a:gdLst>
            <a:ahLst/>
            <a:cxnLst>
              <a:cxn ang="0">
                <a:pos x="connsiteX0" y="connsiteY0"/>
              </a:cxn>
              <a:cxn ang="0">
                <a:pos x="connsiteX1" y="connsiteY1"/>
              </a:cxn>
            </a:cxnLst>
            <a:rect l="l" t="t" r="r" b="b"/>
            <a:pathLst>
              <a:path h="427630">
                <a:moveTo>
                  <a:pt x="0" y="0"/>
                </a:moveTo>
                <a:lnTo>
                  <a:pt x="0" y="42763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8" name="Freeform 7"/>
          <p:cNvSpPr/>
          <p:nvPr/>
        </p:nvSpPr>
        <p:spPr>
          <a:xfrm>
            <a:off x="3592475" y="4588652"/>
            <a:ext cx="0" cy="731520"/>
          </a:xfrm>
          <a:custGeom>
            <a:avLst/>
            <a:gdLst>
              <a:gd name="connsiteX0" fmla="*/ 0 w 0"/>
              <a:gd name="connsiteY0" fmla="*/ 0 h 427630"/>
              <a:gd name="connsiteX1" fmla="*/ 0 w 0"/>
              <a:gd name="connsiteY1" fmla="*/ 427630 h 427630"/>
            </a:gdLst>
            <a:ahLst/>
            <a:cxnLst>
              <a:cxn ang="0">
                <a:pos x="connsiteX0" y="connsiteY0"/>
              </a:cxn>
              <a:cxn ang="0">
                <a:pos x="connsiteX1" y="connsiteY1"/>
              </a:cxn>
            </a:cxnLst>
            <a:rect l="l" t="t" r="r" b="b"/>
            <a:pathLst>
              <a:path h="427630">
                <a:moveTo>
                  <a:pt x="0" y="0"/>
                </a:moveTo>
                <a:lnTo>
                  <a:pt x="0" y="42763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9" name="Freeform 8"/>
          <p:cNvSpPr/>
          <p:nvPr/>
        </p:nvSpPr>
        <p:spPr>
          <a:xfrm flipH="1">
            <a:off x="4074974" y="2740696"/>
            <a:ext cx="533775" cy="113393"/>
          </a:xfrm>
          <a:custGeom>
            <a:avLst/>
            <a:gdLst>
              <a:gd name="connsiteX0" fmla="*/ 0 w 0"/>
              <a:gd name="connsiteY0" fmla="*/ 0 h 427630"/>
              <a:gd name="connsiteX1" fmla="*/ 0 w 0"/>
              <a:gd name="connsiteY1" fmla="*/ 427630 h 427630"/>
              <a:gd name="connsiteX0" fmla="*/ 34518 w 34518"/>
              <a:gd name="connsiteY0" fmla="*/ 0 h 10671"/>
              <a:gd name="connsiteX1" fmla="*/ 0 w 34518"/>
              <a:gd name="connsiteY1" fmla="*/ 10671 h 10671"/>
              <a:gd name="connsiteX0" fmla="*/ 18113 w 18113"/>
              <a:gd name="connsiteY0" fmla="*/ 0 h 12264"/>
              <a:gd name="connsiteX1" fmla="*/ 0 w 18113"/>
              <a:gd name="connsiteY1" fmla="*/ 12264 h 12264"/>
              <a:gd name="connsiteX0" fmla="*/ 30075 w 30075"/>
              <a:gd name="connsiteY0" fmla="*/ 1567 h 1567"/>
              <a:gd name="connsiteX1" fmla="*/ 0 w 30075"/>
              <a:gd name="connsiteY1" fmla="*/ 0 h 1567"/>
            </a:gdLst>
            <a:ahLst/>
            <a:cxnLst>
              <a:cxn ang="0">
                <a:pos x="connsiteX0" y="connsiteY0"/>
              </a:cxn>
              <a:cxn ang="0">
                <a:pos x="connsiteX1" y="connsiteY1"/>
              </a:cxn>
            </a:cxnLst>
            <a:rect l="l" t="t" r="r" b="b"/>
            <a:pathLst>
              <a:path w="30075" h="1567">
                <a:moveTo>
                  <a:pt x="30075" y="1567"/>
                </a:moveTo>
                <a:lnTo>
                  <a:pt x="0" y="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10" name="Oval 9"/>
          <p:cNvSpPr/>
          <p:nvPr/>
        </p:nvSpPr>
        <p:spPr>
          <a:xfrm>
            <a:off x="1572641" y="5341671"/>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1</a:t>
            </a:r>
          </a:p>
        </p:txBody>
      </p:sp>
      <p:sp>
        <p:nvSpPr>
          <p:cNvPr id="11" name="Oval 10"/>
          <p:cNvSpPr/>
          <p:nvPr/>
        </p:nvSpPr>
        <p:spPr>
          <a:xfrm>
            <a:off x="2030110" y="5256752"/>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2</a:t>
            </a:r>
          </a:p>
        </p:txBody>
      </p:sp>
      <p:sp>
        <p:nvSpPr>
          <p:cNvPr id="12" name="Oval 11"/>
          <p:cNvSpPr/>
          <p:nvPr/>
        </p:nvSpPr>
        <p:spPr>
          <a:xfrm>
            <a:off x="2487781" y="5180342"/>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3</a:t>
            </a:r>
          </a:p>
        </p:txBody>
      </p:sp>
      <p:sp>
        <p:nvSpPr>
          <p:cNvPr id="13" name="Oval 12"/>
          <p:cNvSpPr/>
          <p:nvPr/>
        </p:nvSpPr>
        <p:spPr>
          <a:xfrm>
            <a:off x="2942937" y="5099520"/>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4</a:t>
            </a:r>
          </a:p>
        </p:txBody>
      </p:sp>
      <p:sp>
        <p:nvSpPr>
          <p:cNvPr id="14" name="Oval 13"/>
          <p:cNvSpPr/>
          <p:nvPr/>
        </p:nvSpPr>
        <p:spPr>
          <a:xfrm>
            <a:off x="3404146" y="5011072"/>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5</a:t>
            </a:r>
          </a:p>
        </p:txBody>
      </p:sp>
      <p:sp>
        <p:nvSpPr>
          <p:cNvPr id="15" name="Oval 14"/>
          <p:cNvSpPr/>
          <p:nvPr/>
        </p:nvSpPr>
        <p:spPr>
          <a:xfrm>
            <a:off x="4431272" y="2521800"/>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9</a:t>
            </a:r>
          </a:p>
        </p:txBody>
      </p:sp>
      <p:sp>
        <p:nvSpPr>
          <p:cNvPr id="16" name="Freeform 15"/>
          <p:cNvSpPr/>
          <p:nvPr/>
        </p:nvSpPr>
        <p:spPr>
          <a:xfrm flipH="1">
            <a:off x="4067253" y="3276133"/>
            <a:ext cx="533775" cy="113393"/>
          </a:xfrm>
          <a:custGeom>
            <a:avLst/>
            <a:gdLst>
              <a:gd name="connsiteX0" fmla="*/ 0 w 0"/>
              <a:gd name="connsiteY0" fmla="*/ 0 h 427630"/>
              <a:gd name="connsiteX1" fmla="*/ 0 w 0"/>
              <a:gd name="connsiteY1" fmla="*/ 427630 h 427630"/>
              <a:gd name="connsiteX0" fmla="*/ 34518 w 34518"/>
              <a:gd name="connsiteY0" fmla="*/ 0 h 10671"/>
              <a:gd name="connsiteX1" fmla="*/ 0 w 34518"/>
              <a:gd name="connsiteY1" fmla="*/ 10671 h 10671"/>
              <a:gd name="connsiteX0" fmla="*/ 18113 w 18113"/>
              <a:gd name="connsiteY0" fmla="*/ 0 h 12264"/>
              <a:gd name="connsiteX1" fmla="*/ 0 w 18113"/>
              <a:gd name="connsiteY1" fmla="*/ 12264 h 12264"/>
              <a:gd name="connsiteX0" fmla="*/ 30075 w 30075"/>
              <a:gd name="connsiteY0" fmla="*/ 1567 h 1567"/>
              <a:gd name="connsiteX1" fmla="*/ 0 w 30075"/>
              <a:gd name="connsiteY1" fmla="*/ 0 h 1567"/>
            </a:gdLst>
            <a:ahLst/>
            <a:cxnLst>
              <a:cxn ang="0">
                <a:pos x="connsiteX0" y="connsiteY0"/>
              </a:cxn>
              <a:cxn ang="0">
                <a:pos x="connsiteX1" y="connsiteY1"/>
              </a:cxn>
            </a:cxnLst>
            <a:rect l="l" t="t" r="r" b="b"/>
            <a:pathLst>
              <a:path w="30075" h="1567">
                <a:moveTo>
                  <a:pt x="30075" y="1567"/>
                </a:moveTo>
                <a:lnTo>
                  <a:pt x="0" y="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17" name="Oval 16"/>
          <p:cNvSpPr/>
          <p:nvPr/>
        </p:nvSpPr>
        <p:spPr>
          <a:xfrm>
            <a:off x="4423550" y="3057238"/>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8</a:t>
            </a:r>
          </a:p>
        </p:txBody>
      </p:sp>
      <p:sp>
        <p:nvSpPr>
          <p:cNvPr id="18" name="Freeform 17"/>
          <p:cNvSpPr/>
          <p:nvPr/>
        </p:nvSpPr>
        <p:spPr>
          <a:xfrm flipH="1">
            <a:off x="4047871" y="3843758"/>
            <a:ext cx="533775" cy="113393"/>
          </a:xfrm>
          <a:custGeom>
            <a:avLst/>
            <a:gdLst>
              <a:gd name="connsiteX0" fmla="*/ 0 w 0"/>
              <a:gd name="connsiteY0" fmla="*/ 0 h 427630"/>
              <a:gd name="connsiteX1" fmla="*/ 0 w 0"/>
              <a:gd name="connsiteY1" fmla="*/ 427630 h 427630"/>
              <a:gd name="connsiteX0" fmla="*/ 34518 w 34518"/>
              <a:gd name="connsiteY0" fmla="*/ 0 h 10671"/>
              <a:gd name="connsiteX1" fmla="*/ 0 w 34518"/>
              <a:gd name="connsiteY1" fmla="*/ 10671 h 10671"/>
              <a:gd name="connsiteX0" fmla="*/ 18113 w 18113"/>
              <a:gd name="connsiteY0" fmla="*/ 0 h 12264"/>
              <a:gd name="connsiteX1" fmla="*/ 0 w 18113"/>
              <a:gd name="connsiteY1" fmla="*/ 12264 h 12264"/>
              <a:gd name="connsiteX0" fmla="*/ 30075 w 30075"/>
              <a:gd name="connsiteY0" fmla="*/ 1567 h 1567"/>
              <a:gd name="connsiteX1" fmla="*/ 0 w 30075"/>
              <a:gd name="connsiteY1" fmla="*/ 0 h 1567"/>
            </a:gdLst>
            <a:ahLst/>
            <a:cxnLst>
              <a:cxn ang="0">
                <a:pos x="connsiteX0" y="connsiteY0"/>
              </a:cxn>
              <a:cxn ang="0">
                <a:pos x="connsiteX1" y="connsiteY1"/>
              </a:cxn>
            </a:cxnLst>
            <a:rect l="l" t="t" r="r" b="b"/>
            <a:pathLst>
              <a:path w="30075" h="1567">
                <a:moveTo>
                  <a:pt x="30075" y="1567"/>
                </a:moveTo>
                <a:lnTo>
                  <a:pt x="0" y="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19" name="Oval 18"/>
          <p:cNvSpPr/>
          <p:nvPr/>
        </p:nvSpPr>
        <p:spPr>
          <a:xfrm>
            <a:off x="4404169" y="3624863"/>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7</a:t>
            </a:r>
          </a:p>
        </p:txBody>
      </p:sp>
      <p:sp>
        <p:nvSpPr>
          <p:cNvPr id="20" name="Freeform 19"/>
          <p:cNvSpPr/>
          <p:nvPr/>
        </p:nvSpPr>
        <p:spPr>
          <a:xfrm flipH="1">
            <a:off x="4040150" y="4379196"/>
            <a:ext cx="533775" cy="113393"/>
          </a:xfrm>
          <a:custGeom>
            <a:avLst/>
            <a:gdLst>
              <a:gd name="connsiteX0" fmla="*/ 0 w 0"/>
              <a:gd name="connsiteY0" fmla="*/ 0 h 427630"/>
              <a:gd name="connsiteX1" fmla="*/ 0 w 0"/>
              <a:gd name="connsiteY1" fmla="*/ 427630 h 427630"/>
              <a:gd name="connsiteX0" fmla="*/ 34518 w 34518"/>
              <a:gd name="connsiteY0" fmla="*/ 0 h 10671"/>
              <a:gd name="connsiteX1" fmla="*/ 0 w 34518"/>
              <a:gd name="connsiteY1" fmla="*/ 10671 h 10671"/>
              <a:gd name="connsiteX0" fmla="*/ 18113 w 18113"/>
              <a:gd name="connsiteY0" fmla="*/ 0 h 12264"/>
              <a:gd name="connsiteX1" fmla="*/ 0 w 18113"/>
              <a:gd name="connsiteY1" fmla="*/ 12264 h 12264"/>
              <a:gd name="connsiteX0" fmla="*/ 30075 w 30075"/>
              <a:gd name="connsiteY0" fmla="*/ 1567 h 1567"/>
              <a:gd name="connsiteX1" fmla="*/ 0 w 30075"/>
              <a:gd name="connsiteY1" fmla="*/ 0 h 1567"/>
            </a:gdLst>
            <a:ahLst/>
            <a:cxnLst>
              <a:cxn ang="0">
                <a:pos x="connsiteX0" y="connsiteY0"/>
              </a:cxn>
              <a:cxn ang="0">
                <a:pos x="connsiteX1" y="connsiteY1"/>
              </a:cxn>
            </a:cxnLst>
            <a:rect l="l" t="t" r="r" b="b"/>
            <a:pathLst>
              <a:path w="30075" h="1567">
                <a:moveTo>
                  <a:pt x="30075" y="1567"/>
                </a:moveTo>
                <a:lnTo>
                  <a:pt x="0" y="0"/>
                </a:lnTo>
              </a:path>
            </a:pathLst>
          </a:custGeom>
          <a:noFill/>
          <a:ln>
            <a:solidFill>
              <a:srgbClr val="C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p>
        </p:txBody>
      </p:sp>
      <p:sp>
        <p:nvSpPr>
          <p:cNvPr id="21" name="Oval 20"/>
          <p:cNvSpPr/>
          <p:nvPr/>
        </p:nvSpPr>
        <p:spPr>
          <a:xfrm>
            <a:off x="4396448" y="4160300"/>
            <a:ext cx="391121" cy="388629"/>
          </a:xfrm>
          <a:prstGeom prst="ellipse">
            <a:avLst/>
          </a:prstGeom>
          <a:solidFill>
            <a:srgbClr val="C00000"/>
          </a:solidFill>
          <a:ln w="9525" cap="flat" cmpd="sng" algn="ctr">
            <a:noFill/>
            <a:prstDash val="solid"/>
          </a:ln>
          <a:effectLst>
            <a:outerShdw blurRad="40000" dist="23000" dir="5400000" rotWithShape="0">
              <a:srgbClr val="000000">
                <a:alpha val="35000"/>
              </a:srgbClr>
            </a:outerShdw>
          </a:effectLst>
        </p:spPr>
        <p:txBody>
          <a:bodyPr lIns="109741" tIns="54871" rIns="109741" bIns="54871" rtlCol="0" anchor="ctr"/>
          <a:lstStyle/>
          <a:p>
            <a:pPr algn="ctr" defTabSz="548661"/>
            <a:r>
              <a:rPr lang="en-AU" sz="1867" dirty="0">
                <a:solidFill>
                  <a:prstClr val="white"/>
                </a:solidFill>
                <a:latin typeface="Arial"/>
              </a:rPr>
              <a:t>6</a:t>
            </a:r>
          </a:p>
        </p:txBody>
      </p:sp>
      <p:sp>
        <p:nvSpPr>
          <p:cNvPr id="22" name="Title 1"/>
          <p:cNvSpPr txBox="1">
            <a:spLocks/>
          </p:cNvSpPr>
          <p:nvPr/>
        </p:nvSpPr>
        <p:spPr>
          <a:xfrm>
            <a:off x="497840" y="919477"/>
            <a:ext cx="11212320" cy="1019839"/>
          </a:xfrm>
          <a:prstGeom prst="rect">
            <a:avLst/>
          </a:prstGeom>
        </p:spPr>
        <p:txBody>
          <a:bodyPr vert="horz" lIns="121920" tIns="60960" rIns="121920" bIns="60960" rtlCol="0" anchor="t" anchorCtr="0">
            <a:normAutofit/>
          </a:bodyPr>
          <a:lstStyle>
            <a:lvl1pPr algn="l" defTabSz="685800" rtl="0" eaLnBrk="1" latinLnBrk="0" hangingPunct="1">
              <a:lnSpc>
                <a:spcPct val="100000"/>
              </a:lnSpc>
              <a:spcBef>
                <a:spcPct val="0"/>
              </a:spcBef>
              <a:buNone/>
              <a:defRPr sz="2000" kern="1200" baseline="0">
                <a:solidFill>
                  <a:srgbClr val="404040"/>
                </a:solidFill>
                <a:latin typeface="Arial Black" panose="020B0A04020102020204" pitchFamily="34" charset="0"/>
                <a:ea typeface="+mj-ea"/>
                <a:cs typeface="+mj-cs"/>
              </a:defRPr>
            </a:lvl1pPr>
          </a:lstStyle>
          <a:p>
            <a:r>
              <a:rPr lang="en-US" sz="2667" dirty="0"/>
              <a:t>Video Display Unit</a:t>
            </a:r>
            <a:endParaRPr lang="en-SG" sz="2667" dirty="0"/>
          </a:p>
        </p:txBody>
      </p:sp>
    </p:spTree>
    <p:extLst>
      <p:ext uri="{BB962C8B-B14F-4D97-AF65-F5344CB8AC3E}">
        <p14:creationId xmlns:p14="http://schemas.microsoft.com/office/powerpoint/2010/main" val="2517060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16583" y="773619"/>
            <a:ext cx="3600000" cy="2025000"/>
          </a:xfrm>
          <a:prstGeom prst="rect">
            <a:avLst/>
          </a:prstGeom>
          <a:ln w="19050">
            <a:solidFill>
              <a:schemeClr val="tx1"/>
            </a:solidFill>
          </a:ln>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8728" y="773619"/>
            <a:ext cx="3600000" cy="2025000"/>
          </a:xfrm>
          <a:prstGeom prst="rect">
            <a:avLst/>
          </a:prstGeom>
          <a:ln w="19050">
            <a:solidFill>
              <a:schemeClr val="tx1"/>
            </a:solidFill>
          </a:ln>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873" y="773619"/>
            <a:ext cx="3600000" cy="2025000"/>
          </a:xfrm>
          <a:prstGeom prst="rect">
            <a:avLst/>
          </a:prstGeom>
          <a:ln w="19050">
            <a:solidFill>
              <a:schemeClr val="tx1"/>
            </a:solidFill>
          </a:ln>
        </p:spPr>
      </p:pic>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16583" y="3780056"/>
            <a:ext cx="3600000" cy="2025000"/>
          </a:xfrm>
          <a:prstGeom prst="rect">
            <a:avLst/>
          </a:prstGeom>
          <a:ln w="19050">
            <a:solidFill>
              <a:schemeClr val="tx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8728" y="3780056"/>
            <a:ext cx="3600000" cy="2025000"/>
          </a:xfrm>
          <a:prstGeom prst="rect">
            <a:avLst/>
          </a:prstGeom>
          <a:ln w="19050">
            <a:solidFill>
              <a:schemeClr val="tx1"/>
            </a:solidFill>
          </a:ln>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873" y="3780056"/>
            <a:ext cx="3600000" cy="2025000"/>
          </a:xfrm>
          <a:prstGeom prst="rect">
            <a:avLst/>
          </a:prstGeom>
          <a:ln w="19050">
            <a:solidFill>
              <a:schemeClr val="tx1"/>
            </a:solidFill>
          </a:ln>
        </p:spPr>
      </p:pic>
      <p:pic>
        <p:nvPicPr>
          <p:cNvPr id="17" name="Picture 16"/>
          <p:cNvPicPr>
            <a:picLocks/>
          </p:cNvPicPr>
          <p:nvPr/>
        </p:nvPicPr>
        <p:blipFill rotWithShape="1">
          <a:blip r:embed="rId5"/>
          <a:srcRect l="1" t="-34668" r="-20950" b="1"/>
          <a:stretch/>
        </p:blipFill>
        <p:spPr>
          <a:xfrm>
            <a:off x="7420306" y="3781425"/>
            <a:ext cx="426708" cy="213314"/>
          </a:xfrm>
          <a:prstGeom prst="rect">
            <a:avLst/>
          </a:prstGeom>
        </p:spPr>
      </p:pic>
      <p:pic>
        <p:nvPicPr>
          <p:cNvPr id="19" name="Picture 18"/>
          <p:cNvPicPr>
            <a:picLocks/>
          </p:cNvPicPr>
          <p:nvPr/>
        </p:nvPicPr>
        <p:blipFill rotWithShape="1">
          <a:blip r:embed="rId5"/>
          <a:srcRect l="1" t="-34668" r="-20950" b="1"/>
          <a:stretch/>
        </p:blipFill>
        <p:spPr>
          <a:xfrm>
            <a:off x="11289875" y="3780056"/>
            <a:ext cx="426708" cy="213314"/>
          </a:xfrm>
          <a:prstGeom prst="rect">
            <a:avLst/>
          </a:prstGeom>
        </p:spPr>
      </p:pic>
      <p:pic>
        <p:nvPicPr>
          <p:cNvPr id="20" name="Picture 19"/>
          <p:cNvPicPr>
            <a:picLocks/>
          </p:cNvPicPr>
          <p:nvPr/>
        </p:nvPicPr>
        <p:blipFill rotWithShape="1">
          <a:blip r:embed="rId5"/>
          <a:srcRect l="1" t="-34668" r="-20950" b="1"/>
          <a:stretch/>
        </p:blipFill>
        <p:spPr>
          <a:xfrm>
            <a:off x="3555022" y="3780056"/>
            <a:ext cx="426708" cy="213314"/>
          </a:xfrm>
          <a:prstGeom prst="rect">
            <a:avLst/>
          </a:prstGeom>
        </p:spPr>
      </p:pic>
      <p:sp>
        <p:nvSpPr>
          <p:cNvPr id="21" name="TextBox 20"/>
          <p:cNvSpPr txBox="1"/>
          <p:nvPr/>
        </p:nvSpPr>
        <p:spPr>
          <a:xfrm>
            <a:off x="380873" y="2798619"/>
            <a:ext cx="3600000" cy="369332"/>
          </a:xfrm>
          <a:prstGeom prst="rect">
            <a:avLst/>
          </a:prstGeom>
          <a:noFill/>
        </p:spPr>
        <p:txBody>
          <a:bodyPr wrap="square" rtlCol="0">
            <a:spAutoFit/>
          </a:bodyPr>
          <a:lstStyle/>
          <a:p>
            <a:r>
              <a:rPr lang="en-US" dirty="0" smtClean="0"/>
              <a:t>Front TI, IR Off, Night Mode ON</a:t>
            </a:r>
          </a:p>
        </p:txBody>
      </p:sp>
      <p:sp>
        <p:nvSpPr>
          <p:cNvPr id="22" name="TextBox 21"/>
          <p:cNvSpPr txBox="1"/>
          <p:nvPr/>
        </p:nvSpPr>
        <p:spPr>
          <a:xfrm>
            <a:off x="4247014" y="2798619"/>
            <a:ext cx="3600000" cy="646331"/>
          </a:xfrm>
          <a:prstGeom prst="rect">
            <a:avLst/>
          </a:prstGeom>
          <a:noFill/>
        </p:spPr>
        <p:txBody>
          <a:bodyPr wrap="square" rtlCol="0">
            <a:spAutoFit/>
          </a:bodyPr>
          <a:lstStyle/>
          <a:p>
            <a:r>
              <a:rPr lang="en-US" dirty="0" smtClean="0"/>
              <a:t>Rear Near Camera, IR Off</a:t>
            </a:r>
            <a:r>
              <a:rPr lang="en-US" dirty="0"/>
              <a:t>, Night Mode </a:t>
            </a:r>
            <a:r>
              <a:rPr lang="en-US" dirty="0" smtClean="0"/>
              <a:t>ON</a:t>
            </a:r>
            <a:endParaRPr lang="en-US" dirty="0"/>
          </a:p>
        </p:txBody>
      </p:sp>
      <p:sp>
        <p:nvSpPr>
          <p:cNvPr id="24" name="TextBox 23"/>
          <p:cNvSpPr txBox="1"/>
          <p:nvPr/>
        </p:nvSpPr>
        <p:spPr>
          <a:xfrm>
            <a:off x="8116583" y="2798619"/>
            <a:ext cx="3600000" cy="646331"/>
          </a:xfrm>
          <a:prstGeom prst="rect">
            <a:avLst/>
          </a:prstGeom>
          <a:noFill/>
        </p:spPr>
        <p:txBody>
          <a:bodyPr wrap="square" rtlCol="0">
            <a:spAutoFit/>
          </a:bodyPr>
          <a:lstStyle/>
          <a:p>
            <a:r>
              <a:rPr lang="en-US" dirty="0" smtClean="0"/>
              <a:t>Rear Far Camera, IR Off</a:t>
            </a:r>
            <a:r>
              <a:rPr lang="en-US" dirty="0"/>
              <a:t>, Night Mode </a:t>
            </a:r>
            <a:r>
              <a:rPr lang="en-US" dirty="0" smtClean="0"/>
              <a:t>ON</a:t>
            </a:r>
            <a:endParaRPr lang="en-US" dirty="0"/>
          </a:p>
        </p:txBody>
      </p:sp>
      <p:sp>
        <p:nvSpPr>
          <p:cNvPr id="25" name="TextBox 24"/>
          <p:cNvSpPr txBox="1"/>
          <p:nvPr/>
        </p:nvSpPr>
        <p:spPr>
          <a:xfrm>
            <a:off x="380873" y="5805056"/>
            <a:ext cx="3600000" cy="369332"/>
          </a:xfrm>
          <a:prstGeom prst="rect">
            <a:avLst/>
          </a:prstGeom>
          <a:noFill/>
        </p:spPr>
        <p:txBody>
          <a:bodyPr wrap="square" rtlCol="0">
            <a:spAutoFit/>
          </a:bodyPr>
          <a:lstStyle/>
          <a:p>
            <a:r>
              <a:rPr lang="en-US" dirty="0" smtClean="0"/>
              <a:t>Front TI, IR On</a:t>
            </a:r>
            <a:r>
              <a:rPr lang="en-US" dirty="0"/>
              <a:t>, Night Mode </a:t>
            </a:r>
            <a:r>
              <a:rPr lang="en-US" dirty="0" smtClean="0"/>
              <a:t>ON</a:t>
            </a:r>
            <a:endParaRPr lang="en-US" dirty="0"/>
          </a:p>
        </p:txBody>
      </p:sp>
      <p:sp>
        <p:nvSpPr>
          <p:cNvPr id="26" name="TextBox 25"/>
          <p:cNvSpPr txBox="1"/>
          <p:nvPr/>
        </p:nvSpPr>
        <p:spPr>
          <a:xfrm>
            <a:off x="4247014" y="5805056"/>
            <a:ext cx="3600000" cy="646331"/>
          </a:xfrm>
          <a:prstGeom prst="rect">
            <a:avLst/>
          </a:prstGeom>
          <a:noFill/>
        </p:spPr>
        <p:txBody>
          <a:bodyPr wrap="square" rtlCol="0">
            <a:spAutoFit/>
          </a:bodyPr>
          <a:lstStyle/>
          <a:p>
            <a:r>
              <a:rPr lang="en-US" dirty="0" smtClean="0"/>
              <a:t>Rear Near Camera, IR On</a:t>
            </a:r>
            <a:r>
              <a:rPr lang="en-US" dirty="0"/>
              <a:t> , Night Mode ON</a:t>
            </a:r>
            <a:endParaRPr lang="en-US" dirty="0" smtClean="0"/>
          </a:p>
        </p:txBody>
      </p:sp>
      <p:sp>
        <p:nvSpPr>
          <p:cNvPr id="27" name="TextBox 26"/>
          <p:cNvSpPr txBox="1"/>
          <p:nvPr/>
        </p:nvSpPr>
        <p:spPr>
          <a:xfrm>
            <a:off x="8116583" y="5805056"/>
            <a:ext cx="3600000" cy="646331"/>
          </a:xfrm>
          <a:prstGeom prst="rect">
            <a:avLst/>
          </a:prstGeom>
          <a:noFill/>
        </p:spPr>
        <p:txBody>
          <a:bodyPr wrap="square" rtlCol="0">
            <a:spAutoFit/>
          </a:bodyPr>
          <a:lstStyle/>
          <a:p>
            <a:r>
              <a:rPr lang="en-US" dirty="0" smtClean="0"/>
              <a:t>Rear Far Camera, IR On</a:t>
            </a:r>
            <a:r>
              <a:rPr lang="en-US" dirty="0"/>
              <a:t> , Night Mode ON</a:t>
            </a:r>
            <a:endParaRPr lang="en-US" dirty="0" smtClean="0"/>
          </a:p>
        </p:txBody>
      </p:sp>
      <p:pic>
        <p:nvPicPr>
          <p:cNvPr id="18" name="Picture 2" descr="weather, Crescent Moon, Moon, Outlined, symbol, outline, Crescent Moon  Outline, Moons, shape, Atmosphere icon"/>
          <p:cNvPicPr>
            <a:picLocks noChangeAspect="1" noChangeArrowheads="1"/>
          </p:cNvPicPr>
          <p:nvPr/>
        </p:nvPicPr>
        <p:blipFill>
          <a:blip r:embed="rId6" cstate="print">
            <a:lum bright="70000" contrast="-70000"/>
            <a:extLst>
              <a:ext uri="{28A0092B-C50C-407E-A947-70E740481C1C}">
                <a14:useLocalDpi xmlns:a14="http://schemas.microsoft.com/office/drawing/2010/main" val="0"/>
              </a:ext>
            </a:extLst>
          </a:blip>
          <a:srcRect/>
          <a:stretch>
            <a:fillRect/>
          </a:stretch>
        </p:blipFill>
        <p:spPr bwMode="auto">
          <a:xfrm>
            <a:off x="3581077" y="3996388"/>
            <a:ext cx="306000" cy="30600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weather, Crescent Moon, Moon, Outlined, symbol, outline, Crescent Moon  Outline, Moons, shape, Atmosphere icon"/>
          <p:cNvPicPr>
            <a:picLocks noChangeAspect="1" noChangeArrowheads="1"/>
          </p:cNvPicPr>
          <p:nvPr/>
        </p:nvPicPr>
        <p:blipFill>
          <a:blip r:embed="rId6" cstate="print">
            <a:lum bright="70000" contrast="-70000"/>
            <a:extLst>
              <a:ext uri="{28A0092B-C50C-407E-A947-70E740481C1C}">
                <a14:useLocalDpi xmlns:a14="http://schemas.microsoft.com/office/drawing/2010/main" val="0"/>
              </a:ext>
            </a:extLst>
          </a:blip>
          <a:srcRect/>
          <a:stretch>
            <a:fillRect/>
          </a:stretch>
        </p:blipFill>
        <p:spPr bwMode="auto">
          <a:xfrm>
            <a:off x="7418592" y="3993370"/>
            <a:ext cx="306000" cy="306000"/>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weather, Crescent Moon, Moon, Outlined, symbol, outline, Crescent Moon  Outline, Moons, shape, Atmosphere icon"/>
          <p:cNvPicPr>
            <a:picLocks noChangeAspect="1" noChangeArrowheads="1"/>
          </p:cNvPicPr>
          <p:nvPr/>
        </p:nvPicPr>
        <p:blipFill>
          <a:blip r:embed="rId6" cstate="print">
            <a:lum bright="70000" contrast="-70000"/>
            <a:extLst>
              <a:ext uri="{28A0092B-C50C-407E-A947-70E740481C1C}">
                <a14:useLocalDpi xmlns:a14="http://schemas.microsoft.com/office/drawing/2010/main" val="0"/>
              </a:ext>
            </a:extLst>
          </a:blip>
          <a:srcRect/>
          <a:stretch>
            <a:fillRect/>
          </a:stretch>
        </p:blipFill>
        <p:spPr bwMode="auto">
          <a:xfrm>
            <a:off x="11289875" y="3993370"/>
            <a:ext cx="306000" cy="306000"/>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weather, Crescent Moon, Moon, Outlined, symbol, outline, Crescent Moon  Outline, Moons, shape, Atmosphere icon"/>
          <p:cNvPicPr>
            <a:picLocks noChangeAspect="1" noChangeArrowheads="1"/>
          </p:cNvPicPr>
          <p:nvPr/>
        </p:nvPicPr>
        <p:blipFill>
          <a:blip r:embed="rId6" cstate="print">
            <a:lum bright="70000" contrast="-70000"/>
            <a:extLst>
              <a:ext uri="{28A0092B-C50C-407E-A947-70E740481C1C}">
                <a14:useLocalDpi xmlns:a14="http://schemas.microsoft.com/office/drawing/2010/main" val="0"/>
              </a:ext>
            </a:extLst>
          </a:blip>
          <a:srcRect/>
          <a:stretch>
            <a:fillRect/>
          </a:stretch>
        </p:blipFill>
        <p:spPr bwMode="auto">
          <a:xfrm>
            <a:off x="3581077" y="833933"/>
            <a:ext cx="306000" cy="30600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weather, Crescent Moon, Moon, Outlined, symbol, outline, Crescent Moon  Outline, Moons, shape, Atmosphere icon"/>
          <p:cNvPicPr>
            <a:picLocks noChangeAspect="1" noChangeArrowheads="1"/>
          </p:cNvPicPr>
          <p:nvPr/>
        </p:nvPicPr>
        <p:blipFill>
          <a:blip r:embed="rId6" cstate="print">
            <a:lum bright="70000" contrast="-70000"/>
            <a:extLst>
              <a:ext uri="{28A0092B-C50C-407E-A947-70E740481C1C}">
                <a14:useLocalDpi xmlns:a14="http://schemas.microsoft.com/office/drawing/2010/main" val="0"/>
              </a:ext>
            </a:extLst>
          </a:blip>
          <a:srcRect/>
          <a:stretch>
            <a:fillRect/>
          </a:stretch>
        </p:blipFill>
        <p:spPr bwMode="auto">
          <a:xfrm>
            <a:off x="7418592" y="830915"/>
            <a:ext cx="306000" cy="306000"/>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2" descr="weather, Crescent Moon, Moon, Outlined, symbol, outline, Crescent Moon  Outline, Moons, shape, Atmosphere icon"/>
          <p:cNvPicPr>
            <a:picLocks noChangeAspect="1" noChangeArrowheads="1"/>
          </p:cNvPicPr>
          <p:nvPr/>
        </p:nvPicPr>
        <p:blipFill>
          <a:blip r:embed="rId6" cstate="print">
            <a:lum bright="70000" contrast="-70000"/>
            <a:extLst>
              <a:ext uri="{28A0092B-C50C-407E-A947-70E740481C1C}">
                <a14:useLocalDpi xmlns:a14="http://schemas.microsoft.com/office/drawing/2010/main" val="0"/>
              </a:ext>
            </a:extLst>
          </a:blip>
          <a:srcRect/>
          <a:stretch>
            <a:fillRect/>
          </a:stretch>
        </p:blipFill>
        <p:spPr bwMode="auto">
          <a:xfrm>
            <a:off x="11289875" y="830915"/>
            <a:ext cx="306000" cy="30600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p:cNvSpPr txBox="1"/>
          <p:nvPr/>
        </p:nvSpPr>
        <p:spPr>
          <a:xfrm>
            <a:off x="380873" y="282901"/>
            <a:ext cx="3600000" cy="369332"/>
          </a:xfrm>
          <a:prstGeom prst="rect">
            <a:avLst/>
          </a:prstGeom>
          <a:noFill/>
        </p:spPr>
        <p:txBody>
          <a:bodyPr wrap="square" rtlCol="0">
            <a:spAutoFit/>
          </a:bodyPr>
          <a:lstStyle/>
          <a:p>
            <a:pPr algn="ctr"/>
            <a:r>
              <a:rPr lang="en-US" b="1" dirty="0" smtClean="0"/>
              <a:t>J4 Pin A OSD</a:t>
            </a:r>
          </a:p>
        </p:txBody>
      </p:sp>
      <p:sp>
        <p:nvSpPr>
          <p:cNvPr id="30" name="TextBox 29"/>
          <p:cNvSpPr txBox="1"/>
          <p:nvPr/>
        </p:nvSpPr>
        <p:spPr>
          <a:xfrm>
            <a:off x="4247014" y="282901"/>
            <a:ext cx="3600000" cy="369332"/>
          </a:xfrm>
          <a:prstGeom prst="rect">
            <a:avLst/>
          </a:prstGeom>
          <a:noFill/>
        </p:spPr>
        <p:txBody>
          <a:bodyPr wrap="square" rtlCol="0">
            <a:spAutoFit/>
          </a:bodyPr>
          <a:lstStyle/>
          <a:p>
            <a:pPr algn="ctr"/>
            <a:r>
              <a:rPr lang="en-US" b="1" dirty="0" smtClean="0"/>
              <a:t>J4 Pin B OSD</a:t>
            </a:r>
          </a:p>
        </p:txBody>
      </p:sp>
      <p:sp>
        <p:nvSpPr>
          <p:cNvPr id="31" name="TextBox 30"/>
          <p:cNvSpPr txBox="1"/>
          <p:nvPr/>
        </p:nvSpPr>
        <p:spPr>
          <a:xfrm>
            <a:off x="8116583" y="282901"/>
            <a:ext cx="3600000" cy="369332"/>
          </a:xfrm>
          <a:prstGeom prst="rect">
            <a:avLst/>
          </a:prstGeom>
          <a:noFill/>
        </p:spPr>
        <p:txBody>
          <a:bodyPr wrap="square" rtlCol="0">
            <a:spAutoFit/>
          </a:bodyPr>
          <a:lstStyle/>
          <a:p>
            <a:pPr algn="ctr"/>
            <a:r>
              <a:rPr lang="en-US" b="1" dirty="0" smtClean="0"/>
              <a:t>J4 Pin C OSD</a:t>
            </a:r>
          </a:p>
        </p:txBody>
      </p:sp>
    </p:spTree>
    <p:extLst>
      <p:ext uri="{BB962C8B-B14F-4D97-AF65-F5344CB8AC3E}">
        <p14:creationId xmlns:p14="http://schemas.microsoft.com/office/powerpoint/2010/main" val="42163650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p:cNvSpPr txBox="1">
            <a:spLocks/>
          </p:cNvSpPr>
          <p:nvPr/>
        </p:nvSpPr>
        <p:spPr>
          <a:xfrm>
            <a:off x="497840" y="919477"/>
            <a:ext cx="11212320" cy="1019839"/>
          </a:xfrm>
          <a:prstGeom prst="rect">
            <a:avLst/>
          </a:prstGeom>
        </p:spPr>
        <p:txBody>
          <a:bodyPr vert="horz" lIns="121920" tIns="60960" rIns="121920" bIns="60960" rtlCol="0" anchor="t" anchorCtr="0">
            <a:normAutofit/>
          </a:bodyPr>
          <a:lstStyle>
            <a:lvl1pPr algn="l" defTabSz="685800" rtl="0" eaLnBrk="1" latinLnBrk="0" hangingPunct="1">
              <a:lnSpc>
                <a:spcPct val="100000"/>
              </a:lnSpc>
              <a:spcBef>
                <a:spcPct val="0"/>
              </a:spcBef>
              <a:buNone/>
              <a:defRPr sz="2000" kern="1200" baseline="0">
                <a:solidFill>
                  <a:srgbClr val="404040"/>
                </a:solidFill>
                <a:latin typeface="Arial Black" panose="020B0A04020102020204" pitchFamily="34" charset="0"/>
                <a:ea typeface="+mj-ea"/>
                <a:cs typeface="+mj-cs"/>
              </a:defRPr>
            </a:lvl1pPr>
          </a:lstStyle>
          <a:p>
            <a:r>
              <a:rPr lang="en-US" sz="2667" dirty="0"/>
              <a:t>Video Display </a:t>
            </a:r>
            <a:r>
              <a:rPr lang="en-US" sz="2667" dirty="0" smtClean="0"/>
              <a:t>Unit – Displayed View (Trailer Connected)</a:t>
            </a:r>
            <a:endParaRPr lang="en-SG" sz="2667" dirty="0"/>
          </a:p>
        </p:txBody>
      </p:sp>
      <p:grpSp>
        <p:nvGrpSpPr>
          <p:cNvPr id="47" name="Group 46"/>
          <p:cNvGrpSpPr/>
          <p:nvPr/>
        </p:nvGrpSpPr>
        <p:grpSpPr>
          <a:xfrm>
            <a:off x="1321716" y="3537469"/>
            <a:ext cx="1569507" cy="1292000"/>
            <a:chOff x="407316" y="2946996"/>
            <a:chExt cx="1569507" cy="1292000"/>
          </a:xfrm>
        </p:grpSpPr>
        <p:pic>
          <p:nvPicPr>
            <p:cNvPr id="39" name="Picture 38"/>
            <p:cNvPicPr>
              <a:picLocks noChangeAspect="1"/>
            </p:cNvPicPr>
            <p:nvPr/>
          </p:nvPicPr>
          <p:blipFill>
            <a:blip r:embed="rId2"/>
            <a:stretch>
              <a:fillRect/>
            </a:stretch>
          </p:blipFill>
          <p:spPr>
            <a:xfrm>
              <a:off x="407316" y="2946996"/>
              <a:ext cx="1569507" cy="1292000"/>
            </a:xfrm>
            <a:prstGeom prst="rect">
              <a:avLst/>
            </a:prstGeom>
          </p:spPr>
        </p:pic>
        <p:sp>
          <p:nvSpPr>
            <p:cNvPr id="40" name="Rectangle 39"/>
            <p:cNvSpPr/>
            <p:nvPr/>
          </p:nvSpPr>
          <p:spPr>
            <a:xfrm>
              <a:off x="559633" y="2984148"/>
              <a:ext cx="1132540" cy="96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70C0"/>
                  </a:solidFill>
                </a:rPr>
                <a:t>Front TI View</a:t>
              </a:r>
              <a:endParaRPr lang="en-SG" sz="1600" dirty="0">
                <a:solidFill>
                  <a:srgbClr val="0070C0"/>
                </a:solidFill>
              </a:endParaRPr>
            </a:p>
          </p:txBody>
        </p:sp>
      </p:grpSp>
      <p:grpSp>
        <p:nvGrpSpPr>
          <p:cNvPr id="48" name="Group 47"/>
          <p:cNvGrpSpPr/>
          <p:nvPr/>
        </p:nvGrpSpPr>
        <p:grpSpPr>
          <a:xfrm>
            <a:off x="6645820" y="3537469"/>
            <a:ext cx="1569507" cy="1292000"/>
            <a:chOff x="2945657" y="2937425"/>
            <a:chExt cx="1569507" cy="1292000"/>
          </a:xfrm>
        </p:grpSpPr>
        <p:pic>
          <p:nvPicPr>
            <p:cNvPr id="41" name="Picture 40"/>
            <p:cNvPicPr>
              <a:picLocks noChangeAspect="1"/>
            </p:cNvPicPr>
            <p:nvPr/>
          </p:nvPicPr>
          <p:blipFill>
            <a:blip r:embed="rId2"/>
            <a:stretch>
              <a:fillRect/>
            </a:stretch>
          </p:blipFill>
          <p:spPr>
            <a:xfrm>
              <a:off x="2945657" y="2937425"/>
              <a:ext cx="1569507" cy="1292000"/>
            </a:xfrm>
            <a:prstGeom prst="rect">
              <a:avLst/>
            </a:prstGeom>
          </p:spPr>
        </p:pic>
        <p:sp>
          <p:nvSpPr>
            <p:cNvPr id="42" name="Rectangle 41"/>
            <p:cNvSpPr/>
            <p:nvPr/>
          </p:nvSpPr>
          <p:spPr>
            <a:xfrm>
              <a:off x="3115122" y="2974577"/>
              <a:ext cx="1132540" cy="96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B050"/>
                  </a:solidFill>
                </a:rPr>
                <a:t>Rear Far View</a:t>
              </a:r>
              <a:endParaRPr lang="en-SG" sz="1600" dirty="0">
                <a:solidFill>
                  <a:srgbClr val="00B050"/>
                </a:solidFill>
              </a:endParaRPr>
            </a:p>
          </p:txBody>
        </p:sp>
      </p:grpSp>
      <p:grpSp>
        <p:nvGrpSpPr>
          <p:cNvPr id="49" name="Group 48"/>
          <p:cNvGrpSpPr/>
          <p:nvPr/>
        </p:nvGrpSpPr>
        <p:grpSpPr>
          <a:xfrm>
            <a:off x="3983768" y="3537469"/>
            <a:ext cx="1569507" cy="1292000"/>
            <a:chOff x="5669565" y="2957361"/>
            <a:chExt cx="1569507" cy="1292000"/>
          </a:xfrm>
        </p:grpSpPr>
        <p:pic>
          <p:nvPicPr>
            <p:cNvPr id="43" name="Picture 42"/>
            <p:cNvPicPr>
              <a:picLocks noChangeAspect="1"/>
            </p:cNvPicPr>
            <p:nvPr/>
          </p:nvPicPr>
          <p:blipFill>
            <a:blip r:embed="rId2"/>
            <a:stretch>
              <a:fillRect/>
            </a:stretch>
          </p:blipFill>
          <p:spPr>
            <a:xfrm>
              <a:off x="5669565" y="2957361"/>
              <a:ext cx="1569507" cy="1292000"/>
            </a:xfrm>
            <a:prstGeom prst="rect">
              <a:avLst/>
            </a:prstGeom>
          </p:spPr>
        </p:pic>
        <p:sp>
          <p:nvSpPr>
            <p:cNvPr id="44" name="Rectangle 43"/>
            <p:cNvSpPr/>
            <p:nvPr/>
          </p:nvSpPr>
          <p:spPr>
            <a:xfrm>
              <a:off x="5796833" y="2994513"/>
              <a:ext cx="1191103" cy="96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FF0000"/>
                  </a:solidFill>
                </a:rPr>
                <a:t>Rear Near View</a:t>
              </a:r>
            </a:p>
            <a:p>
              <a:pPr algn="ctr"/>
              <a:r>
                <a:rPr lang="en-US" sz="733" dirty="0">
                  <a:solidFill>
                    <a:srgbClr val="000000"/>
                  </a:solidFill>
                </a:rPr>
                <a:t>(Default Boot Up View)</a:t>
              </a:r>
              <a:endParaRPr lang="en-SG" sz="733" dirty="0">
                <a:solidFill>
                  <a:srgbClr val="000000"/>
                </a:solidFill>
              </a:endParaRPr>
            </a:p>
          </p:txBody>
        </p:sp>
      </p:grpSp>
      <p:grpSp>
        <p:nvGrpSpPr>
          <p:cNvPr id="50" name="Group 49"/>
          <p:cNvGrpSpPr/>
          <p:nvPr/>
        </p:nvGrpSpPr>
        <p:grpSpPr>
          <a:xfrm>
            <a:off x="9307873" y="3537469"/>
            <a:ext cx="1569507" cy="1292000"/>
            <a:chOff x="8393473" y="2937425"/>
            <a:chExt cx="1569507" cy="1292000"/>
          </a:xfrm>
        </p:grpSpPr>
        <p:pic>
          <p:nvPicPr>
            <p:cNvPr id="45" name="Picture 44"/>
            <p:cNvPicPr>
              <a:picLocks noChangeAspect="1"/>
            </p:cNvPicPr>
            <p:nvPr/>
          </p:nvPicPr>
          <p:blipFill>
            <a:blip r:embed="rId2"/>
            <a:stretch>
              <a:fillRect/>
            </a:stretch>
          </p:blipFill>
          <p:spPr>
            <a:xfrm>
              <a:off x="8393473" y="2937425"/>
              <a:ext cx="1569507" cy="1292000"/>
            </a:xfrm>
            <a:prstGeom prst="rect">
              <a:avLst/>
            </a:prstGeom>
          </p:spPr>
        </p:pic>
        <p:sp>
          <p:nvSpPr>
            <p:cNvPr id="46" name="Rectangle 45"/>
            <p:cNvSpPr/>
            <p:nvPr/>
          </p:nvSpPr>
          <p:spPr>
            <a:xfrm>
              <a:off x="8562938" y="2974577"/>
              <a:ext cx="1132540" cy="96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7030A0"/>
                  </a:solidFill>
                </a:rPr>
                <a:t>Trailer View</a:t>
              </a:r>
              <a:endParaRPr lang="en-SG" sz="1600" dirty="0">
                <a:solidFill>
                  <a:srgbClr val="7030A0"/>
                </a:solidFill>
              </a:endParaRPr>
            </a:p>
          </p:txBody>
        </p:sp>
      </p:grpSp>
      <p:sp>
        <p:nvSpPr>
          <p:cNvPr id="66" name="Freeform 65"/>
          <p:cNvSpPr/>
          <p:nvPr/>
        </p:nvSpPr>
        <p:spPr>
          <a:xfrm>
            <a:off x="4657178" y="2673156"/>
            <a:ext cx="5670000" cy="861869"/>
          </a:xfrm>
          <a:custGeom>
            <a:avLst/>
            <a:gdLst>
              <a:gd name="connsiteX0" fmla="*/ 0 w 2817091"/>
              <a:gd name="connsiteY0" fmla="*/ 860722 h 860722"/>
              <a:gd name="connsiteX1" fmla="*/ 711200 w 2817091"/>
              <a:gd name="connsiteY1" fmla="*/ 94103 h 860722"/>
              <a:gd name="connsiteX2" fmla="*/ 2087418 w 2817091"/>
              <a:gd name="connsiteY2" fmla="*/ 94103 h 860722"/>
              <a:gd name="connsiteX3" fmla="*/ 2817091 w 2817091"/>
              <a:gd name="connsiteY3" fmla="*/ 833012 h 860722"/>
              <a:gd name="connsiteX0" fmla="*/ 0 w 2817091"/>
              <a:gd name="connsiteY0" fmla="*/ 861295 h 861295"/>
              <a:gd name="connsiteX1" fmla="*/ 711200 w 2817091"/>
              <a:gd name="connsiteY1" fmla="*/ 94676 h 861295"/>
              <a:gd name="connsiteX2" fmla="*/ 2087418 w 2817091"/>
              <a:gd name="connsiteY2" fmla="*/ 94676 h 861295"/>
              <a:gd name="connsiteX3" fmla="*/ 2817091 w 2817091"/>
              <a:gd name="connsiteY3" fmla="*/ 842822 h 861295"/>
              <a:gd name="connsiteX0" fmla="*/ 0 w 2821694"/>
              <a:gd name="connsiteY0" fmla="*/ 861869 h 861869"/>
              <a:gd name="connsiteX1" fmla="*/ 711200 w 2821694"/>
              <a:gd name="connsiteY1" fmla="*/ 95250 h 861869"/>
              <a:gd name="connsiteX2" fmla="*/ 2087418 w 2821694"/>
              <a:gd name="connsiteY2" fmla="*/ 95250 h 861869"/>
              <a:gd name="connsiteX3" fmla="*/ 2821694 w 2821694"/>
              <a:gd name="connsiteY3" fmla="*/ 852632 h 861869"/>
            </a:gdLst>
            <a:ahLst/>
            <a:cxnLst>
              <a:cxn ang="0">
                <a:pos x="connsiteX0" y="connsiteY0"/>
              </a:cxn>
              <a:cxn ang="0">
                <a:pos x="connsiteX1" y="connsiteY1"/>
              </a:cxn>
              <a:cxn ang="0">
                <a:pos x="connsiteX2" y="connsiteY2"/>
              </a:cxn>
              <a:cxn ang="0">
                <a:pos x="connsiteX3" y="connsiteY3"/>
              </a:cxn>
            </a:cxnLst>
            <a:rect l="l" t="t" r="r" b="b"/>
            <a:pathLst>
              <a:path w="2821694" h="861869">
                <a:moveTo>
                  <a:pt x="0" y="861869"/>
                </a:moveTo>
                <a:cubicBezTo>
                  <a:pt x="181648" y="542444"/>
                  <a:pt x="363297" y="223020"/>
                  <a:pt x="711200" y="95250"/>
                </a:cubicBezTo>
                <a:cubicBezTo>
                  <a:pt x="1059103" y="-32520"/>
                  <a:pt x="1735669" y="-30980"/>
                  <a:pt x="2087418" y="95250"/>
                </a:cubicBezTo>
                <a:cubicBezTo>
                  <a:pt x="2439167" y="221480"/>
                  <a:pt x="2632348" y="544753"/>
                  <a:pt x="2821694" y="852632"/>
                </a:cubicBezTo>
              </a:path>
            </a:pathLst>
          </a:custGeom>
          <a:noFill/>
          <a:ln w="38100">
            <a:solidFill>
              <a:srgbClr val="7030A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7" name="Freeform 66"/>
          <p:cNvSpPr/>
          <p:nvPr/>
        </p:nvSpPr>
        <p:spPr>
          <a:xfrm>
            <a:off x="1828800" y="2207171"/>
            <a:ext cx="8691417" cy="1336896"/>
          </a:xfrm>
          <a:custGeom>
            <a:avLst/>
            <a:gdLst>
              <a:gd name="connsiteX0" fmla="*/ 0 w 2817091"/>
              <a:gd name="connsiteY0" fmla="*/ 1874472 h 1874472"/>
              <a:gd name="connsiteX1" fmla="*/ 720437 w 2817091"/>
              <a:gd name="connsiteY1" fmla="*/ 202690 h 1874472"/>
              <a:gd name="connsiteX2" fmla="*/ 2078182 w 2817091"/>
              <a:gd name="connsiteY2" fmla="*/ 211926 h 1874472"/>
              <a:gd name="connsiteX3" fmla="*/ 2817091 w 2817091"/>
              <a:gd name="connsiteY3" fmla="*/ 1855999 h 1874472"/>
            </a:gdLst>
            <a:ahLst/>
            <a:cxnLst>
              <a:cxn ang="0">
                <a:pos x="connsiteX0" y="connsiteY0"/>
              </a:cxn>
              <a:cxn ang="0">
                <a:pos x="connsiteX1" y="connsiteY1"/>
              </a:cxn>
              <a:cxn ang="0">
                <a:pos x="connsiteX2" y="connsiteY2"/>
              </a:cxn>
              <a:cxn ang="0">
                <a:pos x="connsiteX3" y="connsiteY3"/>
              </a:cxn>
            </a:cxnLst>
            <a:rect l="l" t="t" r="r" b="b"/>
            <a:pathLst>
              <a:path w="2817091" h="1874472">
                <a:moveTo>
                  <a:pt x="0" y="1874472"/>
                </a:moveTo>
                <a:cubicBezTo>
                  <a:pt x="187036" y="1177126"/>
                  <a:pt x="374073" y="479781"/>
                  <a:pt x="720437" y="202690"/>
                </a:cubicBezTo>
                <a:cubicBezTo>
                  <a:pt x="1066801" y="-74401"/>
                  <a:pt x="1728740" y="-63625"/>
                  <a:pt x="2078182" y="211926"/>
                </a:cubicBezTo>
                <a:cubicBezTo>
                  <a:pt x="2427624" y="487477"/>
                  <a:pt x="2622357" y="1171738"/>
                  <a:pt x="2817091" y="1855999"/>
                </a:cubicBezTo>
              </a:path>
            </a:pathLst>
          </a:custGeom>
          <a:noFill/>
          <a:ln w="38100">
            <a:solidFill>
              <a:srgbClr val="7030A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69" name="Freeform 68"/>
          <p:cNvSpPr/>
          <p:nvPr/>
        </p:nvSpPr>
        <p:spPr>
          <a:xfrm>
            <a:off x="4734237" y="3172948"/>
            <a:ext cx="2592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rgbClr val="00B05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70" name="Freeform 69"/>
          <p:cNvSpPr/>
          <p:nvPr/>
        </p:nvSpPr>
        <p:spPr>
          <a:xfrm>
            <a:off x="7534908" y="3157903"/>
            <a:ext cx="2592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rgbClr val="7030A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71" name="Freeform 70"/>
          <p:cNvSpPr/>
          <p:nvPr/>
        </p:nvSpPr>
        <p:spPr>
          <a:xfrm rot="10800000">
            <a:off x="2021839" y="4838511"/>
            <a:ext cx="5670000" cy="861869"/>
          </a:xfrm>
          <a:custGeom>
            <a:avLst/>
            <a:gdLst>
              <a:gd name="connsiteX0" fmla="*/ 0 w 2817091"/>
              <a:gd name="connsiteY0" fmla="*/ 860722 h 860722"/>
              <a:gd name="connsiteX1" fmla="*/ 711200 w 2817091"/>
              <a:gd name="connsiteY1" fmla="*/ 94103 h 860722"/>
              <a:gd name="connsiteX2" fmla="*/ 2087418 w 2817091"/>
              <a:gd name="connsiteY2" fmla="*/ 94103 h 860722"/>
              <a:gd name="connsiteX3" fmla="*/ 2817091 w 2817091"/>
              <a:gd name="connsiteY3" fmla="*/ 833012 h 860722"/>
              <a:gd name="connsiteX0" fmla="*/ 0 w 2817091"/>
              <a:gd name="connsiteY0" fmla="*/ 861295 h 861295"/>
              <a:gd name="connsiteX1" fmla="*/ 711200 w 2817091"/>
              <a:gd name="connsiteY1" fmla="*/ 94676 h 861295"/>
              <a:gd name="connsiteX2" fmla="*/ 2087418 w 2817091"/>
              <a:gd name="connsiteY2" fmla="*/ 94676 h 861295"/>
              <a:gd name="connsiteX3" fmla="*/ 2817091 w 2817091"/>
              <a:gd name="connsiteY3" fmla="*/ 842822 h 861295"/>
              <a:gd name="connsiteX0" fmla="*/ 0 w 2821694"/>
              <a:gd name="connsiteY0" fmla="*/ 861869 h 861869"/>
              <a:gd name="connsiteX1" fmla="*/ 711200 w 2821694"/>
              <a:gd name="connsiteY1" fmla="*/ 95250 h 861869"/>
              <a:gd name="connsiteX2" fmla="*/ 2087418 w 2821694"/>
              <a:gd name="connsiteY2" fmla="*/ 95250 h 861869"/>
              <a:gd name="connsiteX3" fmla="*/ 2821694 w 2821694"/>
              <a:gd name="connsiteY3" fmla="*/ 852632 h 861869"/>
            </a:gdLst>
            <a:ahLst/>
            <a:cxnLst>
              <a:cxn ang="0">
                <a:pos x="connsiteX0" y="connsiteY0"/>
              </a:cxn>
              <a:cxn ang="0">
                <a:pos x="connsiteX1" y="connsiteY1"/>
              </a:cxn>
              <a:cxn ang="0">
                <a:pos x="connsiteX2" y="connsiteY2"/>
              </a:cxn>
              <a:cxn ang="0">
                <a:pos x="connsiteX3" y="connsiteY3"/>
              </a:cxn>
            </a:cxnLst>
            <a:rect l="l" t="t" r="r" b="b"/>
            <a:pathLst>
              <a:path w="2821694" h="861869">
                <a:moveTo>
                  <a:pt x="0" y="861869"/>
                </a:moveTo>
                <a:cubicBezTo>
                  <a:pt x="181648" y="542444"/>
                  <a:pt x="363297" y="223020"/>
                  <a:pt x="711200" y="95250"/>
                </a:cubicBezTo>
                <a:cubicBezTo>
                  <a:pt x="1059103" y="-32520"/>
                  <a:pt x="1735669" y="-30980"/>
                  <a:pt x="2087418" y="95250"/>
                </a:cubicBezTo>
                <a:cubicBezTo>
                  <a:pt x="2439167" y="221480"/>
                  <a:pt x="2632348" y="544753"/>
                  <a:pt x="2821694" y="852632"/>
                </a:cubicBezTo>
              </a:path>
            </a:pathLst>
          </a:custGeom>
          <a:noFill/>
          <a:ln w="38100">
            <a:solidFill>
              <a:schemeClr val="accent1">
                <a:lumMod val="75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72" name="Freeform 71"/>
          <p:cNvSpPr/>
          <p:nvPr/>
        </p:nvSpPr>
        <p:spPr>
          <a:xfrm rot="10800000">
            <a:off x="1828800" y="4829469"/>
            <a:ext cx="8691417" cy="1336896"/>
          </a:xfrm>
          <a:custGeom>
            <a:avLst/>
            <a:gdLst>
              <a:gd name="connsiteX0" fmla="*/ 0 w 2817091"/>
              <a:gd name="connsiteY0" fmla="*/ 1874472 h 1874472"/>
              <a:gd name="connsiteX1" fmla="*/ 720437 w 2817091"/>
              <a:gd name="connsiteY1" fmla="*/ 202690 h 1874472"/>
              <a:gd name="connsiteX2" fmla="*/ 2078182 w 2817091"/>
              <a:gd name="connsiteY2" fmla="*/ 211926 h 1874472"/>
              <a:gd name="connsiteX3" fmla="*/ 2817091 w 2817091"/>
              <a:gd name="connsiteY3" fmla="*/ 1855999 h 1874472"/>
            </a:gdLst>
            <a:ahLst/>
            <a:cxnLst>
              <a:cxn ang="0">
                <a:pos x="connsiteX0" y="connsiteY0"/>
              </a:cxn>
              <a:cxn ang="0">
                <a:pos x="connsiteX1" y="connsiteY1"/>
              </a:cxn>
              <a:cxn ang="0">
                <a:pos x="connsiteX2" y="connsiteY2"/>
              </a:cxn>
              <a:cxn ang="0">
                <a:pos x="connsiteX3" y="connsiteY3"/>
              </a:cxn>
            </a:cxnLst>
            <a:rect l="l" t="t" r="r" b="b"/>
            <a:pathLst>
              <a:path w="2817091" h="1874472">
                <a:moveTo>
                  <a:pt x="0" y="1874472"/>
                </a:moveTo>
                <a:cubicBezTo>
                  <a:pt x="187036" y="1177126"/>
                  <a:pt x="374073" y="479781"/>
                  <a:pt x="720437" y="202690"/>
                </a:cubicBezTo>
                <a:cubicBezTo>
                  <a:pt x="1066801" y="-74401"/>
                  <a:pt x="1728740" y="-63625"/>
                  <a:pt x="2078182" y="211926"/>
                </a:cubicBezTo>
                <a:cubicBezTo>
                  <a:pt x="2427624" y="487477"/>
                  <a:pt x="2622357" y="1171738"/>
                  <a:pt x="2817091" y="1855999"/>
                </a:cubicBezTo>
              </a:path>
            </a:pathLst>
          </a:custGeom>
          <a:noFill/>
          <a:ln w="38100">
            <a:solidFill>
              <a:schemeClr val="accent1">
                <a:lumMod val="75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74" name="TextBox 73"/>
          <p:cNvSpPr txBox="1"/>
          <p:nvPr/>
        </p:nvSpPr>
        <p:spPr>
          <a:xfrm>
            <a:off x="5089626" y="1614707"/>
            <a:ext cx="1932324" cy="584775"/>
          </a:xfrm>
          <a:prstGeom prst="rect">
            <a:avLst/>
          </a:prstGeom>
          <a:noFill/>
        </p:spPr>
        <p:txBody>
          <a:bodyPr wrap="none" rtlCol="0">
            <a:spAutoFit/>
          </a:bodyPr>
          <a:lstStyle/>
          <a:p>
            <a:r>
              <a:rPr lang="en-US" sz="1600" dirty="0"/>
              <a:t>Rear View toggle / </a:t>
            </a:r>
          </a:p>
          <a:p>
            <a:r>
              <a:rPr lang="en-US" sz="1600" dirty="0">
                <a:solidFill>
                  <a:srgbClr val="7030A0"/>
                </a:solidFill>
              </a:rPr>
              <a:t>Reverse Gear engage</a:t>
            </a:r>
            <a:endParaRPr lang="en-SG" sz="1600" dirty="0">
              <a:solidFill>
                <a:srgbClr val="7030A0"/>
              </a:solidFill>
            </a:endParaRPr>
          </a:p>
        </p:txBody>
      </p:sp>
      <p:sp>
        <p:nvSpPr>
          <p:cNvPr id="75" name="TextBox 74"/>
          <p:cNvSpPr txBox="1"/>
          <p:nvPr/>
        </p:nvSpPr>
        <p:spPr>
          <a:xfrm>
            <a:off x="3873771" y="5357164"/>
            <a:ext cx="1656287" cy="338554"/>
          </a:xfrm>
          <a:prstGeom prst="rect">
            <a:avLst/>
          </a:prstGeom>
          <a:noFill/>
        </p:spPr>
        <p:txBody>
          <a:bodyPr wrap="none" rtlCol="0">
            <a:spAutoFit/>
          </a:bodyPr>
          <a:lstStyle/>
          <a:p>
            <a:r>
              <a:rPr lang="en-US" sz="1600" dirty="0">
                <a:solidFill>
                  <a:srgbClr val="0070C0"/>
                </a:solidFill>
              </a:rPr>
              <a:t>Front View </a:t>
            </a:r>
            <a:r>
              <a:rPr lang="en-US" sz="1600" dirty="0" smtClean="0">
                <a:solidFill>
                  <a:srgbClr val="0070C0"/>
                </a:solidFill>
              </a:rPr>
              <a:t>toggle</a:t>
            </a:r>
            <a:endParaRPr lang="en-SG" sz="1600" dirty="0">
              <a:solidFill>
                <a:srgbClr val="0070C0"/>
              </a:solidFill>
            </a:endParaRPr>
          </a:p>
        </p:txBody>
      </p:sp>
      <p:sp>
        <p:nvSpPr>
          <p:cNvPr id="76" name="TextBox 75"/>
          <p:cNvSpPr txBox="1"/>
          <p:nvPr/>
        </p:nvSpPr>
        <p:spPr>
          <a:xfrm>
            <a:off x="2790412" y="4846806"/>
            <a:ext cx="1656287" cy="338554"/>
          </a:xfrm>
          <a:prstGeom prst="rect">
            <a:avLst/>
          </a:prstGeom>
          <a:noFill/>
        </p:spPr>
        <p:txBody>
          <a:bodyPr wrap="none" rtlCol="0">
            <a:spAutoFit/>
          </a:bodyPr>
          <a:lstStyle/>
          <a:p>
            <a:r>
              <a:rPr lang="en-US" sz="1600" dirty="0">
                <a:solidFill>
                  <a:srgbClr val="0070C0"/>
                </a:solidFill>
              </a:rPr>
              <a:t>Front View toggle</a:t>
            </a:r>
            <a:endParaRPr lang="en-SG" sz="1600" dirty="0">
              <a:solidFill>
                <a:srgbClr val="0070C0"/>
              </a:solidFill>
            </a:endParaRPr>
          </a:p>
        </p:txBody>
      </p:sp>
      <p:sp>
        <p:nvSpPr>
          <p:cNvPr id="77" name="TextBox 76"/>
          <p:cNvSpPr txBox="1"/>
          <p:nvPr/>
        </p:nvSpPr>
        <p:spPr>
          <a:xfrm>
            <a:off x="6756675" y="2339303"/>
            <a:ext cx="1762149" cy="338554"/>
          </a:xfrm>
          <a:prstGeom prst="rect">
            <a:avLst/>
          </a:prstGeom>
          <a:noFill/>
        </p:spPr>
        <p:txBody>
          <a:bodyPr wrap="none" rtlCol="0">
            <a:spAutoFit/>
          </a:bodyPr>
          <a:lstStyle/>
          <a:p>
            <a:r>
              <a:rPr lang="en-US" sz="1600" dirty="0"/>
              <a:t>Rear View </a:t>
            </a:r>
            <a:r>
              <a:rPr lang="en-US" sz="1600" dirty="0" smtClean="0"/>
              <a:t>toggle</a:t>
            </a:r>
            <a:r>
              <a:rPr lang="en-SG" sz="1600" dirty="0"/>
              <a:t> </a:t>
            </a:r>
            <a:r>
              <a:rPr lang="en-SG" sz="1600" dirty="0" smtClean="0"/>
              <a:t>/ </a:t>
            </a:r>
          </a:p>
        </p:txBody>
      </p:sp>
      <p:sp>
        <p:nvSpPr>
          <p:cNvPr id="79" name="TextBox 78"/>
          <p:cNvSpPr txBox="1"/>
          <p:nvPr/>
        </p:nvSpPr>
        <p:spPr>
          <a:xfrm>
            <a:off x="8224953" y="4848201"/>
            <a:ext cx="1762149" cy="338554"/>
          </a:xfrm>
          <a:prstGeom prst="rect">
            <a:avLst/>
          </a:prstGeom>
          <a:noFill/>
        </p:spPr>
        <p:txBody>
          <a:bodyPr wrap="none" rtlCol="0">
            <a:spAutoFit/>
          </a:bodyPr>
          <a:lstStyle/>
          <a:p>
            <a:r>
              <a:rPr lang="en-US" sz="1600" dirty="0"/>
              <a:t>Rear View toggle / </a:t>
            </a:r>
          </a:p>
        </p:txBody>
      </p:sp>
      <p:sp>
        <p:nvSpPr>
          <p:cNvPr id="80" name="TextBox 79"/>
          <p:cNvSpPr txBox="1"/>
          <p:nvPr/>
        </p:nvSpPr>
        <p:spPr>
          <a:xfrm>
            <a:off x="6725677" y="2645189"/>
            <a:ext cx="1932324" cy="338554"/>
          </a:xfrm>
          <a:prstGeom prst="rect">
            <a:avLst/>
          </a:prstGeom>
          <a:noFill/>
        </p:spPr>
        <p:txBody>
          <a:bodyPr wrap="none" rtlCol="0">
            <a:spAutoFit/>
          </a:bodyPr>
          <a:lstStyle/>
          <a:p>
            <a:r>
              <a:rPr lang="en-US" sz="1600" dirty="0">
                <a:solidFill>
                  <a:srgbClr val="7030A0"/>
                </a:solidFill>
              </a:rPr>
              <a:t>Reverse Gear engage</a:t>
            </a:r>
            <a:endParaRPr lang="en-SG" sz="1600" dirty="0">
              <a:solidFill>
                <a:srgbClr val="7030A0"/>
              </a:solidFill>
            </a:endParaRPr>
          </a:p>
        </p:txBody>
      </p:sp>
      <p:sp>
        <p:nvSpPr>
          <p:cNvPr id="81" name="TextBox 80"/>
          <p:cNvSpPr txBox="1"/>
          <p:nvPr/>
        </p:nvSpPr>
        <p:spPr>
          <a:xfrm>
            <a:off x="5435183" y="5825952"/>
            <a:ext cx="1656287" cy="338554"/>
          </a:xfrm>
          <a:prstGeom prst="rect">
            <a:avLst/>
          </a:prstGeom>
          <a:noFill/>
        </p:spPr>
        <p:txBody>
          <a:bodyPr wrap="none" rtlCol="0">
            <a:spAutoFit/>
          </a:bodyPr>
          <a:lstStyle/>
          <a:p>
            <a:r>
              <a:rPr lang="en-US" sz="1600" dirty="0">
                <a:solidFill>
                  <a:srgbClr val="0070C0"/>
                </a:solidFill>
              </a:rPr>
              <a:t>Front View </a:t>
            </a:r>
            <a:r>
              <a:rPr lang="en-US" sz="1600" dirty="0" smtClean="0">
                <a:solidFill>
                  <a:srgbClr val="0070C0"/>
                </a:solidFill>
              </a:rPr>
              <a:t>toggle</a:t>
            </a:r>
            <a:endParaRPr lang="en-SG" sz="1600" dirty="0">
              <a:solidFill>
                <a:srgbClr val="0070C0"/>
              </a:solidFill>
            </a:endParaRPr>
          </a:p>
        </p:txBody>
      </p:sp>
      <p:sp>
        <p:nvSpPr>
          <p:cNvPr id="82" name="TextBox 81"/>
          <p:cNvSpPr txBox="1"/>
          <p:nvPr/>
        </p:nvSpPr>
        <p:spPr>
          <a:xfrm>
            <a:off x="3783090" y="2351098"/>
            <a:ext cx="1970861" cy="338554"/>
          </a:xfrm>
          <a:prstGeom prst="rect">
            <a:avLst/>
          </a:prstGeom>
          <a:noFill/>
        </p:spPr>
        <p:txBody>
          <a:bodyPr wrap="none" rtlCol="0">
            <a:spAutoFit/>
          </a:bodyPr>
          <a:lstStyle/>
          <a:p>
            <a:r>
              <a:rPr lang="en-US" sz="1600" dirty="0" smtClean="0">
                <a:solidFill>
                  <a:srgbClr val="00B050"/>
                </a:solidFill>
              </a:rPr>
              <a:t>Forward </a:t>
            </a:r>
            <a:r>
              <a:rPr lang="en-US" sz="1600" dirty="0">
                <a:solidFill>
                  <a:srgbClr val="00B050"/>
                </a:solidFill>
              </a:rPr>
              <a:t>Gear engage</a:t>
            </a:r>
            <a:endParaRPr lang="en-SG" sz="1600" dirty="0">
              <a:solidFill>
                <a:srgbClr val="00B050"/>
              </a:solidFill>
            </a:endParaRPr>
          </a:p>
        </p:txBody>
      </p:sp>
      <p:sp>
        <p:nvSpPr>
          <p:cNvPr id="83" name="TextBox 82"/>
          <p:cNvSpPr txBox="1"/>
          <p:nvPr/>
        </p:nvSpPr>
        <p:spPr>
          <a:xfrm>
            <a:off x="7787951" y="5198724"/>
            <a:ext cx="1970861" cy="338554"/>
          </a:xfrm>
          <a:prstGeom prst="rect">
            <a:avLst/>
          </a:prstGeom>
          <a:noFill/>
        </p:spPr>
        <p:txBody>
          <a:bodyPr wrap="none" rtlCol="0">
            <a:spAutoFit/>
          </a:bodyPr>
          <a:lstStyle/>
          <a:p>
            <a:r>
              <a:rPr lang="en-US" sz="1600" dirty="0" smtClean="0">
                <a:solidFill>
                  <a:srgbClr val="00B050"/>
                </a:solidFill>
              </a:rPr>
              <a:t>Forward </a:t>
            </a:r>
            <a:r>
              <a:rPr lang="en-US" sz="1600" dirty="0">
                <a:solidFill>
                  <a:srgbClr val="00B050"/>
                </a:solidFill>
              </a:rPr>
              <a:t>Gear engage</a:t>
            </a:r>
            <a:endParaRPr lang="en-SG" sz="1600" dirty="0">
              <a:solidFill>
                <a:srgbClr val="00B050"/>
              </a:solidFill>
            </a:endParaRPr>
          </a:p>
        </p:txBody>
      </p:sp>
      <p:sp>
        <p:nvSpPr>
          <p:cNvPr id="84" name="TextBox 83"/>
          <p:cNvSpPr txBox="1"/>
          <p:nvPr/>
        </p:nvSpPr>
        <p:spPr>
          <a:xfrm>
            <a:off x="7938292" y="3187483"/>
            <a:ext cx="1932324" cy="338554"/>
          </a:xfrm>
          <a:prstGeom prst="rect">
            <a:avLst/>
          </a:prstGeom>
          <a:noFill/>
        </p:spPr>
        <p:txBody>
          <a:bodyPr wrap="none" rtlCol="0">
            <a:spAutoFit/>
          </a:bodyPr>
          <a:lstStyle/>
          <a:p>
            <a:r>
              <a:rPr lang="en-US" sz="1600" dirty="0">
                <a:solidFill>
                  <a:srgbClr val="7030A0"/>
                </a:solidFill>
              </a:rPr>
              <a:t>Reverse Gear engage</a:t>
            </a:r>
            <a:endParaRPr lang="en-SG" sz="1600" dirty="0">
              <a:solidFill>
                <a:srgbClr val="7030A0"/>
              </a:solidFill>
            </a:endParaRPr>
          </a:p>
        </p:txBody>
      </p:sp>
      <p:sp>
        <p:nvSpPr>
          <p:cNvPr id="86" name="TextBox 85"/>
          <p:cNvSpPr txBox="1"/>
          <p:nvPr/>
        </p:nvSpPr>
        <p:spPr>
          <a:xfrm>
            <a:off x="206801" y="6381572"/>
            <a:ext cx="8128000" cy="369332"/>
          </a:xfrm>
          <a:prstGeom prst="rect">
            <a:avLst/>
          </a:prstGeom>
          <a:noFill/>
        </p:spPr>
        <p:txBody>
          <a:bodyPr wrap="square" rtlCol="0">
            <a:spAutoFit/>
          </a:bodyPr>
          <a:lstStyle/>
          <a:p>
            <a:r>
              <a:rPr lang="en-US" dirty="0" smtClean="0"/>
              <a:t>*Provisionary switching behavior (subject to change) [lower priority to implement]</a:t>
            </a:r>
          </a:p>
        </p:txBody>
      </p:sp>
      <p:sp>
        <p:nvSpPr>
          <p:cNvPr id="37" name="Freeform 36"/>
          <p:cNvSpPr/>
          <p:nvPr/>
        </p:nvSpPr>
        <p:spPr>
          <a:xfrm rot="10800000">
            <a:off x="7701066" y="4836083"/>
            <a:ext cx="2700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rgbClr val="00B05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u="sng"/>
          </a:p>
        </p:txBody>
      </p:sp>
      <p:sp>
        <p:nvSpPr>
          <p:cNvPr id="38" name="Freeform 37"/>
          <p:cNvSpPr/>
          <p:nvPr/>
        </p:nvSpPr>
        <p:spPr>
          <a:xfrm rot="10800000">
            <a:off x="4909632" y="4827325"/>
            <a:ext cx="2700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chemeClr val="tx1">
                <a:lumMod val="50000"/>
                <a:lumOff val="50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u="sng"/>
          </a:p>
        </p:txBody>
      </p:sp>
      <p:sp>
        <p:nvSpPr>
          <p:cNvPr id="51" name="Freeform 50"/>
          <p:cNvSpPr/>
          <p:nvPr/>
        </p:nvSpPr>
        <p:spPr>
          <a:xfrm rot="10800000">
            <a:off x="2191160" y="4842370"/>
            <a:ext cx="2700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chemeClr val="accent1">
                <a:lumMod val="75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u="sng"/>
          </a:p>
        </p:txBody>
      </p:sp>
      <p:sp>
        <p:nvSpPr>
          <p:cNvPr id="52" name="Freeform 51"/>
          <p:cNvSpPr/>
          <p:nvPr/>
        </p:nvSpPr>
        <p:spPr>
          <a:xfrm>
            <a:off x="1958099" y="2673156"/>
            <a:ext cx="5550352" cy="861869"/>
          </a:xfrm>
          <a:custGeom>
            <a:avLst/>
            <a:gdLst>
              <a:gd name="connsiteX0" fmla="*/ 0 w 2817091"/>
              <a:gd name="connsiteY0" fmla="*/ 860722 h 860722"/>
              <a:gd name="connsiteX1" fmla="*/ 711200 w 2817091"/>
              <a:gd name="connsiteY1" fmla="*/ 94103 h 860722"/>
              <a:gd name="connsiteX2" fmla="*/ 2087418 w 2817091"/>
              <a:gd name="connsiteY2" fmla="*/ 94103 h 860722"/>
              <a:gd name="connsiteX3" fmla="*/ 2817091 w 2817091"/>
              <a:gd name="connsiteY3" fmla="*/ 833012 h 860722"/>
              <a:gd name="connsiteX0" fmla="*/ 0 w 2817091"/>
              <a:gd name="connsiteY0" fmla="*/ 861295 h 861295"/>
              <a:gd name="connsiteX1" fmla="*/ 711200 w 2817091"/>
              <a:gd name="connsiteY1" fmla="*/ 94676 h 861295"/>
              <a:gd name="connsiteX2" fmla="*/ 2087418 w 2817091"/>
              <a:gd name="connsiteY2" fmla="*/ 94676 h 861295"/>
              <a:gd name="connsiteX3" fmla="*/ 2817091 w 2817091"/>
              <a:gd name="connsiteY3" fmla="*/ 842822 h 861295"/>
              <a:gd name="connsiteX0" fmla="*/ 0 w 2821694"/>
              <a:gd name="connsiteY0" fmla="*/ 861869 h 861869"/>
              <a:gd name="connsiteX1" fmla="*/ 711200 w 2821694"/>
              <a:gd name="connsiteY1" fmla="*/ 95250 h 861869"/>
              <a:gd name="connsiteX2" fmla="*/ 2087418 w 2821694"/>
              <a:gd name="connsiteY2" fmla="*/ 95250 h 861869"/>
              <a:gd name="connsiteX3" fmla="*/ 2821694 w 2821694"/>
              <a:gd name="connsiteY3" fmla="*/ 852632 h 861869"/>
            </a:gdLst>
            <a:ahLst/>
            <a:cxnLst>
              <a:cxn ang="0">
                <a:pos x="connsiteX0" y="connsiteY0"/>
              </a:cxn>
              <a:cxn ang="0">
                <a:pos x="connsiteX1" y="connsiteY1"/>
              </a:cxn>
              <a:cxn ang="0">
                <a:pos x="connsiteX2" y="connsiteY2"/>
              </a:cxn>
              <a:cxn ang="0">
                <a:pos x="connsiteX3" y="connsiteY3"/>
              </a:cxn>
            </a:cxnLst>
            <a:rect l="l" t="t" r="r" b="b"/>
            <a:pathLst>
              <a:path w="2821694" h="861869">
                <a:moveTo>
                  <a:pt x="0" y="861869"/>
                </a:moveTo>
                <a:cubicBezTo>
                  <a:pt x="181648" y="542444"/>
                  <a:pt x="363297" y="223020"/>
                  <a:pt x="711200" y="95250"/>
                </a:cubicBezTo>
                <a:cubicBezTo>
                  <a:pt x="1059103" y="-32520"/>
                  <a:pt x="1735669" y="-30980"/>
                  <a:pt x="2087418" y="95250"/>
                </a:cubicBezTo>
                <a:cubicBezTo>
                  <a:pt x="2439167" y="221480"/>
                  <a:pt x="2632348" y="544753"/>
                  <a:pt x="2821694" y="852632"/>
                </a:cubicBezTo>
              </a:path>
            </a:pathLst>
          </a:custGeom>
          <a:noFill/>
          <a:ln w="38100">
            <a:solidFill>
              <a:srgbClr val="00B05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53" name="TextBox 52"/>
          <p:cNvSpPr txBox="1"/>
          <p:nvPr/>
        </p:nvSpPr>
        <p:spPr>
          <a:xfrm>
            <a:off x="5114117" y="3213202"/>
            <a:ext cx="1970861" cy="338554"/>
          </a:xfrm>
          <a:prstGeom prst="rect">
            <a:avLst/>
          </a:prstGeom>
          <a:noFill/>
        </p:spPr>
        <p:txBody>
          <a:bodyPr wrap="none" rtlCol="0">
            <a:spAutoFit/>
          </a:bodyPr>
          <a:lstStyle/>
          <a:p>
            <a:r>
              <a:rPr lang="en-US" sz="1600" dirty="0" smtClean="0">
                <a:solidFill>
                  <a:srgbClr val="00B050"/>
                </a:solidFill>
              </a:rPr>
              <a:t>Forward Gear engage</a:t>
            </a:r>
          </a:p>
        </p:txBody>
      </p:sp>
      <p:sp>
        <p:nvSpPr>
          <p:cNvPr id="55" name="TextBox 54"/>
          <p:cNvSpPr txBox="1"/>
          <p:nvPr/>
        </p:nvSpPr>
        <p:spPr>
          <a:xfrm>
            <a:off x="5439953" y="4830030"/>
            <a:ext cx="1590628" cy="338554"/>
          </a:xfrm>
          <a:prstGeom prst="rect">
            <a:avLst/>
          </a:prstGeom>
          <a:noFill/>
        </p:spPr>
        <p:txBody>
          <a:bodyPr wrap="none" rtlCol="0">
            <a:spAutoFit/>
          </a:bodyPr>
          <a:lstStyle/>
          <a:p>
            <a:r>
              <a:rPr lang="en-US" sz="1600" dirty="0"/>
              <a:t>Rear View </a:t>
            </a:r>
            <a:r>
              <a:rPr lang="en-US" sz="1600" dirty="0" smtClean="0"/>
              <a:t>toggle</a:t>
            </a:r>
            <a:endParaRPr lang="en-SG" sz="1600" dirty="0"/>
          </a:p>
        </p:txBody>
      </p:sp>
    </p:spTree>
    <p:extLst>
      <p:ext uri="{BB962C8B-B14F-4D97-AF65-F5344CB8AC3E}">
        <p14:creationId xmlns:p14="http://schemas.microsoft.com/office/powerpoint/2010/main" val="27640669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30336240"/>
              </p:ext>
            </p:extLst>
          </p:nvPr>
        </p:nvGraphicFramePr>
        <p:xfrm>
          <a:off x="368801" y="572351"/>
          <a:ext cx="3168726" cy="2596561"/>
        </p:xfrm>
        <a:graphic>
          <a:graphicData uri="http://schemas.openxmlformats.org/drawingml/2006/table">
            <a:tbl>
              <a:tblPr firstRow="1" firstCol="1" bandRow="1">
                <a:tableStyleId>{5940675A-B579-460E-94D1-54222C63F5DA}</a:tableStyleId>
              </a:tblPr>
              <a:tblGrid>
                <a:gridCol w="289561">
                  <a:extLst>
                    <a:ext uri="{9D8B030D-6E8A-4147-A177-3AD203B41FA5}">
                      <a16:colId xmlns:a16="http://schemas.microsoft.com/office/drawing/2014/main" val="1020671055"/>
                    </a:ext>
                  </a:extLst>
                </a:gridCol>
                <a:gridCol w="1525464">
                  <a:extLst>
                    <a:ext uri="{9D8B030D-6E8A-4147-A177-3AD203B41FA5}">
                      <a16:colId xmlns:a16="http://schemas.microsoft.com/office/drawing/2014/main" val="2415522152"/>
                    </a:ext>
                  </a:extLst>
                </a:gridCol>
                <a:gridCol w="1353701">
                  <a:extLst>
                    <a:ext uri="{9D8B030D-6E8A-4147-A177-3AD203B41FA5}">
                      <a16:colId xmlns:a16="http://schemas.microsoft.com/office/drawing/2014/main" val="840371708"/>
                    </a:ext>
                  </a:extLst>
                </a:gridCol>
              </a:tblGrid>
              <a:tr h="236051">
                <a:tc gridSpan="3">
                  <a:txBody>
                    <a:bodyPr/>
                    <a:lstStyle/>
                    <a:p>
                      <a:pPr>
                        <a:lnSpc>
                          <a:spcPct val="107000"/>
                        </a:lnSpc>
                        <a:spcAft>
                          <a:spcPts val="0"/>
                        </a:spcAft>
                      </a:pPr>
                      <a:r>
                        <a:rPr lang="en-SG" sz="1200" dirty="0" smtClean="0"/>
                        <a:t>J6 - D38999/24WE35SN</a:t>
                      </a:r>
                    </a:p>
                  </a:txBody>
                  <a:tcPr marL="43777" marR="43777" marT="0" marB="0" anchor="ctr"/>
                </a:tc>
                <a:tc hMerge="1">
                  <a:txBody>
                    <a:bodyPr/>
                    <a:lstStyle/>
                    <a:p>
                      <a:pPr>
                        <a:lnSpc>
                          <a:spcPct val="107000"/>
                        </a:lnSpc>
                        <a:spcAft>
                          <a:spcPts val="0"/>
                        </a:spcAft>
                      </a:pPr>
                      <a:endParaRPr lang="en-SG" sz="1200" dirty="0"/>
                    </a:p>
                  </a:txBody>
                  <a:tcPr marL="16267" marR="16267" marT="0" marB="0" anchor="ctr"/>
                </a:tc>
                <a:tc hMerge="1">
                  <a:txBody>
                    <a:bodyPr/>
                    <a:lstStyle/>
                    <a:p>
                      <a:pPr>
                        <a:lnSpc>
                          <a:spcPct val="107000"/>
                        </a:lnSpc>
                        <a:spcAft>
                          <a:spcPts val="0"/>
                        </a:spcAft>
                      </a:pPr>
                      <a:endParaRPr lang="en-SG" sz="1100" dirty="0"/>
                    </a:p>
                  </a:txBody>
                  <a:tcPr marL="43777" marR="43777" marT="0" marB="0" anchor="ctr"/>
                </a:tc>
                <a:extLst>
                  <a:ext uri="{0D108BD9-81ED-4DB2-BD59-A6C34878D82A}">
                    <a16:rowId xmlns:a16="http://schemas.microsoft.com/office/drawing/2014/main" val="4204043556"/>
                  </a:ext>
                </a:extLst>
              </a:tr>
              <a:tr h="236051">
                <a:tc>
                  <a:txBody>
                    <a:bodyPr/>
                    <a:lstStyle/>
                    <a:p>
                      <a:pPr>
                        <a:lnSpc>
                          <a:spcPct val="107000"/>
                        </a:lnSpc>
                        <a:spcAft>
                          <a:spcPts val="0"/>
                        </a:spcAft>
                      </a:pPr>
                      <a:r>
                        <a:rPr lang="en-SG" sz="1200">
                          <a:solidFill>
                            <a:srgbClr val="FF0000"/>
                          </a:solidFill>
                        </a:rPr>
                        <a:t>26</a:t>
                      </a:r>
                    </a:p>
                  </a:txBody>
                  <a:tcPr marL="43777" marR="43777" marT="0" marB="0" anchor="ctr"/>
                </a:tc>
                <a:tc>
                  <a:txBody>
                    <a:bodyPr/>
                    <a:lstStyle/>
                    <a:p>
                      <a:pPr>
                        <a:lnSpc>
                          <a:spcPct val="107000"/>
                        </a:lnSpc>
                        <a:spcAft>
                          <a:spcPts val="0"/>
                        </a:spcAft>
                      </a:pPr>
                      <a:r>
                        <a:rPr lang="en-SG" sz="1200" dirty="0">
                          <a:solidFill>
                            <a:srgbClr val="FF0000"/>
                          </a:solidFill>
                        </a:rPr>
                        <a:t>DI+1</a:t>
                      </a:r>
                    </a:p>
                  </a:txBody>
                  <a:tcPr marL="16267" marR="16267" marT="0" marB="0" anchor="ctr"/>
                </a:tc>
                <a:tc rowSpan="2">
                  <a:txBody>
                    <a:bodyPr/>
                    <a:lstStyle/>
                    <a:p>
                      <a:pPr>
                        <a:lnSpc>
                          <a:spcPct val="107000"/>
                        </a:lnSpc>
                        <a:spcAft>
                          <a:spcPts val="0"/>
                        </a:spcAft>
                      </a:pPr>
                      <a:r>
                        <a:rPr lang="en-SG" sz="1200" dirty="0">
                          <a:solidFill>
                            <a:srgbClr val="FF0000"/>
                          </a:solidFill>
                        </a:rPr>
                        <a:t>Trailer</a:t>
                      </a:r>
                    </a:p>
                  </a:txBody>
                  <a:tcPr marL="43777" marR="43777" marT="0" marB="0" anchor="ctr"/>
                </a:tc>
                <a:extLst>
                  <a:ext uri="{0D108BD9-81ED-4DB2-BD59-A6C34878D82A}">
                    <a16:rowId xmlns:a16="http://schemas.microsoft.com/office/drawing/2014/main" val="186661505"/>
                  </a:ext>
                </a:extLst>
              </a:tr>
              <a:tr h="236051">
                <a:tc>
                  <a:txBody>
                    <a:bodyPr/>
                    <a:lstStyle/>
                    <a:p>
                      <a:pPr>
                        <a:lnSpc>
                          <a:spcPct val="107000"/>
                        </a:lnSpc>
                        <a:spcAft>
                          <a:spcPts val="0"/>
                        </a:spcAft>
                      </a:pPr>
                      <a:r>
                        <a:rPr lang="en-SG" sz="1200">
                          <a:solidFill>
                            <a:srgbClr val="FF0000"/>
                          </a:solidFill>
                        </a:rPr>
                        <a:t>27</a:t>
                      </a:r>
                    </a:p>
                  </a:txBody>
                  <a:tcPr marL="43777" marR="43777" marT="0" marB="0" anchor="ctr"/>
                </a:tc>
                <a:tc>
                  <a:txBody>
                    <a:bodyPr/>
                    <a:lstStyle/>
                    <a:p>
                      <a:pPr>
                        <a:lnSpc>
                          <a:spcPct val="107000"/>
                        </a:lnSpc>
                        <a:spcAft>
                          <a:spcPts val="0"/>
                        </a:spcAft>
                      </a:pPr>
                      <a:r>
                        <a:rPr lang="en-SG" sz="1200" dirty="0">
                          <a:solidFill>
                            <a:srgbClr val="FF0000"/>
                          </a:solidFill>
                        </a:rPr>
                        <a:t>DI-1</a:t>
                      </a:r>
                    </a:p>
                  </a:txBody>
                  <a:tcPr marL="16267" marR="16267" marT="0" marB="0" anchor="ctr"/>
                </a:tc>
                <a:tc vMerge="1">
                  <a:txBody>
                    <a:bodyPr/>
                    <a:lstStyle/>
                    <a:p>
                      <a:endParaRPr lang="en-SG"/>
                    </a:p>
                  </a:txBody>
                  <a:tcPr/>
                </a:tc>
                <a:extLst>
                  <a:ext uri="{0D108BD9-81ED-4DB2-BD59-A6C34878D82A}">
                    <a16:rowId xmlns:a16="http://schemas.microsoft.com/office/drawing/2014/main" val="11380795"/>
                  </a:ext>
                </a:extLst>
              </a:tr>
              <a:tr h="236051">
                <a:tc>
                  <a:txBody>
                    <a:bodyPr/>
                    <a:lstStyle/>
                    <a:p>
                      <a:pPr>
                        <a:lnSpc>
                          <a:spcPct val="107000"/>
                        </a:lnSpc>
                        <a:spcAft>
                          <a:spcPts val="0"/>
                        </a:spcAft>
                      </a:pPr>
                      <a:r>
                        <a:rPr lang="en-SG" sz="1200"/>
                        <a:t>28</a:t>
                      </a:r>
                    </a:p>
                  </a:txBody>
                  <a:tcPr marL="43777" marR="43777" marT="0" marB="0" anchor="ctr"/>
                </a:tc>
                <a:tc>
                  <a:txBody>
                    <a:bodyPr/>
                    <a:lstStyle/>
                    <a:p>
                      <a:pPr>
                        <a:lnSpc>
                          <a:spcPct val="107000"/>
                        </a:lnSpc>
                        <a:spcAft>
                          <a:spcPts val="0"/>
                        </a:spcAft>
                      </a:pPr>
                      <a:r>
                        <a:rPr lang="en-SG" sz="1200" dirty="0"/>
                        <a:t>DI+2</a:t>
                      </a:r>
                    </a:p>
                  </a:txBody>
                  <a:tcPr marL="16267" marR="16267" marT="0" marB="0" anchor="ctr"/>
                </a:tc>
                <a:tc rowSpan="2">
                  <a:txBody>
                    <a:bodyPr/>
                    <a:lstStyle/>
                    <a:p>
                      <a:pPr>
                        <a:lnSpc>
                          <a:spcPct val="107000"/>
                        </a:lnSpc>
                        <a:spcAft>
                          <a:spcPts val="0"/>
                        </a:spcAft>
                      </a:pPr>
                      <a:r>
                        <a:rPr lang="en-SG" sz="1200"/>
                        <a:t>Reverse Gear</a:t>
                      </a:r>
                    </a:p>
                  </a:txBody>
                  <a:tcPr marL="43777" marR="43777" marT="0" marB="0" anchor="ctr"/>
                </a:tc>
                <a:extLst>
                  <a:ext uri="{0D108BD9-81ED-4DB2-BD59-A6C34878D82A}">
                    <a16:rowId xmlns:a16="http://schemas.microsoft.com/office/drawing/2014/main" val="1707595404"/>
                  </a:ext>
                </a:extLst>
              </a:tr>
              <a:tr h="236051">
                <a:tc>
                  <a:txBody>
                    <a:bodyPr/>
                    <a:lstStyle/>
                    <a:p>
                      <a:pPr>
                        <a:lnSpc>
                          <a:spcPct val="107000"/>
                        </a:lnSpc>
                        <a:spcAft>
                          <a:spcPts val="0"/>
                        </a:spcAft>
                      </a:pPr>
                      <a:r>
                        <a:rPr lang="en-SG" sz="1200"/>
                        <a:t>29</a:t>
                      </a:r>
                    </a:p>
                  </a:txBody>
                  <a:tcPr marL="43777" marR="43777" marT="0" marB="0" anchor="ctr"/>
                </a:tc>
                <a:tc>
                  <a:txBody>
                    <a:bodyPr/>
                    <a:lstStyle/>
                    <a:p>
                      <a:pPr>
                        <a:lnSpc>
                          <a:spcPct val="107000"/>
                        </a:lnSpc>
                        <a:spcAft>
                          <a:spcPts val="0"/>
                        </a:spcAft>
                      </a:pPr>
                      <a:r>
                        <a:rPr lang="en-SG" sz="1200" dirty="0"/>
                        <a:t>DI-2</a:t>
                      </a:r>
                    </a:p>
                  </a:txBody>
                  <a:tcPr marL="16267" marR="16267" marT="0" marB="0" anchor="ctr"/>
                </a:tc>
                <a:tc vMerge="1">
                  <a:txBody>
                    <a:bodyPr/>
                    <a:lstStyle/>
                    <a:p>
                      <a:endParaRPr lang="en-SG"/>
                    </a:p>
                  </a:txBody>
                  <a:tcPr/>
                </a:tc>
                <a:extLst>
                  <a:ext uri="{0D108BD9-81ED-4DB2-BD59-A6C34878D82A}">
                    <a16:rowId xmlns:a16="http://schemas.microsoft.com/office/drawing/2014/main" val="596185226"/>
                  </a:ext>
                </a:extLst>
              </a:tr>
              <a:tr h="236051">
                <a:tc>
                  <a:txBody>
                    <a:bodyPr/>
                    <a:lstStyle/>
                    <a:p>
                      <a:pPr>
                        <a:lnSpc>
                          <a:spcPct val="107000"/>
                        </a:lnSpc>
                        <a:spcAft>
                          <a:spcPts val="0"/>
                        </a:spcAft>
                      </a:pPr>
                      <a:r>
                        <a:rPr lang="en-SG" sz="1200"/>
                        <a:t>30</a:t>
                      </a:r>
                    </a:p>
                  </a:txBody>
                  <a:tcPr marL="43777" marR="43777" marT="0" marB="0" anchor="ctr"/>
                </a:tc>
                <a:tc>
                  <a:txBody>
                    <a:bodyPr/>
                    <a:lstStyle/>
                    <a:p>
                      <a:pPr>
                        <a:lnSpc>
                          <a:spcPct val="107000"/>
                        </a:lnSpc>
                        <a:spcAft>
                          <a:spcPts val="0"/>
                        </a:spcAft>
                      </a:pPr>
                      <a:r>
                        <a:rPr lang="en-SG" sz="1200" dirty="0"/>
                        <a:t>DI+3</a:t>
                      </a:r>
                    </a:p>
                  </a:txBody>
                  <a:tcPr marL="16267" marR="16267" marT="0" marB="0" anchor="ctr"/>
                </a:tc>
                <a:tc rowSpan="2">
                  <a:txBody>
                    <a:bodyPr/>
                    <a:lstStyle/>
                    <a:p>
                      <a:pPr>
                        <a:lnSpc>
                          <a:spcPct val="107000"/>
                        </a:lnSpc>
                        <a:spcAft>
                          <a:spcPts val="0"/>
                        </a:spcAft>
                      </a:pPr>
                      <a:r>
                        <a:rPr lang="en-SG" sz="1200"/>
                        <a:t>Forward Gear</a:t>
                      </a:r>
                    </a:p>
                  </a:txBody>
                  <a:tcPr marL="43777" marR="43777" marT="0" marB="0" anchor="ctr"/>
                </a:tc>
                <a:extLst>
                  <a:ext uri="{0D108BD9-81ED-4DB2-BD59-A6C34878D82A}">
                    <a16:rowId xmlns:a16="http://schemas.microsoft.com/office/drawing/2014/main" val="3544616481"/>
                  </a:ext>
                </a:extLst>
              </a:tr>
              <a:tr h="236051">
                <a:tc>
                  <a:txBody>
                    <a:bodyPr/>
                    <a:lstStyle/>
                    <a:p>
                      <a:pPr>
                        <a:lnSpc>
                          <a:spcPct val="107000"/>
                        </a:lnSpc>
                        <a:spcAft>
                          <a:spcPts val="0"/>
                        </a:spcAft>
                      </a:pPr>
                      <a:r>
                        <a:rPr lang="en-SG" sz="1200"/>
                        <a:t>31</a:t>
                      </a:r>
                    </a:p>
                  </a:txBody>
                  <a:tcPr marL="43777" marR="43777" marT="0" marB="0" anchor="ctr"/>
                </a:tc>
                <a:tc>
                  <a:txBody>
                    <a:bodyPr/>
                    <a:lstStyle/>
                    <a:p>
                      <a:pPr>
                        <a:lnSpc>
                          <a:spcPct val="107000"/>
                        </a:lnSpc>
                        <a:spcAft>
                          <a:spcPts val="0"/>
                        </a:spcAft>
                      </a:pPr>
                      <a:r>
                        <a:rPr lang="en-SG" sz="1200" dirty="0"/>
                        <a:t>DI-3</a:t>
                      </a:r>
                    </a:p>
                  </a:txBody>
                  <a:tcPr marL="16267" marR="16267" marT="0" marB="0" anchor="ctr"/>
                </a:tc>
                <a:tc vMerge="1">
                  <a:txBody>
                    <a:bodyPr/>
                    <a:lstStyle/>
                    <a:p>
                      <a:endParaRPr lang="en-SG"/>
                    </a:p>
                  </a:txBody>
                  <a:tcPr/>
                </a:tc>
                <a:extLst>
                  <a:ext uri="{0D108BD9-81ED-4DB2-BD59-A6C34878D82A}">
                    <a16:rowId xmlns:a16="http://schemas.microsoft.com/office/drawing/2014/main" val="4292428973"/>
                  </a:ext>
                </a:extLst>
              </a:tr>
              <a:tr h="236051">
                <a:tc>
                  <a:txBody>
                    <a:bodyPr/>
                    <a:lstStyle/>
                    <a:p>
                      <a:pPr>
                        <a:lnSpc>
                          <a:spcPct val="107000"/>
                        </a:lnSpc>
                        <a:spcAft>
                          <a:spcPts val="0"/>
                        </a:spcAft>
                      </a:pPr>
                      <a:r>
                        <a:rPr lang="en-SG" sz="1200" dirty="0"/>
                        <a:t>43</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rowSpan="2">
                  <a:txBody>
                    <a:bodyPr/>
                    <a:lstStyle/>
                    <a:p>
                      <a:pPr>
                        <a:lnSpc>
                          <a:spcPct val="107000"/>
                        </a:lnSpc>
                        <a:spcAft>
                          <a:spcPts val="0"/>
                        </a:spcAft>
                      </a:pPr>
                      <a:r>
                        <a:rPr lang="en-SG" sz="1200" dirty="0"/>
                        <a:t>IR Control</a:t>
                      </a:r>
                    </a:p>
                  </a:txBody>
                  <a:tcPr marL="43777" marR="43777" marT="0" marB="0" anchor="ctr"/>
                </a:tc>
                <a:extLst>
                  <a:ext uri="{0D108BD9-81ED-4DB2-BD59-A6C34878D82A}">
                    <a16:rowId xmlns:a16="http://schemas.microsoft.com/office/drawing/2014/main" val="268724777"/>
                  </a:ext>
                </a:extLst>
              </a:tr>
              <a:tr h="236051">
                <a:tc>
                  <a:txBody>
                    <a:bodyPr/>
                    <a:lstStyle/>
                    <a:p>
                      <a:pPr>
                        <a:lnSpc>
                          <a:spcPct val="107000"/>
                        </a:lnSpc>
                        <a:spcAft>
                          <a:spcPts val="0"/>
                        </a:spcAft>
                      </a:pPr>
                      <a:r>
                        <a:rPr lang="en-SG" sz="1200"/>
                        <a:t>44</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vMerge="1">
                  <a:txBody>
                    <a:bodyPr/>
                    <a:lstStyle/>
                    <a:p>
                      <a:endParaRPr lang="en-SG"/>
                    </a:p>
                  </a:txBody>
                  <a:tcPr/>
                </a:tc>
                <a:extLst>
                  <a:ext uri="{0D108BD9-81ED-4DB2-BD59-A6C34878D82A}">
                    <a16:rowId xmlns:a16="http://schemas.microsoft.com/office/drawing/2014/main" val="1285730844"/>
                  </a:ext>
                </a:extLst>
              </a:tr>
              <a:tr h="236051">
                <a:tc>
                  <a:txBody>
                    <a:bodyPr/>
                    <a:lstStyle/>
                    <a:p>
                      <a:pPr>
                        <a:lnSpc>
                          <a:spcPct val="107000"/>
                        </a:lnSpc>
                        <a:spcAft>
                          <a:spcPts val="0"/>
                        </a:spcAft>
                      </a:pPr>
                      <a:r>
                        <a:rPr lang="en-US" sz="1200" dirty="0" smtClean="0">
                          <a:solidFill>
                            <a:schemeClr val="tx1"/>
                          </a:solidFill>
                        </a:rPr>
                        <a:t>45</a:t>
                      </a:r>
                      <a:endParaRPr lang="en-SG" sz="1200" dirty="0">
                        <a:solidFill>
                          <a:schemeClr val="tx1"/>
                        </a:solidFill>
                      </a:endParaRPr>
                    </a:p>
                  </a:txBody>
                  <a:tcPr marL="43777" marR="43777" marT="0" marB="0" anchor="ctr"/>
                </a:tc>
                <a:tc>
                  <a:txBody>
                    <a:bodyPr/>
                    <a:lstStyle/>
                    <a:p>
                      <a:pPr>
                        <a:lnSpc>
                          <a:spcPct val="107000"/>
                        </a:lnSpc>
                        <a:spcAft>
                          <a:spcPts val="0"/>
                        </a:spcAft>
                      </a:pPr>
                      <a:r>
                        <a:rPr lang="en-US" sz="1200" dirty="0" smtClean="0">
                          <a:solidFill>
                            <a:schemeClr val="tx1"/>
                          </a:solidFill>
                        </a:rPr>
                        <a:t>DO+2</a:t>
                      </a:r>
                      <a:endParaRPr lang="en-SG" sz="1200" dirty="0">
                        <a:solidFill>
                          <a:schemeClr val="tx1"/>
                        </a:solidFill>
                      </a:endParaRPr>
                    </a:p>
                  </a:txBody>
                  <a:tcPr marL="16267" marR="16267" marT="0" marB="0" anchor="ctr"/>
                </a:tc>
                <a:tc rowSpan="2">
                  <a:txBody>
                    <a:bodyPr/>
                    <a:lstStyle/>
                    <a:p>
                      <a:pPr>
                        <a:lnSpc>
                          <a:spcPct val="107000"/>
                        </a:lnSpc>
                        <a:spcAft>
                          <a:spcPts val="0"/>
                        </a:spcAft>
                      </a:pPr>
                      <a:r>
                        <a:rPr lang="en-US" sz="1200" dirty="0" smtClean="0">
                          <a:solidFill>
                            <a:schemeClr val="tx1"/>
                          </a:solidFill>
                        </a:rPr>
                        <a:t>IR Control</a:t>
                      </a:r>
                      <a:endParaRPr lang="en-SG" sz="1200" dirty="0">
                        <a:solidFill>
                          <a:schemeClr val="tx1"/>
                        </a:solidFill>
                      </a:endParaRPr>
                    </a:p>
                  </a:txBody>
                  <a:tcPr marL="43777" marR="43777" marT="0" marB="0" anchor="ctr"/>
                </a:tc>
                <a:extLst>
                  <a:ext uri="{0D108BD9-81ED-4DB2-BD59-A6C34878D82A}">
                    <a16:rowId xmlns:a16="http://schemas.microsoft.com/office/drawing/2014/main" val="156501856"/>
                  </a:ext>
                </a:extLst>
              </a:tr>
              <a:tr h="236051">
                <a:tc>
                  <a:txBody>
                    <a:bodyPr/>
                    <a:lstStyle/>
                    <a:p>
                      <a:pPr>
                        <a:lnSpc>
                          <a:spcPct val="107000"/>
                        </a:lnSpc>
                        <a:spcAft>
                          <a:spcPts val="0"/>
                        </a:spcAft>
                      </a:pPr>
                      <a:r>
                        <a:rPr lang="en-US" sz="1200" dirty="0" smtClean="0">
                          <a:solidFill>
                            <a:schemeClr val="tx1"/>
                          </a:solidFill>
                        </a:rPr>
                        <a:t>46</a:t>
                      </a:r>
                      <a:endParaRPr lang="en-SG" sz="1200" dirty="0">
                        <a:solidFill>
                          <a:schemeClr val="tx1"/>
                        </a:solidFill>
                      </a:endParaRPr>
                    </a:p>
                  </a:txBody>
                  <a:tcPr marL="43777" marR="43777" marT="0" marB="0" anchor="ctr"/>
                </a:tc>
                <a:tc>
                  <a:txBody>
                    <a:bodyPr/>
                    <a:lstStyle/>
                    <a:p>
                      <a:pPr>
                        <a:lnSpc>
                          <a:spcPct val="107000"/>
                        </a:lnSpc>
                        <a:spcAft>
                          <a:spcPts val="0"/>
                        </a:spcAft>
                      </a:pPr>
                      <a:r>
                        <a:rPr lang="en-US" sz="1200" dirty="0" smtClean="0">
                          <a:solidFill>
                            <a:schemeClr val="tx1"/>
                          </a:solidFill>
                        </a:rPr>
                        <a:t>DO+2</a:t>
                      </a:r>
                      <a:endParaRPr lang="en-SG" sz="1200" dirty="0">
                        <a:solidFill>
                          <a:schemeClr val="tx1"/>
                        </a:solidFill>
                      </a:endParaRPr>
                    </a:p>
                  </a:txBody>
                  <a:tcPr marL="16267" marR="16267" marT="0" marB="0" anchor="ctr"/>
                </a:tc>
                <a:tc vMerge="1">
                  <a:txBody>
                    <a:bodyPr/>
                    <a:lstStyle/>
                    <a:p>
                      <a:pPr>
                        <a:lnSpc>
                          <a:spcPct val="107000"/>
                        </a:lnSpc>
                        <a:spcAft>
                          <a:spcPts val="0"/>
                        </a:spcAft>
                      </a:pPr>
                      <a:endParaRPr lang="en-SG" sz="1200" dirty="0"/>
                    </a:p>
                  </a:txBody>
                  <a:tcPr marL="43777" marR="43777" marT="0" marB="0" anchor="ctr"/>
                </a:tc>
                <a:extLst>
                  <a:ext uri="{0D108BD9-81ED-4DB2-BD59-A6C34878D82A}">
                    <a16:rowId xmlns:a16="http://schemas.microsoft.com/office/drawing/2014/main" val="42581642"/>
                  </a:ext>
                </a:extLst>
              </a:tr>
            </a:tbl>
          </a:graphicData>
        </a:graphic>
      </p:graphicFrame>
      <p:graphicFrame>
        <p:nvGraphicFramePr>
          <p:cNvPr id="7" name="Table 6"/>
          <p:cNvGraphicFramePr>
            <a:graphicFrameLocks noGrp="1"/>
          </p:cNvGraphicFramePr>
          <p:nvPr>
            <p:extLst/>
          </p:nvPr>
        </p:nvGraphicFramePr>
        <p:xfrm>
          <a:off x="368801" y="3438556"/>
          <a:ext cx="3168727" cy="1345115"/>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86082509"/>
                    </a:ext>
                  </a:extLst>
                </a:gridCol>
                <a:gridCol w="1442870">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a:t>J4 - TV07RW-17-20SN</a:t>
                      </a: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SG" sz="1200"/>
                        <a:t>A</a:t>
                      </a:r>
                    </a:p>
                  </a:txBody>
                  <a:tcPr marL="68580" marR="68580" marT="0" marB="0" anchor="ctr"/>
                </a:tc>
                <a:tc>
                  <a:txBody>
                    <a:bodyPr/>
                    <a:lstStyle/>
                    <a:p>
                      <a:pPr>
                        <a:lnSpc>
                          <a:spcPct val="107000"/>
                        </a:lnSpc>
                        <a:spcAft>
                          <a:spcPts val="0"/>
                        </a:spcAft>
                      </a:pPr>
                      <a:r>
                        <a:rPr lang="en-SG" sz="1200" dirty="0"/>
                        <a:t>HD-SDI INPUT 1</a:t>
                      </a:r>
                    </a:p>
                  </a:txBody>
                  <a:tcPr marL="68580" marR="68580" marT="0" marB="0" anchor="ctr"/>
                </a:tc>
                <a:tc>
                  <a:txBody>
                    <a:bodyPr/>
                    <a:lstStyle/>
                    <a:p>
                      <a:pPr>
                        <a:lnSpc>
                          <a:spcPct val="107000"/>
                        </a:lnSpc>
                        <a:spcAft>
                          <a:spcPts val="0"/>
                        </a:spcAft>
                      </a:pPr>
                      <a:r>
                        <a:rPr lang="en-US" sz="1200" dirty="0" smtClean="0"/>
                        <a:t>Front TI</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SG" sz="1200"/>
                        <a:t>B</a:t>
                      </a:r>
                    </a:p>
                  </a:txBody>
                  <a:tcPr marL="68580" marR="68580" marT="0" marB="0" anchor="ctr"/>
                </a:tc>
                <a:tc>
                  <a:txBody>
                    <a:bodyPr/>
                    <a:lstStyle/>
                    <a:p>
                      <a:pPr>
                        <a:lnSpc>
                          <a:spcPct val="107000"/>
                        </a:lnSpc>
                        <a:spcAft>
                          <a:spcPts val="0"/>
                        </a:spcAft>
                      </a:pPr>
                      <a:r>
                        <a:rPr lang="en-SG" sz="1200"/>
                        <a:t>HD-SDI INPUT 2</a:t>
                      </a:r>
                    </a:p>
                  </a:txBody>
                  <a:tcPr marL="68580" marR="68580" marT="0" marB="0" anchor="ctr"/>
                </a:tc>
                <a:tc>
                  <a:txBody>
                    <a:bodyPr/>
                    <a:lstStyle/>
                    <a:p>
                      <a:pPr>
                        <a:lnSpc>
                          <a:spcPct val="107000"/>
                        </a:lnSpc>
                        <a:spcAft>
                          <a:spcPts val="0"/>
                        </a:spcAft>
                      </a:pPr>
                      <a:r>
                        <a:rPr lang="en-US" sz="1200" dirty="0" smtClean="0"/>
                        <a:t>Rear Near</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SG" sz="1200"/>
                        <a:t>C</a:t>
                      </a:r>
                    </a:p>
                  </a:txBody>
                  <a:tcPr marL="68580" marR="68580" marT="0" marB="0" anchor="ctr"/>
                </a:tc>
                <a:tc>
                  <a:txBody>
                    <a:bodyPr/>
                    <a:lstStyle/>
                    <a:p>
                      <a:pPr>
                        <a:lnSpc>
                          <a:spcPct val="107000"/>
                        </a:lnSpc>
                        <a:spcAft>
                          <a:spcPts val="0"/>
                        </a:spcAft>
                      </a:pPr>
                      <a:r>
                        <a:rPr lang="en-SG" sz="1200"/>
                        <a:t>HD-SDI INPUT 3</a:t>
                      </a:r>
                    </a:p>
                  </a:txBody>
                  <a:tcPr marL="68580" marR="68580" marT="0" marB="0" anchor="ctr"/>
                </a:tc>
                <a:tc>
                  <a:txBody>
                    <a:bodyPr/>
                    <a:lstStyle/>
                    <a:p>
                      <a:pPr>
                        <a:lnSpc>
                          <a:spcPct val="107000"/>
                        </a:lnSpc>
                        <a:spcAft>
                          <a:spcPts val="0"/>
                        </a:spcAft>
                      </a:pPr>
                      <a:r>
                        <a:rPr lang="en-US" sz="1200" dirty="0" smtClean="0"/>
                        <a:t>Rear Far</a:t>
                      </a:r>
                      <a:endParaRPr lang="en-SG" sz="1200" dirty="0"/>
                    </a:p>
                  </a:txBody>
                  <a:tcPr marL="68580" marR="68580" marT="0" marB="0" anchor="ctr"/>
                </a:tc>
                <a:extLst>
                  <a:ext uri="{0D108BD9-81ED-4DB2-BD59-A6C34878D82A}">
                    <a16:rowId xmlns:a16="http://schemas.microsoft.com/office/drawing/2014/main" val="1973631581"/>
                  </a:ext>
                </a:extLst>
              </a:tr>
              <a:tr h="269023">
                <a:tc>
                  <a:txBody>
                    <a:bodyPr/>
                    <a:lstStyle/>
                    <a:p>
                      <a:pPr>
                        <a:lnSpc>
                          <a:spcPct val="107000"/>
                        </a:lnSpc>
                        <a:spcAft>
                          <a:spcPts val="0"/>
                        </a:spcAft>
                      </a:pPr>
                      <a:r>
                        <a:rPr lang="en-SG" sz="1200"/>
                        <a:t>D</a:t>
                      </a:r>
                    </a:p>
                  </a:txBody>
                  <a:tcPr marL="68580" marR="68580" marT="0" marB="0" anchor="ctr"/>
                </a:tc>
                <a:tc>
                  <a:txBody>
                    <a:bodyPr/>
                    <a:lstStyle/>
                    <a:p>
                      <a:pPr>
                        <a:lnSpc>
                          <a:spcPct val="107000"/>
                        </a:lnSpc>
                        <a:spcAft>
                          <a:spcPts val="0"/>
                        </a:spcAft>
                      </a:pPr>
                      <a:r>
                        <a:rPr lang="en-SG" sz="1200" dirty="0"/>
                        <a:t>HD-SDI INPUT 4</a:t>
                      </a:r>
                    </a:p>
                  </a:txBody>
                  <a:tcPr marL="68580" marR="68580" marT="0" marB="0" anchor="ctr"/>
                </a:tc>
                <a:tc>
                  <a:txBody>
                    <a:bodyPr/>
                    <a:lstStyle/>
                    <a:p>
                      <a:pPr>
                        <a:lnSpc>
                          <a:spcPct val="107000"/>
                        </a:lnSpc>
                        <a:spcAft>
                          <a:spcPts val="0"/>
                        </a:spcAft>
                      </a:pPr>
                      <a:r>
                        <a:rPr lang="en-US" sz="1200" dirty="0" smtClean="0"/>
                        <a:t>Trailer</a:t>
                      </a:r>
                      <a:endParaRPr lang="en-SG" sz="1200" dirty="0"/>
                    </a:p>
                  </a:txBody>
                  <a:tcPr marL="68580" marR="68580" marT="0" marB="0" anchor="ctr"/>
                </a:tc>
                <a:extLst>
                  <a:ext uri="{0D108BD9-81ED-4DB2-BD59-A6C34878D82A}">
                    <a16:rowId xmlns:a16="http://schemas.microsoft.com/office/drawing/2014/main" val="4188501871"/>
                  </a:ext>
                </a:extLst>
              </a:tr>
            </a:tbl>
          </a:graphicData>
        </a:graphic>
      </p:graphicFrame>
      <p:graphicFrame>
        <p:nvGraphicFramePr>
          <p:cNvPr id="8" name="Table 7"/>
          <p:cNvGraphicFramePr>
            <a:graphicFrameLocks noGrp="1"/>
          </p:cNvGraphicFramePr>
          <p:nvPr>
            <p:extLst/>
          </p:nvPr>
        </p:nvGraphicFramePr>
        <p:xfrm>
          <a:off x="368801" y="5031827"/>
          <a:ext cx="3168727" cy="538046"/>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2888483"/>
                    </a:ext>
                  </a:extLst>
                </a:gridCol>
                <a:gridCol w="1442870">
                  <a:extLst>
                    <a:ext uri="{9D8B030D-6E8A-4147-A177-3AD203B41FA5}">
                      <a16:colId xmlns:a16="http://schemas.microsoft.com/office/drawing/2014/main" val="3752089026"/>
                    </a:ext>
                  </a:extLst>
                </a:gridCol>
                <a:gridCol w="1442870">
                  <a:extLst>
                    <a:ext uri="{9D8B030D-6E8A-4147-A177-3AD203B41FA5}">
                      <a16:colId xmlns:a16="http://schemas.microsoft.com/office/drawing/2014/main" val="3460714710"/>
                    </a:ext>
                  </a:extLst>
                </a:gridCol>
              </a:tblGrid>
              <a:tr h="269023">
                <a:tc gridSpan="3">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J7 - D38999/24WG11SN</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603845671"/>
                  </a:ext>
                </a:extLst>
              </a:tr>
              <a:tr h="269023">
                <a:tc>
                  <a:txBody>
                    <a:bodyPr/>
                    <a:lstStyle/>
                    <a:p>
                      <a:pPr>
                        <a:lnSpc>
                          <a:spcPct val="107000"/>
                        </a:lnSpc>
                        <a:spcAft>
                          <a:spcPts val="0"/>
                        </a:spcAft>
                      </a:pPr>
                      <a:r>
                        <a:rPr lang="en-SG"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en-SG"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1</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VDU</a:t>
                      </a:r>
                      <a:endParaRPr lang="en-SG" sz="1200" dirty="0"/>
                    </a:p>
                  </a:txBody>
                  <a:tcPr marL="68580" marR="68580" marT="0" marB="0" anchor="ctr"/>
                </a:tc>
                <a:extLst>
                  <a:ext uri="{0D108BD9-81ED-4DB2-BD59-A6C34878D82A}">
                    <a16:rowId xmlns:a16="http://schemas.microsoft.com/office/drawing/2014/main" val="1839098319"/>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731419110"/>
              </p:ext>
            </p:extLst>
          </p:nvPr>
        </p:nvGraphicFramePr>
        <p:xfrm>
          <a:off x="3731491" y="572351"/>
          <a:ext cx="8128000" cy="540004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3983651129"/>
                    </a:ext>
                  </a:extLst>
                </a:gridCol>
                <a:gridCol w="2032000">
                  <a:extLst>
                    <a:ext uri="{9D8B030D-6E8A-4147-A177-3AD203B41FA5}">
                      <a16:colId xmlns:a16="http://schemas.microsoft.com/office/drawing/2014/main" val="2832685308"/>
                    </a:ext>
                  </a:extLst>
                </a:gridCol>
                <a:gridCol w="2032000">
                  <a:extLst>
                    <a:ext uri="{9D8B030D-6E8A-4147-A177-3AD203B41FA5}">
                      <a16:colId xmlns:a16="http://schemas.microsoft.com/office/drawing/2014/main" val="400572796"/>
                    </a:ext>
                  </a:extLst>
                </a:gridCol>
                <a:gridCol w="2032000">
                  <a:extLst>
                    <a:ext uri="{9D8B030D-6E8A-4147-A177-3AD203B41FA5}">
                      <a16:colId xmlns:a16="http://schemas.microsoft.com/office/drawing/2014/main" val="2104263671"/>
                    </a:ext>
                  </a:extLst>
                </a:gridCol>
              </a:tblGrid>
              <a:tr h="370840">
                <a:tc>
                  <a:txBody>
                    <a:bodyPr/>
                    <a:lstStyle/>
                    <a:p>
                      <a:r>
                        <a:rPr lang="en-US" dirty="0" smtClean="0"/>
                        <a:t>Action</a:t>
                      </a:r>
                      <a:endParaRPr lang="en-SG" dirty="0"/>
                    </a:p>
                  </a:txBody>
                  <a:tcPr/>
                </a:tc>
                <a:tc>
                  <a:txBody>
                    <a:bodyPr/>
                    <a:lstStyle/>
                    <a:p>
                      <a:r>
                        <a:rPr lang="en-US" dirty="0" smtClean="0"/>
                        <a:t>Current</a:t>
                      </a:r>
                      <a:r>
                        <a:rPr lang="en-US" baseline="0" dirty="0" smtClean="0"/>
                        <a:t> View State</a:t>
                      </a:r>
                      <a:endParaRPr lang="en-SG" dirty="0"/>
                    </a:p>
                  </a:txBody>
                  <a:tcPr/>
                </a:tc>
                <a:tc>
                  <a:txBody>
                    <a:bodyPr/>
                    <a:lstStyle/>
                    <a:p>
                      <a:r>
                        <a:rPr lang="en-US" dirty="0" smtClean="0"/>
                        <a:t>Output</a:t>
                      </a:r>
                      <a:endParaRPr lang="en-SG" dirty="0"/>
                    </a:p>
                  </a:txBody>
                  <a:tcPr/>
                </a:tc>
                <a:tc>
                  <a:txBody>
                    <a:bodyPr/>
                    <a:lstStyle/>
                    <a:p>
                      <a:r>
                        <a:rPr lang="en-US" dirty="0" smtClean="0"/>
                        <a:t>Expected Result</a:t>
                      </a:r>
                      <a:endParaRPr lang="en-SG" dirty="0"/>
                    </a:p>
                  </a:txBody>
                  <a:tcPr/>
                </a:tc>
                <a:extLst>
                  <a:ext uri="{0D108BD9-81ED-4DB2-BD59-A6C34878D82A}">
                    <a16:rowId xmlns:a16="http://schemas.microsoft.com/office/drawing/2014/main" val="2672070184"/>
                  </a:ext>
                </a:extLst>
              </a:tr>
              <a:tr h="370840">
                <a:tc>
                  <a:txBody>
                    <a:bodyPr/>
                    <a:lstStyle/>
                    <a:p>
                      <a:r>
                        <a:rPr lang="en-US" dirty="0" smtClean="0"/>
                        <a:t>J6</a:t>
                      </a:r>
                      <a:r>
                        <a:rPr lang="en-US" baseline="0" dirty="0" smtClean="0"/>
                        <a:t> pin 28 change from low to HIGH</a:t>
                      </a:r>
                    </a:p>
                    <a:p>
                      <a:r>
                        <a:rPr lang="en-US" baseline="0" dirty="0" smtClean="0"/>
                        <a:t>(Reverse Gear)</a:t>
                      </a:r>
                      <a:endParaRPr lang="en-SG" dirty="0"/>
                    </a:p>
                  </a:txBody>
                  <a:tcPr/>
                </a:tc>
                <a:tc>
                  <a:txBody>
                    <a:bodyPr/>
                    <a:lstStyle/>
                    <a:p>
                      <a:r>
                        <a:rPr lang="en-US" dirty="0" smtClean="0"/>
                        <a:t>-</a:t>
                      </a:r>
                      <a:endParaRPr lang="en-SG" dirty="0"/>
                    </a:p>
                  </a:txBody>
                  <a:tcPr/>
                </a:tc>
                <a:tc>
                  <a:txBody>
                    <a:bodyPr/>
                    <a:lstStyle/>
                    <a:p>
                      <a:r>
                        <a:rPr lang="en-US" dirty="0" smtClean="0"/>
                        <a:t>J7</a:t>
                      </a:r>
                      <a:r>
                        <a:rPr lang="en-US" baseline="0" dirty="0" smtClean="0"/>
                        <a:t> pin A change to J4 pin </a:t>
                      </a:r>
                      <a:r>
                        <a:rPr lang="en-US" baseline="0" dirty="0" smtClean="0">
                          <a:solidFill>
                            <a:srgbClr val="FF0000"/>
                          </a:solidFill>
                        </a:rPr>
                        <a:t>D</a:t>
                      </a:r>
                      <a:endParaRPr lang="en-SG" dirty="0">
                        <a:solidFill>
                          <a:srgbClr val="FF0000"/>
                        </a:solidFill>
                      </a:endParaRPr>
                    </a:p>
                  </a:txBody>
                  <a:tcPr/>
                </a:tc>
                <a:tc>
                  <a:txBody>
                    <a:bodyPr/>
                    <a:lstStyle/>
                    <a:p>
                      <a:r>
                        <a:rPr lang="en-US" dirty="0" smtClean="0"/>
                        <a:t>VDU output switch to </a:t>
                      </a:r>
                      <a:r>
                        <a:rPr lang="en-US" dirty="0" smtClean="0">
                          <a:solidFill>
                            <a:srgbClr val="FF0000"/>
                          </a:solidFill>
                        </a:rPr>
                        <a:t>trailer view</a:t>
                      </a:r>
                      <a:endParaRPr lang="en-SG" dirty="0">
                        <a:solidFill>
                          <a:srgbClr val="FF0000"/>
                        </a:solidFill>
                      </a:endParaRPr>
                    </a:p>
                  </a:txBody>
                  <a:tcPr/>
                </a:tc>
                <a:extLst>
                  <a:ext uri="{0D108BD9-81ED-4DB2-BD59-A6C34878D82A}">
                    <a16:rowId xmlns:a16="http://schemas.microsoft.com/office/drawing/2014/main" val="14088757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J6</a:t>
                      </a:r>
                      <a:r>
                        <a:rPr lang="en-US" baseline="0" dirty="0" smtClean="0"/>
                        <a:t> pin 30 change from low to HIGH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(Forward Gear)</a:t>
                      </a:r>
                      <a:endParaRPr lang="en-SG" dirty="0" smtClean="0"/>
                    </a:p>
                  </a:txBody>
                  <a:tcPr/>
                </a:tc>
                <a:tc>
                  <a:txBody>
                    <a:bodyPr/>
                    <a:lstStyle/>
                    <a:p>
                      <a:r>
                        <a:rPr lang="en-US" dirty="0" smtClean="0"/>
                        <a:t>-</a:t>
                      </a:r>
                      <a:endParaRPr lang="en-SG" dirty="0"/>
                    </a:p>
                  </a:txBody>
                  <a:tcPr/>
                </a:tc>
                <a:tc>
                  <a:txBody>
                    <a:bodyPr/>
                    <a:lstStyle/>
                    <a:p>
                      <a:r>
                        <a:rPr lang="en-US" dirty="0" smtClean="0"/>
                        <a:t>J7</a:t>
                      </a:r>
                      <a:r>
                        <a:rPr lang="en-US" baseline="0" dirty="0" smtClean="0"/>
                        <a:t> pin A change to J4 pin C</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rear far view</a:t>
                      </a:r>
                      <a:endParaRPr lang="en-SG" dirty="0" smtClean="0"/>
                    </a:p>
                  </a:txBody>
                  <a:tcPr/>
                </a:tc>
                <a:extLst>
                  <a:ext uri="{0D108BD9-81ED-4DB2-BD59-A6C34878D82A}">
                    <a16:rowId xmlns:a16="http://schemas.microsoft.com/office/drawing/2014/main" val="2669583368"/>
                  </a:ext>
                </a:extLst>
              </a:tr>
              <a:tr h="370840">
                <a:tc>
                  <a:txBody>
                    <a:bodyPr/>
                    <a:lstStyle/>
                    <a:p>
                      <a:r>
                        <a:rPr lang="en-US" dirty="0" smtClean="0"/>
                        <a:t>FRONT</a:t>
                      </a:r>
                      <a:r>
                        <a:rPr lang="en-US" baseline="0" dirty="0" smtClean="0"/>
                        <a:t> button pressed on VDU</a:t>
                      </a:r>
                      <a:endParaRPr lang="en-SG" dirty="0"/>
                    </a:p>
                  </a:txBody>
                  <a:tcPr/>
                </a:tc>
                <a:tc>
                  <a:txBody>
                    <a:bodyPr/>
                    <a:lstStyle/>
                    <a:p>
                      <a:r>
                        <a:rPr lang="en-US" dirty="0" smtClean="0"/>
                        <a:t>-</a:t>
                      </a:r>
                      <a:endParaRPr lang="en-SG" dirty="0"/>
                    </a:p>
                  </a:txBody>
                  <a:tcPr/>
                </a:tc>
                <a:tc>
                  <a:txBody>
                    <a:bodyPr/>
                    <a:lstStyle/>
                    <a:p>
                      <a:r>
                        <a:rPr lang="en-US" dirty="0" smtClean="0"/>
                        <a:t>J7 pin A change to J4 pin A</a:t>
                      </a:r>
                      <a:endParaRPr lang="en-SG" dirty="0"/>
                    </a:p>
                  </a:txBody>
                  <a:tcPr/>
                </a:tc>
                <a:tc>
                  <a:txBody>
                    <a:bodyPr/>
                    <a:lstStyle/>
                    <a:p>
                      <a:r>
                        <a:rPr lang="en-US" dirty="0" smtClean="0"/>
                        <a:t>VDU output switch to front</a:t>
                      </a:r>
                      <a:r>
                        <a:rPr lang="en-US" baseline="0" dirty="0" smtClean="0"/>
                        <a:t> TI view</a:t>
                      </a:r>
                      <a:endParaRPr lang="en-SG" dirty="0"/>
                    </a:p>
                  </a:txBody>
                  <a:tcPr/>
                </a:tc>
                <a:extLst>
                  <a:ext uri="{0D108BD9-81ED-4DB2-BD59-A6C34878D82A}">
                    <a16:rowId xmlns:a16="http://schemas.microsoft.com/office/drawing/2014/main" val="1596936741"/>
                  </a:ext>
                </a:extLst>
              </a:tr>
              <a:tr h="370840">
                <a:tc>
                  <a:txBody>
                    <a:bodyPr/>
                    <a:lstStyle/>
                    <a:p>
                      <a:r>
                        <a:rPr lang="en-US" dirty="0" smtClean="0"/>
                        <a:t>REAR button pressed on VDU</a:t>
                      </a:r>
                      <a:endParaRPr lang="en-SG" dirty="0"/>
                    </a:p>
                  </a:txBody>
                  <a:tcPr/>
                </a:tc>
                <a:tc>
                  <a:txBody>
                    <a:bodyPr/>
                    <a:lstStyle/>
                    <a:p>
                      <a:r>
                        <a:rPr lang="en-US" dirty="0" smtClean="0"/>
                        <a:t>Front TI</a:t>
                      </a:r>
                      <a:endParaRPr lang="en-SG" dirty="0"/>
                    </a:p>
                  </a:txBody>
                  <a:tcPr/>
                </a:tc>
                <a:tc>
                  <a:txBody>
                    <a:bodyPr/>
                    <a:lstStyle/>
                    <a:p>
                      <a:r>
                        <a:rPr lang="en-US" dirty="0" smtClean="0"/>
                        <a:t>J7 pin A change to J4 pin </a:t>
                      </a:r>
                      <a:r>
                        <a:rPr lang="en-US" dirty="0" smtClean="0">
                          <a:solidFill>
                            <a:srgbClr val="FF0000"/>
                          </a:solidFill>
                        </a:rPr>
                        <a:t>D</a:t>
                      </a:r>
                      <a:endParaRPr lang="en-SG"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a:t>
                      </a:r>
                      <a:r>
                        <a:rPr lang="en-US" dirty="0" smtClean="0">
                          <a:solidFill>
                            <a:srgbClr val="FF0000"/>
                          </a:solidFill>
                        </a:rPr>
                        <a:t>trailer view</a:t>
                      </a:r>
                      <a:endParaRPr lang="en-SG" dirty="0" smtClean="0">
                        <a:solidFill>
                          <a:srgbClr val="FF0000"/>
                        </a:solidFill>
                      </a:endParaRPr>
                    </a:p>
                  </a:txBody>
                  <a:tcPr/>
                </a:tc>
                <a:extLst>
                  <a:ext uri="{0D108BD9-81ED-4DB2-BD59-A6C34878D82A}">
                    <a16:rowId xmlns:a16="http://schemas.microsoft.com/office/drawing/2014/main" val="16423981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REAR button pressed on VDU</a:t>
                      </a:r>
                      <a:endParaRPr lang="en-SG" dirty="0" smtClean="0"/>
                    </a:p>
                  </a:txBody>
                  <a:tcPr/>
                </a:tc>
                <a:tc>
                  <a:txBody>
                    <a:bodyPr/>
                    <a:lstStyle/>
                    <a:p>
                      <a:r>
                        <a:rPr lang="en-US" dirty="0" smtClean="0"/>
                        <a:t>Trailer</a:t>
                      </a:r>
                      <a:endParaRPr lang="en-SG" dirty="0"/>
                    </a:p>
                  </a:txBody>
                  <a:tcPr/>
                </a:tc>
                <a:tc>
                  <a:txBody>
                    <a:bodyPr/>
                    <a:lstStyle/>
                    <a:p>
                      <a:r>
                        <a:rPr lang="en-US" dirty="0" smtClean="0"/>
                        <a:t>J7 pin A change to J4 pin C</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rear far view</a:t>
                      </a:r>
                      <a:endParaRPr lang="en-SG" dirty="0" smtClean="0"/>
                    </a:p>
                  </a:txBody>
                  <a:tcPr/>
                </a:tc>
                <a:extLst>
                  <a:ext uri="{0D108BD9-81ED-4DB2-BD59-A6C34878D82A}">
                    <a16:rowId xmlns:a16="http://schemas.microsoft.com/office/drawing/2014/main" val="4083816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REAR button pressed on VDU</a:t>
                      </a:r>
                      <a:endParaRPr lang="en-SG" dirty="0" smtClean="0"/>
                    </a:p>
                  </a:txBody>
                  <a:tcPr/>
                </a:tc>
                <a:tc>
                  <a:txBody>
                    <a:bodyPr/>
                    <a:lstStyle/>
                    <a:p>
                      <a:r>
                        <a:rPr lang="en-US" dirty="0" smtClean="0"/>
                        <a:t>Rear Far</a:t>
                      </a:r>
                      <a:endParaRPr lang="en-SG" dirty="0"/>
                    </a:p>
                  </a:txBody>
                  <a:tcPr/>
                </a:tc>
                <a:tc>
                  <a:txBody>
                    <a:bodyPr/>
                    <a:lstStyle/>
                    <a:p>
                      <a:r>
                        <a:rPr lang="en-US" dirty="0" smtClean="0"/>
                        <a:t>J7 pin A change to J4 pin B</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rear near view</a:t>
                      </a:r>
                      <a:endParaRPr lang="en-SG" dirty="0" smtClean="0"/>
                    </a:p>
                  </a:txBody>
                  <a:tcPr/>
                </a:tc>
                <a:extLst>
                  <a:ext uri="{0D108BD9-81ED-4DB2-BD59-A6C34878D82A}">
                    <a16:rowId xmlns:a16="http://schemas.microsoft.com/office/drawing/2014/main" val="19427828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REAR button pressed on VDU</a:t>
                      </a:r>
                      <a:endParaRPr lang="en-SG" dirty="0" smtClean="0"/>
                    </a:p>
                  </a:txBody>
                  <a:tcPr/>
                </a:tc>
                <a:tc>
                  <a:txBody>
                    <a:bodyPr/>
                    <a:lstStyle/>
                    <a:p>
                      <a:r>
                        <a:rPr lang="en-US" dirty="0" smtClean="0"/>
                        <a:t>Rear Near</a:t>
                      </a:r>
                      <a:endParaRPr lang="en-SG" dirty="0"/>
                    </a:p>
                  </a:txBody>
                  <a:tcPr/>
                </a:tc>
                <a:tc>
                  <a:txBody>
                    <a:bodyPr/>
                    <a:lstStyle/>
                    <a:p>
                      <a:r>
                        <a:rPr lang="en-US" dirty="0" smtClean="0"/>
                        <a:t>J7 pin A change to J4 pin </a:t>
                      </a:r>
                      <a:r>
                        <a:rPr lang="en-US" dirty="0" smtClean="0">
                          <a:solidFill>
                            <a:srgbClr val="FF0000"/>
                          </a:solidFill>
                        </a:rPr>
                        <a:t>D</a:t>
                      </a:r>
                      <a:endParaRPr lang="en-SG"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a:t>
                      </a:r>
                      <a:r>
                        <a:rPr lang="en-US" dirty="0" smtClean="0">
                          <a:solidFill>
                            <a:srgbClr val="FF0000"/>
                          </a:solidFill>
                        </a:rPr>
                        <a:t>trailer</a:t>
                      </a:r>
                      <a:r>
                        <a:rPr lang="en-US" baseline="0" dirty="0" smtClean="0">
                          <a:solidFill>
                            <a:srgbClr val="FF0000"/>
                          </a:solidFill>
                        </a:rPr>
                        <a:t> view</a:t>
                      </a:r>
                      <a:endParaRPr lang="en-SG" dirty="0" smtClean="0">
                        <a:solidFill>
                          <a:srgbClr val="FF0000"/>
                        </a:solidFill>
                      </a:endParaRPr>
                    </a:p>
                  </a:txBody>
                  <a:tcPr/>
                </a:tc>
                <a:extLst>
                  <a:ext uri="{0D108BD9-81ED-4DB2-BD59-A6C34878D82A}">
                    <a16:rowId xmlns:a16="http://schemas.microsoft.com/office/drawing/2014/main" val="2536663617"/>
                  </a:ext>
                </a:extLst>
              </a:tr>
            </a:tbl>
          </a:graphicData>
        </a:graphic>
      </p:graphicFrame>
      <p:sp>
        <p:nvSpPr>
          <p:cNvPr id="9" name="TextBox 8"/>
          <p:cNvSpPr txBox="1"/>
          <p:nvPr/>
        </p:nvSpPr>
        <p:spPr>
          <a:xfrm>
            <a:off x="3731491" y="5981282"/>
            <a:ext cx="8128000" cy="646331"/>
          </a:xfrm>
          <a:prstGeom prst="rect">
            <a:avLst/>
          </a:prstGeom>
          <a:noFill/>
        </p:spPr>
        <p:txBody>
          <a:bodyPr wrap="square" rtlCol="0">
            <a:spAutoFit/>
          </a:bodyPr>
          <a:lstStyle/>
          <a:p>
            <a:r>
              <a:rPr lang="en-US" dirty="0" smtClean="0"/>
              <a:t>If the current VDU view state and the expected view state is the same, there should be NO switching</a:t>
            </a:r>
          </a:p>
        </p:txBody>
      </p:sp>
      <p:sp>
        <p:nvSpPr>
          <p:cNvPr id="10" name="TextBox 9"/>
          <p:cNvSpPr txBox="1"/>
          <p:nvPr/>
        </p:nvSpPr>
        <p:spPr>
          <a:xfrm>
            <a:off x="3731491" y="194128"/>
            <a:ext cx="8128000" cy="369332"/>
          </a:xfrm>
          <a:prstGeom prst="rect">
            <a:avLst/>
          </a:prstGeom>
          <a:noFill/>
        </p:spPr>
        <p:txBody>
          <a:bodyPr wrap="square" rtlCol="0">
            <a:spAutoFit/>
          </a:bodyPr>
          <a:lstStyle/>
          <a:p>
            <a:r>
              <a:rPr lang="en-US" b="1" dirty="0" smtClean="0"/>
              <a:t>* J6 Pin 26 HIGH (Trailer Connected Mode)</a:t>
            </a:r>
          </a:p>
        </p:txBody>
      </p:sp>
    </p:spTree>
    <p:extLst>
      <p:ext uri="{BB962C8B-B14F-4D97-AF65-F5344CB8AC3E}">
        <p14:creationId xmlns:p14="http://schemas.microsoft.com/office/powerpoint/2010/main" val="26743004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p:cNvSpPr txBox="1">
            <a:spLocks/>
          </p:cNvSpPr>
          <p:nvPr/>
        </p:nvSpPr>
        <p:spPr>
          <a:xfrm>
            <a:off x="497840" y="919477"/>
            <a:ext cx="11212320" cy="1019839"/>
          </a:xfrm>
          <a:prstGeom prst="rect">
            <a:avLst/>
          </a:prstGeom>
        </p:spPr>
        <p:txBody>
          <a:bodyPr vert="horz" lIns="121920" tIns="60960" rIns="121920" bIns="60960" rtlCol="0" anchor="t" anchorCtr="0">
            <a:normAutofit/>
          </a:bodyPr>
          <a:lstStyle>
            <a:lvl1pPr algn="l" defTabSz="685800" rtl="0" eaLnBrk="1" latinLnBrk="0" hangingPunct="1">
              <a:lnSpc>
                <a:spcPct val="100000"/>
              </a:lnSpc>
              <a:spcBef>
                <a:spcPct val="0"/>
              </a:spcBef>
              <a:buNone/>
              <a:defRPr sz="2000" kern="1200" baseline="0">
                <a:solidFill>
                  <a:srgbClr val="404040"/>
                </a:solidFill>
                <a:latin typeface="Arial Black" panose="020B0A04020102020204" pitchFamily="34" charset="0"/>
                <a:ea typeface="+mj-ea"/>
                <a:cs typeface="+mj-cs"/>
              </a:defRPr>
            </a:lvl1pPr>
          </a:lstStyle>
          <a:p>
            <a:r>
              <a:rPr lang="en-US" sz="2667" dirty="0"/>
              <a:t>Video Display </a:t>
            </a:r>
            <a:r>
              <a:rPr lang="en-US" sz="2667" dirty="0" smtClean="0"/>
              <a:t>Unit – Displayed View (Trailer Disconnected)</a:t>
            </a:r>
            <a:endParaRPr lang="en-SG" sz="2667" dirty="0"/>
          </a:p>
        </p:txBody>
      </p:sp>
      <p:grpSp>
        <p:nvGrpSpPr>
          <p:cNvPr id="47" name="Group 46"/>
          <p:cNvGrpSpPr/>
          <p:nvPr/>
        </p:nvGrpSpPr>
        <p:grpSpPr>
          <a:xfrm>
            <a:off x="1321716" y="3537469"/>
            <a:ext cx="1569507" cy="1292000"/>
            <a:chOff x="407316" y="2946996"/>
            <a:chExt cx="1569507" cy="1292000"/>
          </a:xfrm>
        </p:grpSpPr>
        <p:pic>
          <p:nvPicPr>
            <p:cNvPr id="39" name="Picture 38"/>
            <p:cNvPicPr>
              <a:picLocks noChangeAspect="1"/>
            </p:cNvPicPr>
            <p:nvPr/>
          </p:nvPicPr>
          <p:blipFill>
            <a:blip r:embed="rId2"/>
            <a:stretch>
              <a:fillRect/>
            </a:stretch>
          </p:blipFill>
          <p:spPr>
            <a:xfrm>
              <a:off x="407316" y="2946996"/>
              <a:ext cx="1569507" cy="1292000"/>
            </a:xfrm>
            <a:prstGeom prst="rect">
              <a:avLst/>
            </a:prstGeom>
          </p:spPr>
        </p:pic>
        <p:sp>
          <p:nvSpPr>
            <p:cNvPr id="40" name="Rectangle 39"/>
            <p:cNvSpPr/>
            <p:nvPr/>
          </p:nvSpPr>
          <p:spPr>
            <a:xfrm>
              <a:off x="559633" y="2984148"/>
              <a:ext cx="1132540" cy="96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70C0"/>
                  </a:solidFill>
                </a:rPr>
                <a:t>Front TI View</a:t>
              </a:r>
              <a:endParaRPr lang="en-SG" sz="1600" dirty="0">
                <a:solidFill>
                  <a:srgbClr val="0070C0"/>
                </a:solidFill>
              </a:endParaRPr>
            </a:p>
          </p:txBody>
        </p:sp>
      </p:grpSp>
      <p:grpSp>
        <p:nvGrpSpPr>
          <p:cNvPr id="48" name="Group 47"/>
          <p:cNvGrpSpPr/>
          <p:nvPr/>
        </p:nvGrpSpPr>
        <p:grpSpPr>
          <a:xfrm>
            <a:off x="6645820" y="3537469"/>
            <a:ext cx="1569507" cy="1292000"/>
            <a:chOff x="2945657" y="2937425"/>
            <a:chExt cx="1569507" cy="1292000"/>
          </a:xfrm>
        </p:grpSpPr>
        <p:pic>
          <p:nvPicPr>
            <p:cNvPr id="41" name="Picture 40"/>
            <p:cNvPicPr>
              <a:picLocks noChangeAspect="1"/>
            </p:cNvPicPr>
            <p:nvPr/>
          </p:nvPicPr>
          <p:blipFill>
            <a:blip r:embed="rId2"/>
            <a:stretch>
              <a:fillRect/>
            </a:stretch>
          </p:blipFill>
          <p:spPr>
            <a:xfrm>
              <a:off x="2945657" y="2937425"/>
              <a:ext cx="1569507" cy="1292000"/>
            </a:xfrm>
            <a:prstGeom prst="rect">
              <a:avLst/>
            </a:prstGeom>
          </p:spPr>
        </p:pic>
        <p:sp>
          <p:nvSpPr>
            <p:cNvPr id="42" name="Rectangle 41"/>
            <p:cNvSpPr/>
            <p:nvPr/>
          </p:nvSpPr>
          <p:spPr>
            <a:xfrm>
              <a:off x="3115122" y="2974577"/>
              <a:ext cx="1132540" cy="96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B050"/>
                  </a:solidFill>
                </a:rPr>
                <a:t>Rear Far View</a:t>
              </a:r>
              <a:endParaRPr lang="en-SG" sz="1600" dirty="0">
                <a:solidFill>
                  <a:srgbClr val="00B050"/>
                </a:solidFill>
              </a:endParaRPr>
            </a:p>
          </p:txBody>
        </p:sp>
      </p:grpSp>
      <p:grpSp>
        <p:nvGrpSpPr>
          <p:cNvPr id="49" name="Group 48"/>
          <p:cNvGrpSpPr/>
          <p:nvPr/>
        </p:nvGrpSpPr>
        <p:grpSpPr>
          <a:xfrm>
            <a:off x="3983768" y="3537469"/>
            <a:ext cx="1569507" cy="1292000"/>
            <a:chOff x="5669565" y="2957361"/>
            <a:chExt cx="1569507" cy="1292000"/>
          </a:xfrm>
        </p:grpSpPr>
        <p:pic>
          <p:nvPicPr>
            <p:cNvPr id="43" name="Picture 42"/>
            <p:cNvPicPr>
              <a:picLocks noChangeAspect="1"/>
            </p:cNvPicPr>
            <p:nvPr/>
          </p:nvPicPr>
          <p:blipFill>
            <a:blip r:embed="rId2"/>
            <a:stretch>
              <a:fillRect/>
            </a:stretch>
          </p:blipFill>
          <p:spPr>
            <a:xfrm>
              <a:off x="5669565" y="2957361"/>
              <a:ext cx="1569507" cy="1292000"/>
            </a:xfrm>
            <a:prstGeom prst="rect">
              <a:avLst/>
            </a:prstGeom>
          </p:spPr>
        </p:pic>
        <p:sp>
          <p:nvSpPr>
            <p:cNvPr id="44" name="Rectangle 43"/>
            <p:cNvSpPr/>
            <p:nvPr/>
          </p:nvSpPr>
          <p:spPr>
            <a:xfrm>
              <a:off x="5796833" y="2994513"/>
              <a:ext cx="1191103" cy="96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FF0000"/>
                  </a:solidFill>
                </a:rPr>
                <a:t>Rear Near View</a:t>
              </a:r>
            </a:p>
            <a:p>
              <a:pPr algn="ctr"/>
              <a:r>
                <a:rPr lang="en-US" sz="733" dirty="0">
                  <a:solidFill>
                    <a:srgbClr val="000000"/>
                  </a:solidFill>
                </a:rPr>
                <a:t>(Default Boot Up View)</a:t>
              </a:r>
              <a:endParaRPr lang="en-SG" sz="733" dirty="0">
                <a:solidFill>
                  <a:srgbClr val="000000"/>
                </a:solidFill>
              </a:endParaRPr>
            </a:p>
          </p:txBody>
        </p:sp>
      </p:grpSp>
      <p:grpSp>
        <p:nvGrpSpPr>
          <p:cNvPr id="50" name="Group 49"/>
          <p:cNvGrpSpPr/>
          <p:nvPr/>
        </p:nvGrpSpPr>
        <p:grpSpPr>
          <a:xfrm>
            <a:off x="9307873" y="3537469"/>
            <a:ext cx="1569507" cy="1292000"/>
            <a:chOff x="8393473" y="2937425"/>
            <a:chExt cx="1569507" cy="1292000"/>
          </a:xfrm>
        </p:grpSpPr>
        <p:pic>
          <p:nvPicPr>
            <p:cNvPr id="45" name="Picture 44"/>
            <p:cNvPicPr>
              <a:picLocks noChangeAspect="1"/>
            </p:cNvPicPr>
            <p:nvPr/>
          </p:nvPicPr>
          <p:blipFill>
            <a:blip r:embed="rId2"/>
            <a:stretch>
              <a:fillRect/>
            </a:stretch>
          </p:blipFill>
          <p:spPr>
            <a:xfrm>
              <a:off x="8393473" y="2937425"/>
              <a:ext cx="1569507" cy="1292000"/>
            </a:xfrm>
            <a:prstGeom prst="rect">
              <a:avLst/>
            </a:prstGeom>
          </p:spPr>
        </p:pic>
        <p:sp>
          <p:nvSpPr>
            <p:cNvPr id="46" name="Rectangle 45"/>
            <p:cNvSpPr/>
            <p:nvPr/>
          </p:nvSpPr>
          <p:spPr>
            <a:xfrm>
              <a:off x="8562938" y="2974577"/>
              <a:ext cx="1132540" cy="96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7030A0"/>
                  </a:solidFill>
                </a:rPr>
                <a:t>Trailer View</a:t>
              </a:r>
              <a:endParaRPr lang="en-SG" sz="1600" dirty="0">
                <a:solidFill>
                  <a:srgbClr val="7030A0"/>
                </a:solidFill>
              </a:endParaRPr>
            </a:p>
          </p:txBody>
        </p:sp>
      </p:grpSp>
      <p:sp>
        <p:nvSpPr>
          <p:cNvPr id="71" name="Freeform 70"/>
          <p:cNvSpPr/>
          <p:nvPr/>
        </p:nvSpPr>
        <p:spPr>
          <a:xfrm rot="10800000">
            <a:off x="2021839" y="4838511"/>
            <a:ext cx="5670000" cy="861869"/>
          </a:xfrm>
          <a:custGeom>
            <a:avLst/>
            <a:gdLst>
              <a:gd name="connsiteX0" fmla="*/ 0 w 2817091"/>
              <a:gd name="connsiteY0" fmla="*/ 860722 h 860722"/>
              <a:gd name="connsiteX1" fmla="*/ 711200 w 2817091"/>
              <a:gd name="connsiteY1" fmla="*/ 94103 h 860722"/>
              <a:gd name="connsiteX2" fmla="*/ 2087418 w 2817091"/>
              <a:gd name="connsiteY2" fmla="*/ 94103 h 860722"/>
              <a:gd name="connsiteX3" fmla="*/ 2817091 w 2817091"/>
              <a:gd name="connsiteY3" fmla="*/ 833012 h 860722"/>
              <a:gd name="connsiteX0" fmla="*/ 0 w 2817091"/>
              <a:gd name="connsiteY0" fmla="*/ 861295 h 861295"/>
              <a:gd name="connsiteX1" fmla="*/ 711200 w 2817091"/>
              <a:gd name="connsiteY1" fmla="*/ 94676 h 861295"/>
              <a:gd name="connsiteX2" fmla="*/ 2087418 w 2817091"/>
              <a:gd name="connsiteY2" fmla="*/ 94676 h 861295"/>
              <a:gd name="connsiteX3" fmla="*/ 2817091 w 2817091"/>
              <a:gd name="connsiteY3" fmla="*/ 842822 h 861295"/>
              <a:gd name="connsiteX0" fmla="*/ 0 w 2821694"/>
              <a:gd name="connsiteY0" fmla="*/ 861869 h 861869"/>
              <a:gd name="connsiteX1" fmla="*/ 711200 w 2821694"/>
              <a:gd name="connsiteY1" fmla="*/ 95250 h 861869"/>
              <a:gd name="connsiteX2" fmla="*/ 2087418 w 2821694"/>
              <a:gd name="connsiteY2" fmla="*/ 95250 h 861869"/>
              <a:gd name="connsiteX3" fmla="*/ 2821694 w 2821694"/>
              <a:gd name="connsiteY3" fmla="*/ 852632 h 861869"/>
            </a:gdLst>
            <a:ahLst/>
            <a:cxnLst>
              <a:cxn ang="0">
                <a:pos x="connsiteX0" y="connsiteY0"/>
              </a:cxn>
              <a:cxn ang="0">
                <a:pos x="connsiteX1" y="connsiteY1"/>
              </a:cxn>
              <a:cxn ang="0">
                <a:pos x="connsiteX2" y="connsiteY2"/>
              </a:cxn>
              <a:cxn ang="0">
                <a:pos x="connsiteX3" y="connsiteY3"/>
              </a:cxn>
            </a:cxnLst>
            <a:rect l="l" t="t" r="r" b="b"/>
            <a:pathLst>
              <a:path w="2821694" h="861869">
                <a:moveTo>
                  <a:pt x="0" y="861869"/>
                </a:moveTo>
                <a:cubicBezTo>
                  <a:pt x="181648" y="542444"/>
                  <a:pt x="363297" y="223020"/>
                  <a:pt x="711200" y="95250"/>
                </a:cubicBezTo>
                <a:cubicBezTo>
                  <a:pt x="1059103" y="-32520"/>
                  <a:pt x="1735669" y="-30980"/>
                  <a:pt x="2087418" y="95250"/>
                </a:cubicBezTo>
                <a:cubicBezTo>
                  <a:pt x="2439167" y="221480"/>
                  <a:pt x="2632348" y="544753"/>
                  <a:pt x="2821694" y="852632"/>
                </a:cubicBezTo>
              </a:path>
            </a:pathLst>
          </a:custGeom>
          <a:noFill/>
          <a:ln w="38100">
            <a:solidFill>
              <a:schemeClr val="accent1">
                <a:lumMod val="75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75" name="TextBox 74"/>
          <p:cNvSpPr txBox="1"/>
          <p:nvPr/>
        </p:nvSpPr>
        <p:spPr>
          <a:xfrm>
            <a:off x="3873771" y="5357164"/>
            <a:ext cx="1656287" cy="338554"/>
          </a:xfrm>
          <a:prstGeom prst="rect">
            <a:avLst/>
          </a:prstGeom>
          <a:noFill/>
        </p:spPr>
        <p:txBody>
          <a:bodyPr wrap="none" rtlCol="0">
            <a:spAutoFit/>
          </a:bodyPr>
          <a:lstStyle/>
          <a:p>
            <a:r>
              <a:rPr lang="en-US" sz="1600" dirty="0">
                <a:solidFill>
                  <a:srgbClr val="0070C0"/>
                </a:solidFill>
              </a:rPr>
              <a:t>Front View </a:t>
            </a:r>
            <a:r>
              <a:rPr lang="en-US" sz="1600" dirty="0" smtClean="0">
                <a:solidFill>
                  <a:srgbClr val="0070C0"/>
                </a:solidFill>
              </a:rPr>
              <a:t>toggle</a:t>
            </a:r>
            <a:endParaRPr lang="en-SG" sz="1600" dirty="0">
              <a:solidFill>
                <a:srgbClr val="0070C0"/>
              </a:solidFill>
            </a:endParaRPr>
          </a:p>
        </p:txBody>
      </p:sp>
      <p:sp>
        <p:nvSpPr>
          <p:cNvPr id="76" name="TextBox 75"/>
          <p:cNvSpPr txBox="1"/>
          <p:nvPr/>
        </p:nvSpPr>
        <p:spPr>
          <a:xfrm>
            <a:off x="2790412" y="4846806"/>
            <a:ext cx="1656287" cy="338554"/>
          </a:xfrm>
          <a:prstGeom prst="rect">
            <a:avLst/>
          </a:prstGeom>
          <a:noFill/>
        </p:spPr>
        <p:txBody>
          <a:bodyPr wrap="none" rtlCol="0">
            <a:spAutoFit/>
          </a:bodyPr>
          <a:lstStyle/>
          <a:p>
            <a:r>
              <a:rPr lang="en-US" sz="1600" dirty="0">
                <a:solidFill>
                  <a:srgbClr val="0070C0"/>
                </a:solidFill>
              </a:rPr>
              <a:t>Front View toggle</a:t>
            </a:r>
            <a:endParaRPr lang="en-SG" sz="1600" dirty="0">
              <a:solidFill>
                <a:srgbClr val="0070C0"/>
              </a:solidFill>
            </a:endParaRPr>
          </a:p>
        </p:txBody>
      </p:sp>
      <p:sp>
        <p:nvSpPr>
          <p:cNvPr id="78" name="TextBox 77"/>
          <p:cNvSpPr txBox="1"/>
          <p:nvPr/>
        </p:nvSpPr>
        <p:spPr>
          <a:xfrm>
            <a:off x="5439953" y="4830030"/>
            <a:ext cx="1762149" cy="338554"/>
          </a:xfrm>
          <a:prstGeom prst="rect">
            <a:avLst/>
          </a:prstGeom>
          <a:noFill/>
        </p:spPr>
        <p:txBody>
          <a:bodyPr wrap="none" rtlCol="0">
            <a:spAutoFit/>
          </a:bodyPr>
          <a:lstStyle/>
          <a:p>
            <a:r>
              <a:rPr lang="en-US" sz="1600" dirty="0"/>
              <a:t>Rear View </a:t>
            </a:r>
            <a:r>
              <a:rPr lang="en-US" sz="1600" dirty="0" smtClean="0"/>
              <a:t>toggle / </a:t>
            </a:r>
            <a:endParaRPr lang="en-SG" sz="1600" dirty="0"/>
          </a:p>
        </p:txBody>
      </p:sp>
      <p:sp>
        <p:nvSpPr>
          <p:cNvPr id="38" name="Freeform 37"/>
          <p:cNvSpPr/>
          <p:nvPr/>
        </p:nvSpPr>
        <p:spPr>
          <a:xfrm rot="10800000">
            <a:off x="4909632" y="4827325"/>
            <a:ext cx="2700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rgbClr val="C000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u="sng"/>
          </a:p>
        </p:txBody>
      </p:sp>
      <p:sp>
        <p:nvSpPr>
          <p:cNvPr id="51" name="Freeform 50"/>
          <p:cNvSpPr/>
          <p:nvPr/>
        </p:nvSpPr>
        <p:spPr>
          <a:xfrm rot="10800000">
            <a:off x="2191160" y="4842370"/>
            <a:ext cx="2700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chemeClr val="accent1">
                <a:lumMod val="75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u="sng"/>
          </a:p>
        </p:txBody>
      </p:sp>
      <p:sp>
        <p:nvSpPr>
          <p:cNvPr id="54" name="TextBox 53"/>
          <p:cNvSpPr txBox="1"/>
          <p:nvPr/>
        </p:nvSpPr>
        <p:spPr>
          <a:xfrm>
            <a:off x="5109986" y="2875672"/>
            <a:ext cx="1715662" cy="338554"/>
          </a:xfrm>
          <a:prstGeom prst="rect">
            <a:avLst/>
          </a:prstGeom>
          <a:noFill/>
        </p:spPr>
        <p:txBody>
          <a:bodyPr wrap="none" rtlCol="0">
            <a:spAutoFit/>
          </a:bodyPr>
          <a:lstStyle/>
          <a:p>
            <a:r>
              <a:rPr lang="en-US" sz="1600" dirty="0"/>
              <a:t>Rear View </a:t>
            </a:r>
            <a:r>
              <a:rPr lang="en-US" sz="1600" dirty="0" smtClean="0"/>
              <a:t>toggle /</a:t>
            </a:r>
            <a:endParaRPr lang="en-SG" sz="1600" dirty="0"/>
          </a:p>
        </p:txBody>
      </p:sp>
      <p:sp>
        <p:nvSpPr>
          <p:cNvPr id="29" name="TextBox 28"/>
          <p:cNvSpPr txBox="1"/>
          <p:nvPr/>
        </p:nvSpPr>
        <p:spPr>
          <a:xfrm>
            <a:off x="2445745" y="3207234"/>
            <a:ext cx="1932324" cy="338554"/>
          </a:xfrm>
          <a:prstGeom prst="rect">
            <a:avLst/>
          </a:prstGeom>
          <a:noFill/>
        </p:spPr>
        <p:txBody>
          <a:bodyPr wrap="none" rtlCol="0">
            <a:spAutoFit/>
          </a:bodyPr>
          <a:lstStyle/>
          <a:p>
            <a:r>
              <a:rPr lang="en-US" sz="1600" dirty="0">
                <a:solidFill>
                  <a:srgbClr val="FF0000"/>
                </a:solidFill>
              </a:rPr>
              <a:t>Reverse Gear engage</a:t>
            </a:r>
            <a:endParaRPr lang="en-SG" sz="1600" dirty="0">
              <a:solidFill>
                <a:srgbClr val="FF0000"/>
              </a:solidFill>
            </a:endParaRPr>
          </a:p>
        </p:txBody>
      </p:sp>
      <p:sp>
        <p:nvSpPr>
          <p:cNvPr id="30" name="TextBox 29"/>
          <p:cNvSpPr txBox="1"/>
          <p:nvPr/>
        </p:nvSpPr>
        <p:spPr>
          <a:xfrm>
            <a:off x="5060481" y="5141476"/>
            <a:ext cx="1932324" cy="338554"/>
          </a:xfrm>
          <a:prstGeom prst="rect">
            <a:avLst/>
          </a:prstGeom>
          <a:noFill/>
        </p:spPr>
        <p:txBody>
          <a:bodyPr wrap="none" rtlCol="0">
            <a:spAutoFit/>
          </a:bodyPr>
          <a:lstStyle/>
          <a:p>
            <a:r>
              <a:rPr lang="en-US" sz="1600" dirty="0">
                <a:solidFill>
                  <a:srgbClr val="FF0000"/>
                </a:solidFill>
              </a:rPr>
              <a:t>Reverse Gear engage</a:t>
            </a:r>
            <a:endParaRPr lang="en-SG" sz="1600" dirty="0">
              <a:solidFill>
                <a:srgbClr val="FF0000"/>
              </a:solidFill>
            </a:endParaRPr>
          </a:p>
        </p:txBody>
      </p:sp>
      <p:sp>
        <p:nvSpPr>
          <p:cNvPr id="31" name="TextBox 30"/>
          <p:cNvSpPr txBox="1"/>
          <p:nvPr/>
        </p:nvSpPr>
        <p:spPr>
          <a:xfrm>
            <a:off x="3783089" y="2115582"/>
            <a:ext cx="1970861" cy="584775"/>
          </a:xfrm>
          <a:prstGeom prst="rect">
            <a:avLst/>
          </a:prstGeom>
          <a:noFill/>
        </p:spPr>
        <p:txBody>
          <a:bodyPr wrap="none" rtlCol="0">
            <a:spAutoFit/>
          </a:bodyPr>
          <a:lstStyle/>
          <a:p>
            <a:r>
              <a:rPr lang="en-US" sz="1600" dirty="0"/>
              <a:t>Rear View </a:t>
            </a:r>
            <a:r>
              <a:rPr lang="en-US" sz="1600" dirty="0" smtClean="0"/>
              <a:t>toggle /</a:t>
            </a:r>
          </a:p>
          <a:p>
            <a:r>
              <a:rPr lang="en-US" sz="1600" dirty="0">
                <a:solidFill>
                  <a:srgbClr val="00B050"/>
                </a:solidFill>
              </a:rPr>
              <a:t>Forward Gear </a:t>
            </a:r>
            <a:r>
              <a:rPr lang="en-US" sz="1600" dirty="0" smtClean="0">
                <a:solidFill>
                  <a:srgbClr val="00B050"/>
                </a:solidFill>
              </a:rPr>
              <a:t>engage</a:t>
            </a:r>
            <a:endParaRPr lang="en-SG" sz="1600" dirty="0">
              <a:solidFill>
                <a:srgbClr val="00B050"/>
              </a:solidFill>
            </a:endParaRPr>
          </a:p>
        </p:txBody>
      </p:sp>
      <p:sp>
        <p:nvSpPr>
          <p:cNvPr id="32" name="Freeform 31"/>
          <p:cNvSpPr/>
          <p:nvPr/>
        </p:nvSpPr>
        <p:spPr>
          <a:xfrm>
            <a:off x="4734237" y="3172948"/>
            <a:ext cx="2592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rgbClr val="00B05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3" name="Freeform 32"/>
          <p:cNvSpPr/>
          <p:nvPr/>
        </p:nvSpPr>
        <p:spPr>
          <a:xfrm>
            <a:off x="1958099" y="2673156"/>
            <a:ext cx="5550352" cy="861869"/>
          </a:xfrm>
          <a:custGeom>
            <a:avLst/>
            <a:gdLst>
              <a:gd name="connsiteX0" fmla="*/ 0 w 2817091"/>
              <a:gd name="connsiteY0" fmla="*/ 860722 h 860722"/>
              <a:gd name="connsiteX1" fmla="*/ 711200 w 2817091"/>
              <a:gd name="connsiteY1" fmla="*/ 94103 h 860722"/>
              <a:gd name="connsiteX2" fmla="*/ 2087418 w 2817091"/>
              <a:gd name="connsiteY2" fmla="*/ 94103 h 860722"/>
              <a:gd name="connsiteX3" fmla="*/ 2817091 w 2817091"/>
              <a:gd name="connsiteY3" fmla="*/ 833012 h 860722"/>
              <a:gd name="connsiteX0" fmla="*/ 0 w 2817091"/>
              <a:gd name="connsiteY0" fmla="*/ 861295 h 861295"/>
              <a:gd name="connsiteX1" fmla="*/ 711200 w 2817091"/>
              <a:gd name="connsiteY1" fmla="*/ 94676 h 861295"/>
              <a:gd name="connsiteX2" fmla="*/ 2087418 w 2817091"/>
              <a:gd name="connsiteY2" fmla="*/ 94676 h 861295"/>
              <a:gd name="connsiteX3" fmla="*/ 2817091 w 2817091"/>
              <a:gd name="connsiteY3" fmla="*/ 842822 h 861295"/>
              <a:gd name="connsiteX0" fmla="*/ 0 w 2821694"/>
              <a:gd name="connsiteY0" fmla="*/ 861869 h 861869"/>
              <a:gd name="connsiteX1" fmla="*/ 711200 w 2821694"/>
              <a:gd name="connsiteY1" fmla="*/ 95250 h 861869"/>
              <a:gd name="connsiteX2" fmla="*/ 2087418 w 2821694"/>
              <a:gd name="connsiteY2" fmla="*/ 95250 h 861869"/>
              <a:gd name="connsiteX3" fmla="*/ 2821694 w 2821694"/>
              <a:gd name="connsiteY3" fmla="*/ 852632 h 861869"/>
            </a:gdLst>
            <a:ahLst/>
            <a:cxnLst>
              <a:cxn ang="0">
                <a:pos x="connsiteX0" y="connsiteY0"/>
              </a:cxn>
              <a:cxn ang="0">
                <a:pos x="connsiteX1" y="connsiteY1"/>
              </a:cxn>
              <a:cxn ang="0">
                <a:pos x="connsiteX2" y="connsiteY2"/>
              </a:cxn>
              <a:cxn ang="0">
                <a:pos x="connsiteX3" y="connsiteY3"/>
              </a:cxn>
            </a:cxnLst>
            <a:rect l="l" t="t" r="r" b="b"/>
            <a:pathLst>
              <a:path w="2821694" h="861869">
                <a:moveTo>
                  <a:pt x="0" y="861869"/>
                </a:moveTo>
                <a:cubicBezTo>
                  <a:pt x="181648" y="542444"/>
                  <a:pt x="363297" y="223020"/>
                  <a:pt x="711200" y="95250"/>
                </a:cubicBezTo>
                <a:cubicBezTo>
                  <a:pt x="1059103" y="-32520"/>
                  <a:pt x="1735669" y="-30980"/>
                  <a:pt x="2087418" y="95250"/>
                </a:cubicBezTo>
                <a:cubicBezTo>
                  <a:pt x="2439167" y="221480"/>
                  <a:pt x="2632348" y="544753"/>
                  <a:pt x="2821694" y="852632"/>
                </a:cubicBezTo>
              </a:path>
            </a:pathLst>
          </a:custGeom>
          <a:noFill/>
          <a:ln w="38100">
            <a:solidFill>
              <a:srgbClr val="00B05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4" name="Freeform 33"/>
          <p:cNvSpPr/>
          <p:nvPr/>
        </p:nvSpPr>
        <p:spPr>
          <a:xfrm>
            <a:off x="2115907" y="3178401"/>
            <a:ext cx="2592000" cy="360000"/>
          </a:xfrm>
          <a:custGeom>
            <a:avLst/>
            <a:gdLst>
              <a:gd name="connsiteX0" fmla="*/ 0 w 2835564"/>
              <a:gd name="connsiteY0" fmla="*/ 353290 h 353290"/>
              <a:gd name="connsiteX1" fmla="*/ 720437 w 2835564"/>
              <a:gd name="connsiteY1" fmla="*/ 39254 h 353290"/>
              <a:gd name="connsiteX2" fmla="*/ 2105891 w 2835564"/>
              <a:gd name="connsiteY2" fmla="*/ 39254 h 353290"/>
              <a:gd name="connsiteX3" fmla="*/ 2835564 w 2835564"/>
              <a:gd name="connsiteY3" fmla="*/ 353290 h 353290"/>
            </a:gdLst>
            <a:ahLst/>
            <a:cxnLst>
              <a:cxn ang="0">
                <a:pos x="connsiteX0" y="connsiteY0"/>
              </a:cxn>
              <a:cxn ang="0">
                <a:pos x="connsiteX1" y="connsiteY1"/>
              </a:cxn>
              <a:cxn ang="0">
                <a:pos x="connsiteX2" y="connsiteY2"/>
              </a:cxn>
              <a:cxn ang="0">
                <a:pos x="connsiteX3" y="connsiteY3"/>
              </a:cxn>
            </a:cxnLst>
            <a:rect l="l" t="t" r="r" b="b"/>
            <a:pathLst>
              <a:path w="2835564" h="353290">
                <a:moveTo>
                  <a:pt x="0" y="353290"/>
                </a:moveTo>
                <a:cubicBezTo>
                  <a:pt x="184727" y="222441"/>
                  <a:pt x="369455" y="91593"/>
                  <a:pt x="720437" y="39254"/>
                </a:cubicBezTo>
                <a:cubicBezTo>
                  <a:pt x="1071419" y="-13085"/>
                  <a:pt x="1753370" y="-13085"/>
                  <a:pt x="2105891" y="39254"/>
                </a:cubicBezTo>
                <a:cubicBezTo>
                  <a:pt x="2458412" y="91593"/>
                  <a:pt x="2646988" y="222441"/>
                  <a:pt x="2835564" y="353290"/>
                </a:cubicBezTo>
              </a:path>
            </a:pathLst>
          </a:custGeom>
          <a:noFill/>
          <a:ln w="38100">
            <a:solidFill>
              <a:srgbClr val="C000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6" name="TextBox 35"/>
          <p:cNvSpPr txBox="1"/>
          <p:nvPr/>
        </p:nvSpPr>
        <p:spPr>
          <a:xfrm>
            <a:off x="5114117" y="3213202"/>
            <a:ext cx="1970861" cy="338554"/>
          </a:xfrm>
          <a:prstGeom prst="rect">
            <a:avLst/>
          </a:prstGeom>
          <a:noFill/>
        </p:spPr>
        <p:txBody>
          <a:bodyPr wrap="none" rtlCol="0">
            <a:spAutoFit/>
          </a:bodyPr>
          <a:lstStyle/>
          <a:p>
            <a:r>
              <a:rPr lang="en-US" sz="1600" dirty="0" smtClean="0">
                <a:solidFill>
                  <a:srgbClr val="00B050"/>
                </a:solidFill>
              </a:rPr>
              <a:t>Forward Gear engage</a:t>
            </a:r>
          </a:p>
        </p:txBody>
      </p:sp>
      <p:sp>
        <p:nvSpPr>
          <p:cNvPr id="52" name="TextBox 51"/>
          <p:cNvSpPr txBox="1"/>
          <p:nvPr/>
        </p:nvSpPr>
        <p:spPr>
          <a:xfrm>
            <a:off x="206801" y="6381572"/>
            <a:ext cx="8128000" cy="369332"/>
          </a:xfrm>
          <a:prstGeom prst="rect">
            <a:avLst/>
          </a:prstGeom>
          <a:noFill/>
        </p:spPr>
        <p:txBody>
          <a:bodyPr wrap="square" rtlCol="0">
            <a:spAutoFit/>
          </a:bodyPr>
          <a:lstStyle/>
          <a:p>
            <a:r>
              <a:rPr lang="en-US" dirty="0" smtClean="0"/>
              <a:t>Back to default switching </a:t>
            </a:r>
            <a:r>
              <a:rPr lang="en-US" dirty="0" err="1" smtClean="0"/>
              <a:t>behaviour</a:t>
            </a:r>
            <a:r>
              <a:rPr lang="en-US" dirty="0" smtClean="0"/>
              <a:t> when trailer disconnected</a:t>
            </a:r>
          </a:p>
        </p:txBody>
      </p:sp>
    </p:spTree>
    <p:extLst>
      <p:ext uri="{BB962C8B-B14F-4D97-AF65-F5344CB8AC3E}">
        <p14:creationId xmlns:p14="http://schemas.microsoft.com/office/powerpoint/2010/main" val="21722640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97475848"/>
              </p:ext>
            </p:extLst>
          </p:nvPr>
        </p:nvGraphicFramePr>
        <p:xfrm>
          <a:off x="3731491" y="572351"/>
          <a:ext cx="8128000" cy="552704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3983651129"/>
                    </a:ext>
                  </a:extLst>
                </a:gridCol>
                <a:gridCol w="2032000">
                  <a:extLst>
                    <a:ext uri="{9D8B030D-6E8A-4147-A177-3AD203B41FA5}">
                      <a16:colId xmlns:a16="http://schemas.microsoft.com/office/drawing/2014/main" val="2832685308"/>
                    </a:ext>
                  </a:extLst>
                </a:gridCol>
                <a:gridCol w="2032000">
                  <a:extLst>
                    <a:ext uri="{9D8B030D-6E8A-4147-A177-3AD203B41FA5}">
                      <a16:colId xmlns:a16="http://schemas.microsoft.com/office/drawing/2014/main" val="400572796"/>
                    </a:ext>
                  </a:extLst>
                </a:gridCol>
                <a:gridCol w="2032000">
                  <a:extLst>
                    <a:ext uri="{9D8B030D-6E8A-4147-A177-3AD203B41FA5}">
                      <a16:colId xmlns:a16="http://schemas.microsoft.com/office/drawing/2014/main" val="2104263671"/>
                    </a:ext>
                  </a:extLst>
                </a:gridCol>
              </a:tblGrid>
              <a:tr h="370840">
                <a:tc>
                  <a:txBody>
                    <a:bodyPr/>
                    <a:lstStyle/>
                    <a:p>
                      <a:r>
                        <a:rPr lang="en-US" dirty="0" smtClean="0"/>
                        <a:t>Trailer Status</a:t>
                      </a:r>
                      <a:endParaRPr lang="en-SG" dirty="0"/>
                    </a:p>
                  </a:txBody>
                  <a:tcPr/>
                </a:tc>
                <a:tc>
                  <a:txBody>
                    <a:bodyPr/>
                    <a:lstStyle/>
                    <a:p>
                      <a:r>
                        <a:rPr lang="en-US" dirty="0" smtClean="0"/>
                        <a:t>Action</a:t>
                      </a:r>
                      <a:endParaRPr lang="en-SG" dirty="0"/>
                    </a:p>
                  </a:txBody>
                  <a:tcPr/>
                </a:tc>
                <a:tc>
                  <a:txBody>
                    <a:bodyPr/>
                    <a:lstStyle/>
                    <a:p>
                      <a:r>
                        <a:rPr lang="en-US" dirty="0" smtClean="0"/>
                        <a:t>Current</a:t>
                      </a:r>
                      <a:r>
                        <a:rPr lang="en-US" baseline="0" dirty="0" smtClean="0"/>
                        <a:t> VDU View</a:t>
                      </a:r>
                      <a:endParaRPr lang="en-SG" dirty="0"/>
                    </a:p>
                  </a:txBody>
                  <a:tcPr/>
                </a:tc>
                <a:tc>
                  <a:txBody>
                    <a:bodyPr/>
                    <a:lstStyle/>
                    <a:p>
                      <a:r>
                        <a:rPr lang="en-US" dirty="0" smtClean="0"/>
                        <a:t>Expected VDU View</a:t>
                      </a:r>
                      <a:endParaRPr lang="en-SG" dirty="0"/>
                    </a:p>
                  </a:txBody>
                  <a:tcPr/>
                </a:tc>
                <a:extLst>
                  <a:ext uri="{0D108BD9-81ED-4DB2-BD59-A6C34878D82A}">
                    <a16:rowId xmlns:a16="http://schemas.microsoft.com/office/drawing/2014/main" val="2672070184"/>
                  </a:ext>
                </a:extLst>
              </a:tr>
              <a:tr h="370840">
                <a:tc>
                  <a:txBody>
                    <a:bodyPr/>
                    <a:lstStyle/>
                    <a:p>
                      <a:r>
                        <a:rPr lang="en-US" dirty="0" smtClean="0"/>
                        <a:t>-</a:t>
                      </a:r>
                      <a:endParaRPr lang="en-SG" dirty="0"/>
                    </a:p>
                  </a:txBody>
                  <a:tcPr/>
                </a:tc>
                <a:tc>
                  <a:txBody>
                    <a:bodyPr/>
                    <a:lstStyle/>
                    <a:p>
                      <a:r>
                        <a:rPr lang="en-US" dirty="0" smtClean="0"/>
                        <a:t>FRONT</a:t>
                      </a:r>
                      <a:r>
                        <a:rPr lang="en-US" baseline="0" dirty="0" smtClean="0"/>
                        <a:t> button pressed on VDU</a:t>
                      </a:r>
                      <a:endParaRPr lang="en-SG" dirty="0"/>
                    </a:p>
                  </a:txBody>
                  <a:tcPr/>
                </a:tc>
                <a:tc>
                  <a:txBody>
                    <a:bodyPr/>
                    <a:lstStyle/>
                    <a:p>
                      <a:r>
                        <a:rPr lang="en-US" dirty="0" smtClean="0"/>
                        <a:t>-</a:t>
                      </a:r>
                      <a:endParaRPr lang="en-SG" dirty="0"/>
                    </a:p>
                  </a:txBody>
                  <a:tcPr/>
                </a:tc>
                <a:tc>
                  <a:txBody>
                    <a:bodyPr/>
                    <a:lstStyle/>
                    <a:p>
                      <a:r>
                        <a:rPr lang="en-US" dirty="0" smtClean="0">
                          <a:solidFill>
                            <a:srgbClr val="0070C0"/>
                          </a:solidFill>
                        </a:rPr>
                        <a:t>Front TI</a:t>
                      </a:r>
                      <a:endParaRPr lang="en-SG" dirty="0">
                        <a:solidFill>
                          <a:srgbClr val="0070C0"/>
                        </a:solidFill>
                      </a:endParaRPr>
                    </a:p>
                  </a:txBody>
                  <a:tcPr/>
                </a:tc>
                <a:extLst>
                  <a:ext uri="{0D108BD9-81ED-4DB2-BD59-A6C34878D82A}">
                    <a16:rowId xmlns:a16="http://schemas.microsoft.com/office/drawing/2014/main" val="14088757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Forward Gear activated</a:t>
                      </a:r>
                      <a:endParaRPr lang="en-SG" dirty="0" smtClean="0"/>
                    </a:p>
                  </a:txBody>
                  <a:tcPr/>
                </a:tc>
                <a:tc>
                  <a:txBody>
                    <a:bodyPr/>
                    <a:lstStyle/>
                    <a:p>
                      <a:r>
                        <a:rPr lang="en-US" dirty="0" smtClean="0"/>
                        <a:t>-</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B050"/>
                          </a:solidFill>
                        </a:rPr>
                        <a:t>Rear Far</a:t>
                      </a:r>
                      <a:endParaRPr lang="en-SG" dirty="0" smtClean="0">
                        <a:solidFill>
                          <a:srgbClr val="00B050"/>
                        </a:solidFill>
                      </a:endParaRPr>
                    </a:p>
                  </a:txBody>
                  <a:tcPr/>
                </a:tc>
                <a:extLst>
                  <a:ext uri="{0D108BD9-81ED-4DB2-BD59-A6C34878D82A}">
                    <a16:rowId xmlns:a16="http://schemas.microsoft.com/office/drawing/2014/main" val="2669583368"/>
                  </a:ext>
                </a:extLst>
              </a:tr>
              <a:tr h="370840">
                <a:tc rowSpan="4">
                  <a:txBody>
                    <a:bodyPr/>
                    <a:lstStyle/>
                    <a:p>
                      <a:r>
                        <a:rPr lang="en-US" baseline="0" dirty="0" smtClean="0"/>
                        <a:t>No Trailer</a:t>
                      </a:r>
                    </a:p>
                  </a:txBody>
                  <a:tcPr/>
                </a:tc>
                <a:tc>
                  <a:txBody>
                    <a:bodyPr/>
                    <a:lstStyle/>
                    <a:p>
                      <a:r>
                        <a:rPr lang="en-US" dirty="0" smtClean="0"/>
                        <a:t>Reverse Gear activated</a:t>
                      </a:r>
                      <a:endParaRPr lang="en-SG" dirty="0"/>
                    </a:p>
                  </a:txBody>
                  <a:tcPr/>
                </a:tc>
                <a:tc>
                  <a:txBody>
                    <a:bodyPr/>
                    <a:lstStyle/>
                    <a:p>
                      <a:r>
                        <a:rPr lang="en-US" dirty="0" smtClean="0"/>
                        <a:t>-</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Rear Near</a:t>
                      </a:r>
                      <a:endParaRPr lang="en-SG" dirty="0" smtClean="0">
                        <a:solidFill>
                          <a:srgbClr val="FF0000"/>
                        </a:solidFill>
                      </a:endParaRPr>
                    </a:p>
                  </a:txBody>
                  <a:tcPr/>
                </a:tc>
                <a:extLst>
                  <a:ext uri="{0D108BD9-81ED-4DB2-BD59-A6C34878D82A}">
                    <a16:rowId xmlns:a16="http://schemas.microsoft.com/office/drawing/2014/main" val="1596936741"/>
                  </a:ext>
                </a:extLst>
              </a:tr>
              <a:tr h="370840">
                <a:tc vMerge="1">
                  <a:txBody>
                    <a:bodyPr/>
                    <a:lstStyle/>
                    <a:p>
                      <a:endParaRPr lang="en-US" baseline="0" dirty="0" smtClean="0"/>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REAR button pressed on VDU</a:t>
                      </a:r>
                      <a:endParaRPr lang="en-SG" dirty="0" smtClean="0"/>
                    </a:p>
                  </a:txBody>
                  <a:tcPr/>
                </a:tc>
                <a:tc>
                  <a:txBody>
                    <a:bodyPr/>
                    <a:lstStyle/>
                    <a:p>
                      <a:r>
                        <a:rPr lang="en-US" dirty="0" smtClean="0">
                          <a:solidFill>
                            <a:srgbClr val="0070C0"/>
                          </a:solidFill>
                        </a:rPr>
                        <a:t>Front TI</a:t>
                      </a:r>
                      <a:endParaRPr lang="en-SG" dirty="0">
                        <a:solidFill>
                          <a:srgbClr val="0070C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B050"/>
                          </a:solidFill>
                        </a:rPr>
                        <a:t>Rear</a:t>
                      </a:r>
                      <a:r>
                        <a:rPr lang="en-US" baseline="0" dirty="0" smtClean="0">
                          <a:solidFill>
                            <a:srgbClr val="00B050"/>
                          </a:solidFill>
                        </a:rPr>
                        <a:t> Far</a:t>
                      </a:r>
                      <a:endParaRPr lang="en-SG" dirty="0" smtClean="0">
                        <a:solidFill>
                          <a:srgbClr val="00B050"/>
                        </a:solidFill>
                      </a:endParaRPr>
                    </a:p>
                  </a:txBody>
                  <a:tcPr/>
                </a:tc>
                <a:extLst>
                  <a:ext uri="{0D108BD9-81ED-4DB2-BD59-A6C34878D82A}">
                    <a16:rowId xmlns:a16="http://schemas.microsoft.com/office/drawing/2014/main" val="1642398119"/>
                  </a:ext>
                </a:extLst>
              </a:tr>
              <a:tr h="370840">
                <a:tc vMerge="1">
                  <a:txBody>
                    <a:bodyPr/>
                    <a:lstStyle/>
                    <a:p>
                      <a:endParaRPr lang="en-US" baseline="0" dirty="0" smtClean="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smtClean="0"/>
                    </a:p>
                  </a:txBody>
                  <a:tcPr/>
                </a:tc>
                <a:tc>
                  <a:txBody>
                    <a:bodyPr/>
                    <a:lstStyle/>
                    <a:p>
                      <a:r>
                        <a:rPr lang="en-US" dirty="0" smtClean="0">
                          <a:solidFill>
                            <a:srgbClr val="00B050"/>
                          </a:solidFill>
                        </a:rPr>
                        <a:t>Rear Far</a:t>
                      </a:r>
                      <a:endParaRPr lang="en-SG" dirty="0">
                        <a:solidFill>
                          <a:srgbClr val="00B05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Rear Near</a:t>
                      </a:r>
                      <a:endParaRPr lang="en-SG" dirty="0" smtClean="0">
                        <a:solidFill>
                          <a:srgbClr val="FF0000"/>
                        </a:solidFill>
                      </a:endParaRPr>
                    </a:p>
                  </a:txBody>
                  <a:tcPr/>
                </a:tc>
                <a:extLst>
                  <a:ext uri="{0D108BD9-81ED-4DB2-BD59-A6C34878D82A}">
                    <a16:rowId xmlns:a16="http://schemas.microsoft.com/office/drawing/2014/main" val="408381617"/>
                  </a:ext>
                </a:extLst>
              </a:tr>
              <a:tr h="370840">
                <a:tc vMerge="1">
                  <a:txBody>
                    <a:bodyPr/>
                    <a:lstStyle/>
                    <a:p>
                      <a:endParaRPr lang="en-US" baseline="0" dirty="0" smtClean="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smtClean="0"/>
                    </a:p>
                  </a:txBody>
                  <a:tcPr/>
                </a:tc>
                <a:tc>
                  <a:txBody>
                    <a:bodyPr/>
                    <a:lstStyle/>
                    <a:p>
                      <a:r>
                        <a:rPr lang="en-US" dirty="0" smtClean="0">
                          <a:solidFill>
                            <a:srgbClr val="FF0000"/>
                          </a:solidFill>
                        </a:rPr>
                        <a:t>Rear Near</a:t>
                      </a:r>
                      <a:endParaRPr lang="en-SG" dirty="0">
                        <a:solidFill>
                          <a:srgbClr val="FF0000"/>
                        </a:solidFill>
                      </a:endParaRPr>
                    </a:p>
                  </a:txBody>
                  <a:tcPr/>
                </a:tc>
                <a:tc>
                  <a:txBody>
                    <a:bodyPr/>
                    <a:lstStyle/>
                    <a:p>
                      <a:r>
                        <a:rPr lang="en-US" dirty="0" smtClean="0">
                          <a:solidFill>
                            <a:srgbClr val="00B050"/>
                          </a:solidFill>
                        </a:rPr>
                        <a:t>Rear Far</a:t>
                      </a:r>
                      <a:endParaRPr lang="en-SG" dirty="0">
                        <a:solidFill>
                          <a:srgbClr val="00B050"/>
                        </a:solidFill>
                      </a:endParaRPr>
                    </a:p>
                  </a:txBody>
                  <a:tcPr/>
                </a:tc>
                <a:extLst>
                  <a:ext uri="{0D108BD9-81ED-4DB2-BD59-A6C34878D82A}">
                    <a16:rowId xmlns:a16="http://schemas.microsoft.com/office/drawing/2014/main" val="194278289"/>
                  </a:ext>
                </a:extLst>
              </a:tr>
              <a:tr h="370840">
                <a:tc rowSpan="5">
                  <a:txBody>
                    <a:bodyPr/>
                    <a:lstStyle/>
                    <a:p>
                      <a:r>
                        <a:rPr lang="en-US" baseline="0" dirty="0" smtClean="0"/>
                        <a:t>Trailer Connected</a:t>
                      </a:r>
                    </a:p>
                  </a:txBody>
                  <a:tcPr/>
                </a:tc>
                <a:tc>
                  <a:txBody>
                    <a:bodyPr/>
                    <a:lstStyle/>
                    <a:p>
                      <a:r>
                        <a:rPr lang="en-US" dirty="0" smtClean="0"/>
                        <a:t>Reverse</a:t>
                      </a:r>
                      <a:r>
                        <a:rPr lang="en-US" baseline="0" dirty="0" smtClean="0"/>
                        <a:t> Gear activated</a:t>
                      </a:r>
                      <a:endParaRPr lang="en-SG" dirty="0"/>
                    </a:p>
                  </a:txBody>
                  <a:tcPr/>
                </a:tc>
                <a:tc>
                  <a:txBody>
                    <a:bodyPr/>
                    <a:lstStyle/>
                    <a:p>
                      <a:r>
                        <a:rPr lang="en-US" dirty="0" smtClean="0"/>
                        <a:t>-</a:t>
                      </a:r>
                      <a:endParaRPr lang="en-SG" dirty="0"/>
                    </a:p>
                  </a:txBody>
                  <a:tcPr/>
                </a:tc>
                <a:tc>
                  <a:txBody>
                    <a:bodyPr/>
                    <a:lstStyle/>
                    <a:p>
                      <a:r>
                        <a:rPr lang="en-US" dirty="0" smtClean="0">
                          <a:solidFill>
                            <a:srgbClr val="7030A0"/>
                          </a:solidFill>
                        </a:rPr>
                        <a:t>Trailer</a:t>
                      </a:r>
                      <a:endParaRPr lang="en-SG" dirty="0">
                        <a:solidFill>
                          <a:srgbClr val="7030A0"/>
                        </a:solidFill>
                      </a:endParaRPr>
                    </a:p>
                  </a:txBody>
                  <a:tcPr/>
                </a:tc>
                <a:extLst>
                  <a:ext uri="{0D108BD9-81ED-4DB2-BD59-A6C34878D82A}">
                    <a16:rowId xmlns:a16="http://schemas.microsoft.com/office/drawing/2014/main" val="2536663617"/>
                  </a:ext>
                </a:extLst>
              </a:tr>
              <a:tr h="370840">
                <a:tc vMerge="1">
                  <a:txBody>
                    <a:bodyPr/>
                    <a:lstStyle/>
                    <a:p>
                      <a:endParaRPr lang="en-SG" dirty="0"/>
                    </a:p>
                  </a:txBody>
                  <a:tcPr/>
                </a:tc>
                <a:tc rowSpan="4">
                  <a:txBody>
                    <a:bodyPr/>
                    <a:lstStyle/>
                    <a:p>
                      <a:r>
                        <a:rPr lang="en-US" dirty="0" smtClean="0"/>
                        <a:t>REAR button pressed on VDU</a:t>
                      </a:r>
                      <a:endParaRPr lang="en-SG" dirty="0"/>
                    </a:p>
                  </a:txBody>
                  <a:tcPr/>
                </a:tc>
                <a:tc>
                  <a:txBody>
                    <a:bodyPr/>
                    <a:lstStyle/>
                    <a:p>
                      <a:r>
                        <a:rPr lang="en-US" dirty="0" smtClean="0">
                          <a:solidFill>
                            <a:srgbClr val="0070C0"/>
                          </a:solidFill>
                        </a:rPr>
                        <a:t>Front TI</a:t>
                      </a:r>
                      <a:endParaRPr lang="en-SG" dirty="0">
                        <a:solidFill>
                          <a:srgbClr val="0070C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7030A0"/>
                          </a:solidFill>
                        </a:rPr>
                        <a:t>Trailer</a:t>
                      </a:r>
                      <a:endParaRPr lang="en-SG" dirty="0" smtClean="0">
                        <a:solidFill>
                          <a:srgbClr val="7030A0"/>
                        </a:solidFill>
                      </a:endParaRPr>
                    </a:p>
                  </a:txBody>
                  <a:tcPr/>
                </a:tc>
                <a:extLst>
                  <a:ext uri="{0D108BD9-81ED-4DB2-BD59-A6C34878D82A}">
                    <a16:rowId xmlns:a16="http://schemas.microsoft.com/office/drawing/2014/main" val="4133127011"/>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smtClean="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smtClean="0"/>
                    </a:p>
                  </a:txBody>
                  <a:tcPr/>
                </a:tc>
                <a:tc>
                  <a:txBody>
                    <a:bodyPr/>
                    <a:lstStyle/>
                    <a:p>
                      <a:r>
                        <a:rPr lang="en-US" dirty="0" smtClean="0">
                          <a:solidFill>
                            <a:srgbClr val="7030A0"/>
                          </a:solidFill>
                        </a:rPr>
                        <a:t>Trailer</a:t>
                      </a:r>
                      <a:endParaRPr lang="en-SG" dirty="0">
                        <a:solidFill>
                          <a:srgbClr val="7030A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B050"/>
                          </a:solidFill>
                        </a:rPr>
                        <a:t>Rear Far</a:t>
                      </a:r>
                      <a:endParaRPr lang="en-SG" dirty="0" smtClean="0">
                        <a:solidFill>
                          <a:srgbClr val="00B050"/>
                        </a:solidFill>
                      </a:endParaRPr>
                    </a:p>
                  </a:txBody>
                  <a:tcPr/>
                </a:tc>
                <a:extLst>
                  <a:ext uri="{0D108BD9-81ED-4DB2-BD59-A6C34878D82A}">
                    <a16:rowId xmlns:a16="http://schemas.microsoft.com/office/drawing/2014/main" val="3649334408"/>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smtClean="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smtClean="0"/>
                    </a:p>
                  </a:txBody>
                  <a:tcPr/>
                </a:tc>
                <a:tc>
                  <a:txBody>
                    <a:bodyPr/>
                    <a:lstStyle/>
                    <a:p>
                      <a:r>
                        <a:rPr lang="en-US" dirty="0" smtClean="0">
                          <a:solidFill>
                            <a:srgbClr val="00B050"/>
                          </a:solidFill>
                        </a:rPr>
                        <a:t>Rear Far</a:t>
                      </a:r>
                      <a:endParaRPr lang="en-SG" dirty="0">
                        <a:solidFill>
                          <a:srgbClr val="00B05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Rear Near</a:t>
                      </a:r>
                      <a:endParaRPr lang="en-SG" dirty="0" smtClean="0">
                        <a:solidFill>
                          <a:srgbClr val="FF0000"/>
                        </a:solidFill>
                      </a:endParaRPr>
                    </a:p>
                  </a:txBody>
                  <a:tcPr/>
                </a:tc>
                <a:extLst>
                  <a:ext uri="{0D108BD9-81ED-4DB2-BD59-A6C34878D82A}">
                    <a16:rowId xmlns:a16="http://schemas.microsoft.com/office/drawing/2014/main" val="3540618925"/>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smtClean="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dirty="0" smtClean="0"/>
                    </a:p>
                  </a:txBody>
                  <a:tcPr/>
                </a:tc>
                <a:tc>
                  <a:txBody>
                    <a:bodyPr/>
                    <a:lstStyle/>
                    <a:p>
                      <a:r>
                        <a:rPr lang="en-US" dirty="0" smtClean="0">
                          <a:solidFill>
                            <a:srgbClr val="FF0000"/>
                          </a:solidFill>
                        </a:rPr>
                        <a:t>Rear Near</a:t>
                      </a:r>
                      <a:endParaRPr lang="en-SG"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7030A0"/>
                          </a:solidFill>
                        </a:rPr>
                        <a:t>Trailer</a:t>
                      </a:r>
                      <a:endParaRPr lang="en-SG" dirty="0" smtClean="0">
                        <a:solidFill>
                          <a:srgbClr val="7030A0"/>
                        </a:solidFill>
                      </a:endParaRPr>
                    </a:p>
                  </a:txBody>
                  <a:tcPr/>
                </a:tc>
                <a:extLst>
                  <a:ext uri="{0D108BD9-81ED-4DB2-BD59-A6C34878D82A}">
                    <a16:rowId xmlns:a16="http://schemas.microsoft.com/office/drawing/2014/main" val="2103636511"/>
                  </a:ext>
                </a:extLst>
              </a:tr>
            </a:tbl>
          </a:graphicData>
        </a:graphic>
      </p:graphicFrame>
      <p:sp>
        <p:nvSpPr>
          <p:cNvPr id="10" name="TextBox 9"/>
          <p:cNvSpPr txBox="1"/>
          <p:nvPr/>
        </p:nvSpPr>
        <p:spPr>
          <a:xfrm>
            <a:off x="3731491" y="194128"/>
            <a:ext cx="8128000" cy="369332"/>
          </a:xfrm>
          <a:prstGeom prst="rect">
            <a:avLst/>
          </a:prstGeom>
          <a:noFill/>
        </p:spPr>
        <p:txBody>
          <a:bodyPr wrap="square" rtlCol="0">
            <a:spAutoFit/>
          </a:bodyPr>
          <a:lstStyle/>
          <a:p>
            <a:r>
              <a:rPr lang="en-US" b="1" dirty="0" smtClean="0"/>
              <a:t>Summary</a:t>
            </a:r>
          </a:p>
        </p:txBody>
      </p:sp>
      <p:graphicFrame>
        <p:nvGraphicFramePr>
          <p:cNvPr id="11" name="Table 10"/>
          <p:cNvGraphicFramePr>
            <a:graphicFrameLocks noGrp="1"/>
          </p:cNvGraphicFramePr>
          <p:nvPr>
            <p:extLst>
              <p:ext uri="{D42A27DB-BD31-4B8C-83A1-F6EECF244321}">
                <p14:modId xmlns:p14="http://schemas.microsoft.com/office/powerpoint/2010/main" val="1796578168"/>
              </p:ext>
            </p:extLst>
          </p:nvPr>
        </p:nvGraphicFramePr>
        <p:xfrm>
          <a:off x="368801" y="572351"/>
          <a:ext cx="3168726" cy="2596561"/>
        </p:xfrm>
        <a:graphic>
          <a:graphicData uri="http://schemas.openxmlformats.org/drawingml/2006/table">
            <a:tbl>
              <a:tblPr firstRow="1" firstCol="1" bandRow="1">
                <a:tableStyleId>{5940675A-B579-460E-94D1-54222C63F5DA}</a:tableStyleId>
              </a:tblPr>
              <a:tblGrid>
                <a:gridCol w="289561">
                  <a:extLst>
                    <a:ext uri="{9D8B030D-6E8A-4147-A177-3AD203B41FA5}">
                      <a16:colId xmlns:a16="http://schemas.microsoft.com/office/drawing/2014/main" val="1020671055"/>
                    </a:ext>
                  </a:extLst>
                </a:gridCol>
                <a:gridCol w="1525464">
                  <a:extLst>
                    <a:ext uri="{9D8B030D-6E8A-4147-A177-3AD203B41FA5}">
                      <a16:colId xmlns:a16="http://schemas.microsoft.com/office/drawing/2014/main" val="2415522152"/>
                    </a:ext>
                  </a:extLst>
                </a:gridCol>
                <a:gridCol w="1353701">
                  <a:extLst>
                    <a:ext uri="{9D8B030D-6E8A-4147-A177-3AD203B41FA5}">
                      <a16:colId xmlns:a16="http://schemas.microsoft.com/office/drawing/2014/main" val="840371708"/>
                    </a:ext>
                  </a:extLst>
                </a:gridCol>
              </a:tblGrid>
              <a:tr h="236051">
                <a:tc gridSpan="3">
                  <a:txBody>
                    <a:bodyPr/>
                    <a:lstStyle/>
                    <a:p>
                      <a:pPr>
                        <a:lnSpc>
                          <a:spcPct val="107000"/>
                        </a:lnSpc>
                        <a:spcAft>
                          <a:spcPts val="0"/>
                        </a:spcAft>
                      </a:pPr>
                      <a:r>
                        <a:rPr lang="en-SG" sz="1200" dirty="0" smtClean="0"/>
                        <a:t>J6 - D38999/24WE35SN</a:t>
                      </a:r>
                    </a:p>
                  </a:txBody>
                  <a:tcPr marL="43777" marR="43777" marT="0" marB="0" anchor="ctr"/>
                </a:tc>
                <a:tc hMerge="1">
                  <a:txBody>
                    <a:bodyPr/>
                    <a:lstStyle/>
                    <a:p>
                      <a:pPr>
                        <a:lnSpc>
                          <a:spcPct val="107000"/>
                        </a:lnSpc>
                        <a:spcAft>
                          <a:spcPts val="0"/>
                        </a:spcAft>
                      </a:pPr>
                      <a:endParaRPr lang="en-SG" sz="1200" dirty="0"/>
                    </a:p>
                  </a:txBody>
                  <a:tcPr marL="16267" marR="16267" marT="0" marB="0" anchor="ctr"/>
                </a:tc>
                <a:tc hMerge="1">
                  <a:txBody>
                    <a:bodyPr/>
                    <a:lstStyle/>
                    <a:p>
                      <a:pPr>
                        <a:lnSpc>
                          <a:spcPct val="107000"/>
                        </a:lnSpc>
                        <a:spcAft>
                          <a:spcPts val="0"/>
                        </a:spcAft>
                      </a:pPr>
                      <a:endParaRPr lang="en-SG" sz="1100" dirty="0"/>
                    </a:p>
                  </a:txBody>
                  <a:tcPr marL="43777" marR="43777" marT="0" marB="0" anchor="ctr"/>
                </a:tc>
                <a:extLst>
                  <a:ext uri="{0D108BD9-81ED-4DB2-BD59-A6C34878D82A}">
                    <a16:rowId xmlns:a16="http://schemas.microsoft.com/office/drawing/2014/main" val="4204043556"/>
                  </a:ext>
                </a:extLst>
              </a:tr>
              <a:tr h="236051">
                <a:tc>
                  <a:txBody>
                    <a:bodyPr/>
                    <a:lstStyle/>
                    <a:p>
                      <a:pPr>
                        <a:lnSpc>
                          <a:spcPct val="107000"/>
                        </a:lnSpc>
                        <a:spcAft>
                          <a:spcPts val="0"/>
                        </a:spcAft>
                      </a:pPr>
                      <a:r>
                        <a:rPr lang="en-SG" sz="1200">
                          <a:solidFill>
                            <a:schemeClr val="tx1"/>
                          </a:solidFill>
                        </a:rPr>
                        <a:t>26</a:t>
                      </a:r>
                    </a:p>
                  </a:txBody>
                  <a:tcPr marL="43777" marR="43777" marT="0" marB="0" anchor="ctr"/>
                </a:tc>
                <a:tc>
                  <a:txBody>
                    <a:bodyPr/>
                    <a:lstStyle/>
                    <a:p>
                      <a:pPr>
                        <a:lnSpc>
                          <a:spcPct val="107000"/>
                        </a:lnSpc>
                        <a:spcAft>
                          <a:spcPts val="0"/>
                        </a:spcAft>
                      </a:pPr>
                      <a:r>
                        <a:rPr lang="en-SG" sz="1200" dirty="0">
                          <a:solidFill>
                            <a:schemeClr val="tx1"/>
                          </a:solidFill>
                        </a:rPr>
                        <a:t>DI+1</a:t>
                      </a:r>
                    </a:p>
                  </a:txBody>
                  <a:tcPr marL="16267" marR="16267" marT="0" marB="0" anchor="ctr"/>
                </a:tc>
                <a:tc rowSpan="2">
                  <a:txBody>
                    <a:bodyPr/>
                    <a:lstStyle/>
                    <a:p>
                      <a:pPr>
                        <a:lnSpc>
                          <a:spcPct val="107000"/>
                        </a:lnSpc>
                        <a:spcAft>
                          <a:spcPts val="0"/>
                        </a:spcAft>
                      </a:pPr>
                      <a:r>
                        <a:rPr lang="en-SG" sz="1200" dirty="0">
                          <a:solidFill>
                            <a:schemeClr val="tx1"/>
                          </a:solidFill>
                        </a:rPr>
                        <a:t>Trailer</a:t>
                      </a:r>
                    </a:p>
                  </a:txBody>
                  <a:tcPr marL="43777" marR="43777" marT="0" marB="0" anchor="ctr"/>
                </a:tc>
                <a:extLst>
                  <a:ext uri="{0D108BD9-81ED-4DB2-BD59-A6C34878D82A}">
                    <a16:rowId xmlns:a16="http://schemas.microsoft.com/office/drawing/2014/main" val="186661505"/>
                  </a:ext>
                </a:extLst>
              </a:tr>
              <a:tr h="236051">
                <a:tc>
                  <a:txBody>
                    <a:bodyPr/>
                    <a:lstStyle/>
                    <a:p>
                      <a:pPr>
                        <a:lnSpc>
                          <a:spcPct val="107000"/>
                        </a:lnSpc>
                        <a:spcAft>
                          <a:spcPts val="0"/>
                        </a:spcAft>
                      </a:pPr>
                      <a:r>
                        <a:rPr lang="en-SG" sz="1200">
                          <a:solidFill>
                            <a:schemeClr val="tx1"/>
                          </a:solidFill>
                        </a:rPr>
                        <a:t>27</a:t>
                      </a:r>
                    </a:p>
                  </a:txBody>
                  <a:tcPr marL="43777" marR="43777" marT="0" marB="0" anchor="ctr"/>
                </a:tc>
                <a:tc>
                  <a:txBody>
                    <a:bodyPr/>
                    <a:lstStyle/>
                    <a:p>
                      <a:pPr>
                        <a:lnSpc>
                          <a:spcPct val="107000"/>
                        </a:lnSpc>
                        <a:spcAft>
                          <a:spcPts val="0"/>
                        </a:spcAft>
                      </a:pPr>
                      <a:r>
                        <a:rPr lang="en-SG" sz="1200" dirty="0">
                          <a:solidFill>
                            <a:schemeClr val="tx1"/>
                          </a:solidFill>
                        </a:rPr>
                        <a:t>DI-1</a:t>
                      </a:r>
                    </a:p>
                  </a:txBody>
                  <a:tcPr marL="16267" marR="16267" marT="0" marB="0" anchor="ctr"/>
                </a:tc>
                <a:tc vMerge="1">
                  <a:txBody>
                    <a:bodyPr/>
                    <a:lstStyle/>
                    <a:p>
                      <a:endParaRPr lang="en-SG"/>
                    </a:p>
                  </a:txBody>
                  <a:tcPr/>
                </a:tc>
                <a:extLst>
                  <a:ext uri="{0D108BD9-81ED-4DB2-BD59-A6C34878D82A}">
                    <a16:rowId xmlns:a16="http://schemas.microsoft.com/office/drawing/2014/main" val="11380795"/>
                  </a:ext>
                </a:extLst>
              </a:tr>
              <a:tr h="236051">
                <a:tc>
                  <a:txBody>
                    <a:bodyPr/>
                    <a:lstStyle/>
                    <a:p>
                      <a:pPr>
                        <a:lnSpc>
                          <a:spcPct val="107000"/>
                        </a:lnSpc>
                        <a:spcAft>
                          <a:spcPts val="0"/>
                        </a:spcAft>
                      </a:pPr>
                      <a:r>
                        <a:rPr lang="en-SG" sz="1200"/>
                        <a:t>28</a:t>
                      </a:r>
                    </a:p>
                  </a:txBody>
                  <a:tcPr marL="43777" marR="43777" marT="0" marB="0" anchor="ctr"/>
                </a:tc>
                <a:tc>
                  <a:txBody>
                    <a:bodyPr/>
                    <a:lstStyle/>
                    <a:p>
                      <a:pPr>
                        <a:lnSpc>
                          <a:spcPct val="107000"/>
                        </a:lnSpc>
                        <a:spcAft>
                          <a:spcPts val="0"/>
                        </a:spcAft>
                      </a:pPr>
                      <a:r>
                        <a:rPr lang="en-SG" sz="1200" dirty="0"/>
                        <a:t>DI+2</a:t>
                      </a:r>
                    </a:p>
                  </a:txBody>
                  <a:tcPr marL="16267" marR="16267" marT="0" marB="0" anchor="ctr"/>
                </a:tc>
                <a:tc rowSpan="2">
                  <a:txBody>
                    <a:bodyPr/>
                    <a:lstStyle/>
                    <a:p>
                      <a:pPr>
                        <a:lnSpc>
                          <a:spcPct val="107000"/>
                        </a:lnSpc>
                        <a:spcAft>
                          <a:spcPts val="0"/>
                        </a:spcAft>
                      </a:pPr>
                      <a:r>
                        <a:rPr lang="en-SG" sz="1200"/>
                        <a:t>Reverse Gear</a:t>
                      </a:r>
                    </a:p>
                  </a:txBody>
                  <a:tcPr marL="43777" marR="43777" marT="0" marB="0" anchor="ctr"/>
                </a:tc>
                <a:extLst>
                  <a:ext uri="{0D108BD9-81ED-4DB2-BD59-A6C34878D82A}">
                    <a16:rowId xmlns:a16="http://schemas.microsoft.com/office/drawing/2014/main" val="1707595404"/>
                  </a:ext>
                </a:extLst>
              </a:tr>
              <a:tr h="236051">
                <a:tc>
                  <a:txBody>
                    <a:bodyPr/>
                    <a:lstStyle/>
                    <a:p>
                      <a:pPr>
                        <a:lnSpc>
                          <a:spcPct val="107000"/>
                        </a:lnSpc>
                        <a:spcAft>
                          <a:spcPts val="0"/>
                        </a:spcAft>
                      </a:pPr>
                      <a:r>
                        <a:rPr lang="en-SG" sz="1200"/>
                        <a:t>29</a:t>
                      </a:r>
                    </a:p>
                  </a:txBody>
                  <a:tcPr marL="43777" marR="43777" marT="0" marB="0" anchor="ctr"/>
                </a:tc>
                <a:tc>
                  <a:txBody>
                    <a:bodyPr/>
                    <a:lstStyle/>
                    <a:p>
                      <a:pPr>
                        <a:lnSpc>
                          <a:spcPct val="107000"/>
                        </a:lnSpc>
                        <a:spcAft>
                          <a:spcPts val="0"/>
                        </a:spcAft>
                      </a:pPr>
                      <a:r>
                        <a:rPr lang="en-SG" sz="1200" dirty="0"/>
                        <a:t>DI-2</a:t>
                      </a:r>
                    </a:p>
                  </a:txBody>
                  <a:tcPr marL="16267" marR="16267" marT="0" marB="0" anchor="ctr"/>
                </a:tc>
                <a:tc vMerge="1">
                  <a:txBody>
                    <a:bodyPr/>
                    <a:lstStyle/>
                    <a:p>
                      <a:endParaRPr lang="en-SG"/>
                    </a:p>
                  </a:txBody>
                  <a:tcPr/>
                </a:tc>
                <a:extLst>
                  <a:ext uri="{0D108BD9-81ED-4DB2-BD59-A6C34878D82A}">
                    <a16:rowId xmlns:a16="http://schemas.microsoft.com/office/drawing/2014/main" val="596185226"/>
                  </a:ext>
                </a:extLst>
              </a:tr>
              <a:tr h="236051">
                <a:tc>
                  <a:txBody>
                    <a:bodyPr/>
                    <a:lstStyle/>
                    <a:p>
                      <a:pPr>
                        <a:lnSpc>
                          <a:spcPct val="107000"/>
                        </a:lnSpc>
                        <a:spcAft>
                          <a:spcPts val="0"/>
                        </a:spcAft>
                      </a:pPr>
                      <a:r>
                        <a:rPr lang="en-SG" sz="1200"/>
                        <a:t>30</a:t>
                      </a:r>
                    </a:p>
                  </a:txBody>
                  <a:tcPr marL="43777" marR="43777" marT="0" marB="0" anchor="ctr"/>
                </a:tc>
                <a:tc>
                  <a:txBody>
                    <a:bodyPr/>
                    <a:lstStyle/>
                    <a:p>
                      <a:pPr>
                        <a:lnSpc>
                          <a:spcPct val="107000"/>
                        </a:lnSpc>
                        <a:spcAft>
                          <a:spcPts val="0"/>
                        </a:spcAft>
                      </a:pPr>
                      <a:r>
                        <a:rPr lang="en-SG" sz="1200" dirty="0"/>
                        <a:t>DI+3</a:t>
                      </a:r>
                    </a:p>
                  </a:txBody>
                  <a:tcPr marL="16267" marR="16267" marT="0" marB="0" anchor="ctr"/>
                </a:tc>
                <a:tc rowSpan="2">
                  <a:txBody>
                    <a:bodyPr/>
                    <a:lstStyle/>
                    <a:p>
                      <a:pPr>
                        <a:lnSpc>
                          <a:spcPct val="107000"/>
                        </a:lnSpc>
                        <a:spcAft>
                          <a:spcPts val="0"/>
                        </a:spcAft>
                      </a:pPr>
                      <a:r>
                        <a:rPr lang="en-SG" sz="1200"/>
                        <a:t>Forward Gear</a:t>
                      </a:r>
                    </a:p>
                  </a:txBody>
                  <a:tcPr marL="43777" marR="43777" marT="0" marB="0" anchor="ctr"/>
                </a:tc>
                <a:extLst>
                  <a:ext uri="{0D108BD9-81ED-4DB2-BD59-A6C34878D82A}">
                    <a16:rowId xmlns:a16="http://schemas.microsoft.com/office/drawing/2014/main" val="3544616481"/>
                  </a:ext>
                </a:extLst>
              </a:tr>
              <a:tr h="236051">
                <a:tc>
                  <a:txBody>
                    <a:bodyPr/>
                    <a:lstStyle/>
                    <a:p>
                      <a:pPr>
                        <a:lnSpc>
                          <a:spcPct val="107000"/>
                        </a:lnSpc>
                        <a:spcAft>
                          <a:spcPts val="0"/>
                        </a:spcAft>
                      </a:pPr>
                      <a:r>
                        <a:rPr lang="en-SG" sz="1200"/>
                        <a:t>31</a:t>
                      </a:r>
                    </a:p>
                  </a:txBody>
                  <a:tcPr marL="43777" marR="43777" marT="0" marB="0" anchor="ctr"/>
                </a:tc>
                <a:tc>
                  <a:txBody>
                    <a:bodyPr/>
                    <a:lstStyle/>
                    <a:p>
                      <a:pPr>
                        <a:lnSpc>
                          <a:spcPct val="107000"/>
                        </a:lnSpc>
                        <a:spcAft>
                          <a:spcPts val="0"/>
                        </a:spcAft>
                      </a:pPr>
                      <a:r>
                        <a:rPr lang="en-SG" sz="1200" dirty="0"/>
                        <a:t>DI-3</a:t>
                      </a:r>
                    </a:p>
                  </a:txBody>
                  <a:tcPr marL="16267" marR="16267" marT="0" marB="0" anchor="ctr"/>
                </a:tc>
                <a:tc vMerge="1">
                  <a:txBody>
                    <a:bodyPr/>
                    <a:lstStyle/>
                    <a:p>
                      <a:endParaRPr lang="en-SG"/>
                    </a:p>
                  </a:txBody>
                  <a:tcPr/>
                </a:tc>
                <a:extLst>
                  <a:ext uri="{0D108BD9-81ED-4DB2-BD59-A6C34878D82A}">
                    <a16:rowId xmlns:a16="http://schemas.microsoft.com/office/drawing/2014/main" val="4292428973"/>
                  </a:ext>
                </a:extLst>
              </a:tr>
              <a:tr h="236051">
                <a:tc>
                  <a:txBody>
                    <a:bodyPr/>
                    <a:lstStyle/>
                    <a:p>
                      <a:pPr>
                        <a:lnSpc>
                          <a:spcPct val="107000"/>
                        </a:lnSpc>
                        <a:spcAft>
                          <a:spcPts val="0"/>
                        </a:spcAft>
                      </a:pPr>
                      <a:r>
                        <a:rPr lang="en-SG" sz="1200" dirty="0"/>
                        <a:t>43</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rowSpan="2">
                  <a:txBody>
                    <a:bodyPr/>
                    <a:lstStyle/>
                    <a:p>
                      <a:pPr>
                        <a:lnSpc>
                          <a:spcPct val="107000"/>
                        </a:lnSpc>
                        <a:spcAft>
                          <a:spcPts val="0"/>
                        </a:spcAft>
                      </a:pPr>
                      <a:r>
                        <a:rPr lang="en-SG" sz="1200" dirty="0"/>
                        <a:t>IR Control</a:t>
                      </a:r>
                    </a:p>
                  </a:txBody>
                  <a:tcPr marL="43777" marR="43777" marT="0" marB="0" anchor="ctr"/>
                </a:tc>
                <a:extLst>
                  <a:ext uri="{0D108BD9-81ED-4DB2-BD59-A6C34878D82A}">
                    <a16:rowId xmlns:a16="http://schemas.microsoft.com/office/drawing/2014/main" val="268724777"/>
                  </a:ext>
                </a:extLst>
              </a:tr>
              <a:tr h="236051">
                <a:tc>
                  <a:txBody>
                    <a:bodyPr/>
                    <a:lstStyle/>
                    <a:p>
                      <a:pPr>
                        <a:lnSpc>
                          <a:spcPct val="107000"/>
                        </a:lnSpc>
                        <a:spcAft>
                          <a:spcPts val="0"/>
                        </a:spcAft>
                      </a:pPr>
                      <a:r>
                        <a:rPr lang="en-SG" sz="1200"/>
                        <a:t>44</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vMerge="1">
                  <a:txBody>
                    <a:bodyPr/>
                    <a:lstStyle/>
                    <a:p>
                      <a:endParaRPr lang="en-SG"/>
                    </a:p>
                  </a:txBody>
                  <a:tcPr/>
                </a:tc>
                <a:extLst>
                  <a:ext uri="{0D108BD9-81ED-4DB2-BD59-A6C34878D82A}">
                    <a16:rowId xmlns:a16="http://schemas.microsoft.com/office/drawing/2014/main" val="1285730844"/>
                  </a:ext>
                </a:extLst>
              </a:tr>
              <a:tr h="236051">
                <a:tc>
                  <a:txBody>
                    <a:bodyPr/>
                    <a:lstStyle/>
                    <a:p>
                      <a:pPr>
                        <a:lnSpc>
                          <a:spcPct val="107000"/>
                        </a:lnSpc>
                        <a:spcAft>
                          <a:spcPts val="0"/>
                        </a:spcAft>
                      </a:pPr>
                      <a:r>
                        <a:rPr lang="en-US" sz="1200" dirty="0" smtClean="0">
                          <a:solidFill>
                            <a:schemeClr val="tx1"/>
                          </a:solidFill>
                        </a:rPr>
                        <a:t>45</a:t>
                      </a:r>
                      <a:endParaRPr lang="en-SG" sz="1200" dirty="0">
                        <a:solidFill>
                          <a:schemeClr val="tx1"/>
                        </a:solidFill>
                      </a:endParaRPr>
                    </a:p>
                  </a:txBody>
                  <a:tcPr marL="43777" marR="43777" marT="0" marB="0" anchor="ctr"/>
                </a:tc>
                <a:tc>
                  <a:txBody>
                    <a:bodyPr/>
                    <a:lstStyle/>
                    <a:p>
                      <a:pPr>
                        <a:lnSpc>
                          <a:spcPct val="107000"/>
                        </a:lnSpc>
                        <a:spcAft>
                          <a:spcPts val="0"/>
                        </a:spcAft>
                      </a:pPr>
                      <a:r>
                        <a:rPr lang="en-US" sz="1200" dirty="0" smtClean="0">
                          <a:solidFill>
                            <a:schemeClr val="tx1"/>
                          </a:solidFill>
                        </a:rPr>
                        <a:t>DO+2</a:t>
                      </a:r>
                      <a:endParaRPr lang="en-SG" sz="1200" dirty="0">
                        <a:solidFill>
                          <a:schemeClr val="tx1"/>
                        </a:solidFill>
                      </a:endParaRPr>
                    </a:p>
                  </a:txBody>
                  <a:tcPr marL="16267" marR="16267" marT="0" marB="0" anchor="ctr"/>
                </a:tc>
                <a:tc rowSpan="2">
                  <a:txBody>
                    <a:bodyPr/>
                    <a:lstStyle/>
                    <a:p>
                      <a:pPr>
                        <a:lnSpc>
                          <a:spcPct val="107000"/>
                        </a:lnSpc>
                        <a:spcAft>
                          <a:spcPts val="0"/>
                        </a:spcAft>
                      </a:pPr>
                      <a:r>
                        <a:rPr lang="en-US" sz="1200" dirty="0" smtClean="0">
                          <a:solidFill>
                            <a:schemeClr val="tx1"/>
                          </a:solidFill>
                        </a:rPr>
                        <a:t>IR Control</a:t>
                      </a:r>
                      <a:endParaRPr lang="en-SG" sz="1200" dirty="0">
                        <a:solidFill>
                          <a:schemeClr val="tx1"/>
                        </a:solidFill>
                      </a:endParaRPr>
                    </a:p>
                  </a:txBody>
                  <a:tcPr marL="43777" marR="43777" marT="0" marB="0" anchor="ctr"/>
                </a:tc>
                <a:extLst>
                  <a:ext uri="{0D108BD9-81ED-4DB2-BD59-A6C34878D82A}">
                    <a16:rowId xmlns:a16="http://schemas.microsoft.com/office/drawing/2014/main" val="156501856"/>
                  </a:ext>
                </a:extLst>
              </a:tr>
              <a:tr h="236051">
                <a:tc>
                  <a:txBody>
                    <a:bodyPr/>
                    <a:lstStyle/>
                    <a:p>
                      <a:pPr>
                        <a:lnSpc>
                          <a:spcPct val="107000"/>
                        </a:lnSpc>
                        <a:spcAft>
                          <a:spcPts val="0"/>
                        </a:spcAft>
                      </a:pPr>
                      <a:r>
                        <a:rPr lang="en-US" sz="1200" dirty="0" smtClean="0">
                          <a:solidFill>
                            <a:schemeClr val="tx1"/>
                          </a:solidFill>
                        </a:rPr>
                        <a:t>46</a:t>
                      </a:r>
                      <a:endParaRPr lang="en-SG" sz="1200" dirty="0">
                        <a:solidFill>
                          <a:schemeClr val="tx1"/>
                        </a:solidFill>
                      </a:endParaRPr>
                    </a:p>
                  </a:txBody>
                  <a:tcPr marL="43777" marR="43777" marT="0" marB="0" anchor="ctr"/>
                </a:tc>
                <a:tc>
                  <a:txBody>
                    <a:bodyPr/>
                    <a:lstStyle/>
                    <a:p>
                      <a:pPr>
                        <a:lnSpc>
                          <a:spcPct val="107000"/>
                        </a:lnSpc>
                        <a:spcAft>
                          <a:spcPts val="0"/>
                        </a:spcAft>
                      </a:pPr>
                      <a:r>
                        <a:rPr lang="en-US" sz="1200" dirty="0" smtClean="0">
                          <a:solidFill>
                            <a:schemeClr val="tx1"/>
                          </a:solidFill>
                        </a:rPr>
                        <a:t>DO+2</a:t>
                      </a:r>
                      <a:endParaRPr lang="en-SG" sz="1200" dirty="0">
                        <a:solidFill>
                          <a:schemeClr val="tx1"/>
                        </a:solidFill>
                      </a:endParaRPr>
                    </a:p>
                  </a:txBody>
                  <a:tcPr marL="16267" marR="16267" marT="0" marB="0" anchor="ctr"/>
                </a:tc>
                <a:tc vMerge="1">
                  <a:txBody>
                    <a:bodyPr/>
                    <a:lstStyle/>
                    <a:p>
                      <a:pPr>
                        <a:lnSpc>
                          <a:spcPct val="107000"/>
                        </a:lnSpc>
                        <a:spcAft>
                          <a:spcPts val="0"/>
                        </a:spcAft>
                      </a:pPr>
                      <a:endParaRPr lang="en-SG" sz="1200" dirty="0"/>
                    </a:p>
                  </a:txBody>
                  <a:tcPr marL="43777" marR="43777" marT="0" marB="0" anchor="ctr"/>
                </a:tc>
                <a:extLst>
                  <a:ext uri="{0D108BD9-81ED-4DB2-BD59-A6C34878D82A}">
                    <a16:rowId xmlns:a16="http://schemas.microsoft.com/office/drawing/2014/main" val="42581642"/>
                  </a:ext>
                </a:extLst>
              </a:tr>
            </a:tbl>
          </a:graphicData>
        </a:graphic>
      </p:graphicFrame>
      <p:graphicFrame>
        <p:nvGraphicFramePr>
          <p:cNvPr id="12" name="Table 11"/>
          <p:cNvGraphicFramePr>
            <a:graphicFrameLocks noGrp="1"/>
          </p:cNvGraphicFramePr>
          <p:nvPr>
            <p:extLst/>
          </p:nvPr>
        </p:nvGraphicFramePr>
        <p:xfrm>
          <a:off x="368801" y="3438556"/>
          <a:ext cx="3168727" cy="1345115"/>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86082509"/>
                    </a:ext>
                  </a:extLst>
                </a:gridCol>
                <a:gridCol w="1442870">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a:t>J4 - TV07RW-17-20SN</a:t>
                      </a: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SG" sz="1200"/>
                        <a:t>A</a:t>
                      </a:r>
                    </a:p>
                  </a:txBody>
                  <a:tcPr marL="68580" marR="68580" marT="0" marB="0" anchor="ctr"/>
                </a:tc>
                <a:tc>
                  <a:txBody>
                    <a:bodyPr/>
                    <a:lstStyle/>
                    <a:p>
                      <a:pPr>
                        <a:lnSpc>
                          <a:spcPct val="107000"/>
                        </a:lnSpc>
                        <a:spcAft>
                          <a:spcPts val="0"/>
                        </a:spcAft>
                      </a:pPr>
                      <a:r>
                        <a:rPr lang="en-SG" sz="1200" dirty="0"/>
                        <a:t>HD-SDI INPUT 1</a:t>
                      </a:r>
                    </a:p>
                  </a:txBody>
                  <a:tcPr marL="68580" marR="68580" marT="0" marB="0" anchor="ctr"/>
                </a:tc>
                <a:tc>
                  <a:txBody>
                    <a:bodyPr/>
                    <a:lstStyle/>
                    <a:p>
                      <a:pPr>
                        <a:lnSpc>
                          <a:spcPct val="107000"/>
                        </a:lnSpc>
                        <a:spcAft>
                          <a:spcPts val="0"/>
                        </a:spcAft>
                      </a:pPr>
                      <a:r>
                        <a:rPr lang="en-US" sz="1200" dirty="0" smtClean="0"/>
                        <a:t>Front TI</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SG" sz="1200"/>
                        <a:t>B</a:t>
                      </a:r>
                    </a:p>
                  </a:txBody>
                  <a:tcPr marL="68580" marR="68580" marT="0" marB="0" anchor="ctr"/>
                </a:tc>
                <a:tc>
                  <a:txBody>
                    <a:bodyPr/>
                    <a:lstStyle/>
                    <a:p>
                      <a:pPr>
                        <a:lnSpc>
                          <a:spcPct val="107000"/>
                        </a:lnSpc>
                        <a:spcAft>
                          <a:spcPts val="0"/>
                        </a:spcAft>
                      </a:pPr>
                      <a:r>
                        <a:rPr lang="en-SG" sz="1200"/>
                        <a:t>HD-SDI INPUT 2</a:t>
                      </a:r>
                    </a:p>
                  </a:txBody>
                  <a:tcPr marL="68580" marR="68580" marT="0" marB="0" anchor="ctr"/>
                </a:tc>
                <a:tc>
                  <a:txBody>
                    <a:bodyPr/>
                    <a:lstStyle/>
                    <a:p>
                      <a:pPr>
                        <a:lnSpc>
                          <a:spcPct val="107000"/>
                        </a:lnSpc>
                        <a:spcAft>
                          <a:spcPts val="0"/>
                        </a:spcAft>
                      </a:pPr>
                      <a:r>
                        <a:rPr lang="en-US" sz="1200" dirty="0" smtClean="0"/>
                        <a:t>Rear Near</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SG" sz="1200"/>
                        <a:t>C</a:t>
                      </a:r>
                    </a:p>
                  </a:txBody>
                  <a:tcPr marL="68580" marR="68580" marT="0" marB="0" anchor="ctr"/>
                </a:tc>
                <a:tc>
                  <a:txBody>
                    <a:bodyPr/>
                    <a:lstStyle/>
                    <a:p>
                      <a:pPr>
                        <a:lnSpc>
                          <a:spcPct val="107000"/>
                        </a:lnSpc>
                        <a:spcAft>
                          <a:spcPts val="0"/>
                        </a:spcAft>
                      </a:pPr>
                      <a:r>
                        <a:rPr lang="en-SG" sz="1200"/>
                        <a:t>HD-SDI INPUT 3</a:t>
                      </a:r>
                    </a:p>
                  </a:txBody>
                  <a:tcPr marL="68580" marR="68580" marT="0" marB="0" anchor="ctr"/>
                </a:tc>
                <a:tc>
                  <a:txBody>
                    <a:bodyPr/>
                    <a:lstStyle/>
                    <a:p>
                      <a:pPr>
                        <a:lnSpc>
                          <a:spcPct val="107000"/>
                        </a:lnSpc>
                        <a:spcAft>
                          <a:spcPts val="0"/>
                        </a:spcAft>
                      </a:pPr>
                      <a:r>
                        <a:rPr lang="en-US" sz="1200" dirty="0" smtClean="0"/>
                        <a:t>Rear Far</a:t>
                      </a:r>
                      <a:endParaRPr lang="en-SG" sz="1200" dirty="0"/>
                    </a:p>
                  </a:txBody>
                  <a:tcPr marL="68580" marR="68580" marT="0" marB="0" anchor="ctr"/>
                </a:tc>
                <a:extLst>
                  <a:ext uri="{0D108BD9-81ED-4DB2-BD59-A6C34878D82A}">
                    <a16:rowId xmlns:a16="http://schemas.microsoft.com/office/drawing/2014/main" val="1973631581"/>
                  </a:ext>
                </a:extLst>
              </a:tr>
              <a:tr h="269023">
                <a:tc>
                  <a:txBody>
                    <a:bodyPr/>
                    <a:lstStyle/>
                    <a:p>
                      <a:pPr>
                        <a:lnSpc>
                          <a:spcPct val="107000"/>
                        </a:lnSpc>
                        <a:spcAft>
                          <a:spcPts val="0"/>
                        </a:spcAft>
                      </a:pPr>
                      <a:r>
                        <a:rPr lang="en-SG" sz="1200"/>
                        <a:t>D</a:t>
                      </a:r>
                    </a:p>
                  </a:txBody>
                  <a:tcPr marL="68580" marR="68580" marT="0" marB="0" anchor="ctr"/>
                </a:tc>
                <a:tc>
                  <a:txBody>
                    <a:bodyPr/>
                    <a:lstStyle/>
                    <a:p>
                      <a:pPr>
                        <a:lnSpc>
                          <a:spcPct val="107000"/>
                        </a:lnSpc>
                        <a:spcAft>
                          <a:spcPts val="0"/>
                        </a:spcAft>
                      </a:pPr>
                      <a:r>
                        <a:rPr lang="en-SG" sz="1200" dirty="0"/>
                        <a:t>HD-SDI INPUT 4</a:t>
                      </a:r>
                    </a:p>
                  </a:txBody>
                  <a:tcPr marL="68580" marR="68580" marT="0" marB="0" anchor="ctr"/>
                </a:tc>
                <a:tc>
                  <a:txBody>
                    <a:bodyPr/>
                    <a:lstStyle/>
                    <a:p>
                      <a:pPr>
                        <a:lnSpc>
                          <a:spcPct val="107000"/>
                        </a:lnSpc>
                        <a:spcAft>
                          <a:spcPts val="0"/>
                        </a:spcAft>
                      </a:pPr>
                      <a:r>
                        <a:rPr lang="en-US" sz="1200" dirty="0" smtClean="0"/>
                        <a:t>Trailer</a:t>
                      </a:r>
                      <a:endParaRPr lang="en-SG" sz="1200" dirty="0"/>
                    </a:p>
                  </a:txBody>
                  <a:tcPr marL="68580" marR="68580" marT="0" marB="0" anchor="ctr"/>
                </a:tc>
                <a:extLst>
                  <a:ext uri="{0D108BD9-81ED-4DB2-BD59-A6C34878D82A}">
                    <a16:rowId xmlns:a16="http://schemas.microsoft.com/office/drawing/2014/main" val="4188501871"/>
                  </a:ext>
                </a:extLst>
              </a:tr>
            </a:tbl>
          </a:graphicData>
        </a:graphic>
      </p:graphicFrame>
      <p:graphicFrame>
        <p:nvGraphicFramePr>
          <p:cNvPr id="13" name="Table 12"/>
          <p:cNvGraphicFramePr>
            <a:graphicFrameLocks noGrp="1"/>
          </p:cNvGraphicFramePr>
          <p:nvPr>
            <p:extLst/>
          </p:nvPr>
        </p:nvGraphicFramePr>
        <p:xfrm>
          <a:off x="368801" y="5031827"/>
          <a:ext cx="3168727" cy="538046"/>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2888483"/>
                    </a:ext>
                  </a:extLst>
                </a:gridCol>
                <a:gridCol w="1442870">
                  <a:extLst>
                    <a:ext uri="{9D8B030D-6E8A-4147-A177-3AD203B41FA5}">
                      <a16:colId xmlns:a16="http://schemas.microsoft.com/office/drawing/2014/main" val="3752089026"/>
                    </a:ext>
                  </a:extLst>
                </a:gridCol>
                <a:gridCol w="1442870">
                  <a:extLst>
                    <a:ext uri="{9D8B030D-6E8A-4147-A177-3AD203B41FA5}">
                      <a16:colId xmlns:a16="http://schemas.microsoft.com/office/drawing/2014/main" val="3460714710"/>
                    </a:ext>
                  </a:extLst>
                </a:gridCol>
              </a:tblGrid>
              <a:tr h="269023">
                <a:tc gridSpan="3">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J7 - D38999/24WG11SN</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603845671"/>
                  </a:ext>
                </a:extLst>
              </a:tr>
              <a:tr h="269023">
                <a:tc>
                  <a:txBody>
                    <a:bodyPr/>
                    <a:lstStyle/>
                    <a:p>
                      <a:pPr>
                        <a:lnSpc>
                          <a:spcPct val="107000"/>
                        </a:lnSpc>
                        <a:spcAft>
                          <a:spcPts val="0"/>
                        </a:spcAft>
                      </a:pPr>
                      <a:r>
                        <a:rPr lang="en-SG"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en-SG"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1</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VDU</a:t>
                      </a:r>
                      <a:endParaRPr lang="en-SG" sz="1200" dirty="0"/>
                    </a:p>
                  </a:txBody>
                  <a:tcPr marL="68580" marR="68580" marT="0" marB="0" anchor="ctr"/>
                </a:tc>
                <a:extLst>
                  <a:ext uri="{0D108BD9-81ED-4DB2-BD59-A6C34878D82A}">
                    <a16:rowId xmlns:a16="http://schemas.microsoft.com/office/drawing/2014/main" val="1839098319"/>
                  </a:ext>
                </a:extLst>
              </a:tr>
            </a:tbl>
          </a:graphicData>
        </a:graphic>
      </p:graphicFrame>
      <p:sp>
        <p:nvSpPr>
          <p:cNvPr id="14" name="TextBox 13"/>
          <p:cNvSpPr txBox="1"/>
          <p:nvPr/>
        </p:nvSpPr>
        <p:spPr>
          <a:xfrm>
            <a:off x="3731491" y="6099391"/>
            <a:ext cx="8128000" cy="646331"/>
          </a:xfrm>
          <a:prstGeom prst="rect">
            <a:avLst/>
          </a:prstGeom>
          <a:noFill/>
        </p:spPr>
        <p:txBody>
          <a:bodyPr wrap="square" rtlCol="0">
            <a:spAutoFit/>
          </a:bodyPr>
          <a:lstStyle/>
          <a:p>
            <a:r>
              <a:rPr lang="en-US" dirty="0" smtClean="0"/>
              <a:t>If the current VDU view state and the expected view state is the same, there should be NO switching</a:t>
            </a:r>
          </a:p>
        </p:txBody>
      </p:sp>
    </p:spTree>
    <p:extLst>
      <p:ext uri="{BB962C8B-B14F-4D97-AF65-F5344CB8AC3E}">
        <p14:creationId xmlns:p14="http://schemas.microsoft.com/office/powerpoint/2010/main" val="2483887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52257" y="1643847"/>
            <a:ext cx="6886815" cy="3878250"/>
            <a:chOff x="528083" y="1748392"/>
            <a:chExt cx="5165111" cy="2908688"/>
          </a:xfrm>
        </p:grpSpPr>
        <p:sp>
          <p:nvSpPr>
            <p:cNvPr id="4" name="Curved Down Arrow 3"/>
            <p:cNvSpPr/>
            <p:nvPr/>
          </p:nvSpPr>
          <p:spPr>
            <a:xfrm>
              <a:off x="785526" y="1988835"/>
              <a:ext cx="4907668" cy="756000"/>
            </a:xfrm>
            <a:prstGeom prst="curvedDownArrow">
              <a:avLst>
                <a:gd name="adj1" fmla="val 35690"/>
                <a:gd name="adj2" fmla="val 89089"/>
                <a:gd name="adj3" fmla="val 37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solidFill>
                  <a:schemeClr val="tx1"/>
                </a:solidFill>
              </a:endParaRPr>
            </a:p>
          </p:txBody>
        </p:sp>
        <p:sp>
          <p:nvSpPr>
            <p:cNvPr id="5" name="TextBox 4"/>
            <p:cNvSpPr txBox="1"/>
            <p:nvPr/>
          </p:nvSpPr>
          <p:spPr>
            <a:xfrm>
              <a:off x="2473133" y="1748392"/>
              <a:ext cx="1108717" cy="192409"/>
            </a:xfrm>
            <a:prstGeom prst="rect">
              <a:avLst/>
            </a:prstGeom>
            <a:noFill/>
          </p:spPr>
          <p:txBody>
            <a:bodyPr wrap="none" rtlCol="0">
              <a:spAutoFit/>
            </a:bodyPr>
            <a:lstStyle/>
            <a:p>
              <a:r>
                <a:rPr lang="en-US" sz="1067" dirty="0"/>
                <a:t>Activate Reverse Gear*</a:t>
              </a:r>
              <a:endParaRPr lang="en-SG" sz="1067" dirty="0"/>
            </a:p>
          </p:txBody>
        </p:sp>
        <p:sp>
          <p:nvSpPr>
            <p:cNvPr id="6" name="Curved Down Arrow 5"/>
            <p:cNvSpPr/>
            <p:nvPr/>
          </p:nvSpPr>
          <p:spPr>
            <a:xfrm>
              <a:off x="1318082" y="2240835"/>
              <a:ext cx="1672197" cy="499148"/>
            </a:xfrm>
            <a:prstGeom prst="curvedDownArrow">
              <a:avLst>
                <a:gd name="adj1" fmla="val 35690"/>
                <a:gd name="adj2" fmla="val 89089"/>
                <a:gd name="adj3" fmla="val 37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solidFill>
                  <a:schemeClr val="tx1"/>
                </a:solidFill>
              </a:endParaRPr>
            </a:p>
          </p:txBody>
        </p:sp>
        <p:sp>
          <p:nvSpPr>
            <p:cNvPr id="7" name="TextBox 6"/>
            <p:cNvSpPr txBox="1"/>
            <p:nvPr/>
          </p:nvSpPr>
          <p:spPr>
            <a:xfrm>
              <a:off x="1646894" y="2304123"/>
              <a:ext cx="927338" cy="685044"/>
            </a:xfrm>
            <a:prstGeom prst="rect">
              <a:avLst/>
            </a:prstGeom>
            <a:noFill/>
          </p:spPr>
          <p:txBody>
            <a:bodyPr wrap="square" rtlCol="0">
              <a:spAutoFit/>
            </a:bodyPr>
            <a:lstStyle/>
            <a:p>
              <a:pPr algn="ctr"/>
              <a:r>
                <a:rPr lang="en-US" sz="1067" dirty="0"/>
                <a:t>Press Rear View Button </a:t>
              </a:r>
            </a:p>
            <a:p>
              <a:pPr algn="ctr"/>
              <a:r>
                <a:rPr lang="en-US" sz="1067" dirty="0"/>
                <a:t>or </a:t>
              </a:r>
            </a:p>
            <a:p>
              <a:pPr algn="ctr"/>
              <a:r>
                <a:rPr lang="en-US" sz="1067" dirty="0"/>
                <a:t>Activate Forward Gear*</a:t>
              </a:r>
              <a:endParaRPr lang="en-SG" sz="1067" dirty="0"/>
            </a:p>
          </p:txBody>
        </p:sp>
        <p:sp>
          <p:nvSpPr>
            <p:cNvPr id="8" name="Curved Down Arrow 7"/>
            <p:cNvSpPr/>
            <p:nvPr/>
          </p:nvSpPr>
          <p:spPr>
            <a:xfrm>
              <a:off x="3232358" y="2216627"/>
              <a:ext cx="1672197" cy="499148"/>
            </a:xfrm>
            <a:prstGeom prst="curvedDownArrow">
              <a:avLst>
                <a:gd name="adj1" fmla="val 35690"/>
                <a:gd name="adj2" fmla="val 89089"/>
                <a:gd name="adj3" fmla="val 37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solidFill>
                  <a:schemeClr val="tx1"/>
                </a:solidFill>
              </a:endParaRPr>
            </a:p>
          </p:txBody>
        </p:sp>
        <p:sp>
          <p:nvSpPr>
            <p:cNvPr id="9" name="TextBox 8"/>
            <p:cNvSpPr txBox="1"/>
            <p:nvPr/>
          </p:nvSpPr>
          <p:spPr>
            <a:xfrm>
              <a:off x="3594055" y="2306924"/>
              <a:ext cx="927338" cy="685044"/>
            </a:xfrm>
            <a:prstGeom prst="rect">
              <a:avLst/>
            </a:prstGeom>
            <a:noFill/>
          </p:spPr>
          <p:txBody>
            <a:bodyPr wrap="square" rtlCol="0">
              <a:spAutoFit/>
            </a:bodyPr>
            <a:lstStyle/>
            <a:p>
              <a:pPr algn="ctr"/>
              <a:r>
                <a:rPr lang="en-US" sz="1067" dirty="0"/>
                <a:t>Press Rear View Button </a:t>
              </a:r>
            </a:p>
            <a:p>
              <a:pPr algn="ctr"/>
              <a:r>
                <a:rPr lang="en-US" sz="1067" dirty="0"/>
                <a:t>or </a:t>
              </a:r>
            </a:p>
            <a:p>
              <a:pPr algn="ctr"/>
              <a:r>
                <a:rPr lang="en-US" sz="1067" dirty="0"/>
                <a:t>Activate Reverse Gear*</a:t>
              </a:r>
              <a:endParaRPr lang="en-SG" sz="1067" dirty="0"/>
            </a:p>
          </p:txBody>
        </p:sp>
        <p:sp>
          <p:nvSpPr>
            <p:cNvPr id="10" name="Curved Down Arrow 9"/>
            <p:cNvSpPr/>
            <p:nvPr/>
          </p:nvSpPr>
          <p:spPr>
            <a:xfrm flipH="1" flipV="1">
              <a:off x="1209172" y="3685304"/>
              <a:ext cx="1672197" cy="499148"/>
            </a:xfrm>
            <a:prstGeom prst="curvedDownArrow">
              <a:avLst>
                <a:gd name="adj1" fmla="val 35690"/>
                <a:gd name="adj2" fmla="val 89089"/>
                <a:gd name="adj3" fmla="val 37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solidFill>
                  <a:schemeClr val="tx1"/>
                </a:solidFill>
              </a:endParaRPr>
            </a:p>
          </p:txBody>
        </p:sp>
        <p:sp>
          <p:nvSpPr>
            <p:cNvPr id="11" name="TextBox 10"/>
            <p:cNvSpPr txBox="1"/>
            <p:nvPr/>
          </p:nvSpPr>
          <p:spPr>
            <a:xfrm>
              <a:off x="1679135" y="3748592"/>
              <a:ext cx="927338" cy="315567"/>
            </a:xfrm>
            <a:prstGeom prst="rect">
              <a:avLst/>
            </a:prstGeom>
            <a:noFill/>
          </p:spPr>
          <p:txBody>
            <a:bodyPr wrap="square" rtlCol="0">
              <a:spAutoFit/>
            </a:bodyPr>
            <a:lstStyle/>
            <a:p>
              <a:pPr algn="ctr"/>
              <a:r>
                <a:rPr lang="en-US" sz="1067" dirty="0"/>
                <a:t>Press Front View Button</a:t>
              </a:r>
              <a:endParaRPr lang="en-SG" sz="1067" dirty="0"/>
            </a:p>
          </p:txBody>
        </p:sp>
        <p:sp>
          <p:nvSpPr>
            <p:cNvPr id="12" name="Curved Down Arrow 11"/>
            <p:cNvSpPr/>
            <p:nvPr/>
          </p:nvSpPr>
          <p:spPr>
            <a:xfrm flipH="1" flipV="1">
              <a:off x="3123448" y="3661096"/>
              <a:ext cx="1672197" cy="499148"/>
            </a:xfrm>
            <a:prstGeom prst="curvedDownArrow">
              <a:avLst>
                <a:gd name="adj1" fmla="val 35690"/>
                <a:gd name="adj2" fmla="val 89089"/>
                <a:gd name="adj3" fmla="val 37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solidFill>
                  <a:schemeClr val="tx1"/>
                </a:solidFill>
              </a:endParaRPr>
            </a:p>
          </p:txBody>
        </p:sp>
        <p:sp>
          <p:nvSpPr>
            <p:cNvPr id="13" name="TextBox 12"/>
            <p:cNvSpPr txBox="1"/>
            <p:nvPr/>
          </p:nvSpPr>
          <p:spPr>
            <a:xfrm>
              <a:off x="3614022" y="3346356"/>
              <a:ext cx="927338" cy="685044"/>
            </a:xfrm>
            <a:prstGeom prst="rect">
              <a:avLst/>
            </a:prstGeom>
            <a:noFill/>
          </p:spPr>
          <p:txBody>
            <a:bodyPr wrap="square" rtlCol="0">
              <a:spAutoFit/>
            </a:bodyPr>
            <a:lstStyle/>
            <a:p>
              <a:pPr algn="ctr"/>
              <a:r>
                <a:rPr lang="en-US" sz="1067" dirty="0"/>
                <a:t>Press Rear View Button </a:t>
              </a:r>
            </a:p>
            <a:p>
              <a:pPr algn="ctr"/>
              <a:r>
                <a:rPr lang="en-US" sz="1067" dirty="0"/>
                <a:t>or </a:t>
              </a:r>
            </a:p>
            <a:p>
              <a:pPr algn="ctr"/>
              <a:r>
                <a:rPr lang="en-US" sz="1067" dirty="0"/>
                <a:t>Activate Forward Gear*</a:t>
              </a:r>
              <a:endParaRPr lang="en-SG" sz="1067" dirty="0"/>
            </a:p>
          </p:txBody>
        </p:sp>
        <p:sp>
          <p:nvSpPr>
            <p:cNvPr id="14" name="Curved Down Arrow 13"/>
            <p:cNvSpPr/>
            <p:nvPr/>
          </p:nvSpPr>
          <p:spPr>
            <a:xfrm flipH="1" flipV="1">
              <a:off x="528083" y="3694089"/>
              <a:ext cx="4907668" cy="756000"/>
            </a:xfrm>
            <a:prstGeom prst="curvedDownArrow">
              <a:avLst>
                <a:gd name="adj1" fmla="val 35690"/>
                <a:gd name="adj2" fmla="val 89089"/>
                <a:gd name="adj3" fmla="val 37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2400">
                <a:solidFill>
                  <a:schemeClr val="tx1"/>
                </a:solidFill>
              </a:endParaRPr>
            </a:p>
          </p:txBody>
        </p:sp>
        <p:grpSp>
          <p:nvGrpSpPr>
            <p:cNvPr id="15" name="Group 14"/>
            <p:cNvGrpSpPr/>
            <p:nvPr/>
          </p:nvGrpSpPr>
          <p:grpSpPr>
            <a:xfrm>
              <a:off x="569377" y="2725754"/>
              <a:ext cx="1177130" cy="969000"/>
              <a:chOff x="774295" y="2715403"/>
              <a:chExt cx="1177130" cy="969000"/>
            </a:xfrm>
          </p:grpSpPr>
          <p:pic>
            <p:nvPicPr>
              <p:cNvPr id="23" name="Picture 22"/>
              <p:cNvPicPr>
                <a:picLocks noChangeAspect="1"/>
              </p:cNvPicPr>
              <p:nvPr/>
            </p:nvPicPr>
            <p:blipFill>
              <a:blip r:embed="rId2"/>
              <a:stretch>
                <a:fillRect/>
              </a:stretch>
            </p:blipFill>
            <p:spPr>
              <a:xfrm>
                <a:off x="774295" y="2715403"/>
                <a:ext cx="1177130" cy="969000"/>
              </a:xfrm>
              <a:prstGeom prst="rect">
                <a:avLst/>
              </a:prstGeom>
            </p:spPr>
          </p:pic>
          <p:sp>
            <p:nvSpPr>
              <p:cNvPr id="24" name="Rectangle 23"/>
              <p:cNvSpPr/>
              <p:nvPr/>
            </p:nvSpPr>
            <p:spPr>
              <a:xfrm>
                <a:off x="888533" y="2743267"/>
                <a:ext cx="849405" cy="72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70C0"/>
                    </a:solidFill>
                  </a:rPr>
                  <a:t>Front TI View</a:t>
                </a:r>
                <a:endParaRPr lang="en-SG" sz="1600" dirty="0">
                  <a:solidFill>
                    <a:srgbClr val="0070C0"/>
                  </a:solidFill>
                </a:endParaRPr>
              </a:p>
            </p:txBody>
          </p:sp>
        </p:grpSp>
        <p:grpSp>
          <p:nvGrpSpPr>
            <p:cNvPr id="16" name="Group 15"/>
            <p:cNvGrpSpPr/>
            <p:nvPr/>
          </p:nvGrpSpPr>
          <p:grpSpPr>
            <a:xfrm>
              <a:off x="2473133" y="2718576"/>
              <a:ext cx="1177130" cy="969000"/>
              <a:chOff x="2113004" y="2715403"/>
              <a:chExt cx="1177130" cy="969000"/>
            </a:xfrm>
          </p:grpSpPr>
          <p:pic>
            <p:nvPicPr>
              <p:cNvPr id="21" name="Picture 20"/>
              <p:cNvPicPr>
                <a:picLocks noChangeAspect="1"/>
              </p:cNvPicPr>
              <p:nvPr/>
            </p:nvPicPr>
            <p:blipFill>
              <a:blip r:embed="rId2"/>
              <a:stretch>
                <a:fillRect/>
              </a:stretch>
            </p:blipFill>
            <p:spPr>
              <a:xfrm>
                <a:off x="2113004" y="2715403"/>
                <a:ext cx="1177130" cy="969000"/>
              </a:xfrm>
              <a:prstGeom prst="rect">
                <a:avLst/>
              </a:prstGeom>
            </p:spPr>
          </p:pic>
          <p:sp>
            <p:nvSpPr>
              <p:cNvPr id="22" name="Rectangle 21"/>
              <p:cNvSpPr/>
              <p:nvPr/>
            </p:nvSpPr>
            <p:spPr>
              <a:xfrm>
                <a:off x="2240103" y="2743267"/>
                <a:ext cx="849405" cy="72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B050"/>
                    </a:solidFill>
                  </a:rPr>
                  <a:t>Rear Far View</a:t>
                </a:r>
                <a:endParaRPr lang="en-SG" sz="1600" dirty="0">
                  <a:solidFill>
                    <a:srgbClr val="00B050"/>
                  </a:solidFill>
                </a:endParaRPr>
              </a:p>
            </p:txBody>
          </p:sp>
        </p:grpSp>
        <p:grpSp>
          <p:nvGrpSpPr>
            <p:cNvPr id="17" name="Group 16"/>
            <p:cNvGrpSpPr/>
            <p:nvPr/>
          </p:nvGrpSpPr>
          <p:grpSpPr>
            <a:xfrm>
              <a:off x="4516064" y="2733528"/>
              <a:ext cx="1177130" cy="969000"/>
              <a:chOff x="6661290" y="4015577"/>
              <a:chExt cx="1177130" cy="969000"/>
            </a:xfrm>
          </p:grpSpPr>
          <p:pic>
            <p:nvPicPr>
              <p:cNvPr id="19" name="Picture 18"/>
              <p:cNvPicPr>
                <a:picLocks noChangeAspect="1"/>
              </p:cNvPicPr>
              <p:nvPr/>
            </p:nvPicPr>
            <p:blipFill>
              <a:blip r:embed="rId2"/>
              <a:stretch>
                <a:fillRect/>
              </a:stretch>
            </p:blipFill>
            <p:spPr>
              <a:xfrm>
                <a:off x="6661290" y="4015577"/>
                <a:ext cx="1177130" cy="969000"/>
              </a:xfrm>
              <a:prstGeom prst="rect">
                <a:avLst/>
              </a:prstGeom>
            </p:spPr>
          </p:pic>
          <p:sp>
            <p:nvSpPr>
              <p:cNvPr id="20" name="Rectangle 19"/>
              <p:cNvSpPr/>
              <p:nvPr/>
            </p:nvSpPr>
            <p:spPr>
              <a:xfrm>
                <a:off x="6756741" y="4043441"/>
                <a:ext cx="893327" cy="720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FF0000"/>
                    </a:solidFill>
                  </a:rPr>
                  <a:t>Rear Near View</a:t>
                </a:r>
              </a:p>
              <a:p>
                <a:pPr algn="ctr"/>
                <a:r>
                  <a:rPr lang="en-US" sz="733" dirty="0">
                    <a:solidFill>
                      <a:srgbClr val="000000"/>
                    </a:solidFill>
                  </a:rPr>
                  <a:t>(Default Boot Up View)</a:t>
                </a:r>
                <a:endParaRPr lang="en-SG" sz="733" dirty="0">
                  <a:solidFill>
                    <a:srgbClr val="000000"/>
                  </a:solidFill>
                </a:endParaRPr>
              </a:p>
            </p:txBody>
          </p:sp>
        </p:grpSp>
        <p:sp>
          <p:nvSpPr>
            <p:cNvPr id="18" name="TextBox 17"/>
            <p:cNvSpPr txBox="1"/>
            <p:nvPr/>
          </p:nvSpPr>
          <p:spPr>
            <a:xfrm>
              <a:off x="2461213" y="4464671"/>
              <a:ext cx="1133964" cy="192409"/>
            </a:xfrm>
            <a:prstGeom prst="rect">
              <a:avLst/>
            </a:prstGeom>
            <a:noFill/>
          </p:spPr>
          <p:txBody>
            <a:bodyPr wrap="none" rtlCol="0">
              <a:spAutoFit/>
            </a:bodyPr>
            <a:lstStyle/>
            <a:p>
              <a:r>
                <a:rPr lang="en-US" sz="1067" dirty="0"/>
                <a:t>Press Front View Switch</a:t>
              </a:r>
              <a:endParaRPr lang="en-SG" sz="1067" dirty="0"/>
            </a:p>
          </p:txBody>
        </p:sp>
      </p:grpSp>
      <p:sp>
        <p:nvSpPr>
          <p:cNvPr id="25" name="Rectangle 24"/>
          <p:cNvSpPr/>
          <p:nvPr/>
        </p:nvSpPr>
        <p:spPr>
          <a:xfrm>
            <a:off x="7222085" y="1355752"/>
            <a:ext cx="4521641" cy="5262979"/>
          </a:xfrm>
          <a:prstGeom prst="rect">
            <a:avLst/>
          </a:prstGeom>
        </p:spPr>
        <p:txBody>
          <a:bodyPr wrap="square">
            <a:spAutoFit/>
          </a:bodyPr>
          <a:lstStyle/>
          <a:p>
            <a:pPr marL="380990" indent="-380990">
              <a:buFont typeface="Arial" panose="020B0604020202020204" pitchFamily="34" charset="0"/>
              <a:buChar char="•"/>
            </a:pPr>
            <a:r>
              <a:rPr lang="en-SG" sz="1600" dirty="0"/>
              <a:t>Boot up state: </a:t>
            </a:r>
            <a:r>
              <a:rPr lang="en-SG" sz="1600" dirty="0">
                <a:solidFill>
                  <a:srgbClr val="FF0000"/>
                </a:solidFill>
              </a:rPr>
              <a:t>Rear Near View</a:t>
            </a:r>
          </a:p>
          <a:p>
            <a:pPr marL="380990" indent="-380990">
              <a:buFont typeface="Arial" panose="020B0604020202020204" pitchFamily="34" charset="0"/>
              <a:buChar char="•"/>
            </a:pPr>
            <a:endParaRPr lang="en-SG" sz="1600" dirty="0">
              <a:solidFill>
                <a:srgbClr val="FF0000"/>
              </a:solidFill>
            </a:endParaRPr>
          </a:p>
          <a:p>
            <a:pPr marL="380990" indent="-380990">
              <a:buFont typeface="Arial" panose="020B0604020202020204" pitchFamily="34" charset="0"/>
              <a:buChar char="•"/>
            </a:pPr>
            <a:r>
              <a:rPr lang="en-SG" sz="1600" dirty="0"/>
              <a:t>If Forward gear is activated, </a:t>
            </a:r>
          </a:p>
          <a:p>
            <a:pPr marL="838179" lvl="1" indent="-380990">
              <a:buFont typeface="Wingdings" panose="05000000000000000000" pitchFamily="2" charset="2"/>
              <a:buChar char="Ø"/>
            </a:pPr>
            <a:r>
              <a:rPr lang="en-US" sz="1600" dirty="0"/>
              <a:t>View auto change to </a:t>
            </a:r>
            <a:r>
              <a:rPr lang="en-US" sz="1600" dirty="0">
                <a:solidFill>
                  <a:srgbClr val="00B050"/>
                </a:solidFill>
              </a:rPr>
              <a:t>Rear Far View</a:t>
            </a:r>
            <a:endParaRPr lang="en-SG" sz="1600" dirty="0">
              <a:solidFill>
                <a:srgbClr val="00B050"/>
              </a:solidFill>
            </a:endParaRPr>
          </a:p>
          <a:p>
            <a:pPr marL="838179" lvl="1" indent="-380990">
              <a:buFont typeface="Wingdings" panose="05000000000000000000" pitchFamily="2" charset="2"/>
              <a:buChar char="Ø"/>
            </a:pPr>
            <a:r>
              <a:rPr lang="en-SG" sz="1600" dirty="0"/>
              <a:t>Driver can use “Rear” button on VDU to toggle between </a:t>
            </a:r>
            <a:r>
              <a:rPr lang="en-SG" sz="1600" dirty="0">
                <a:solidFill>
                  <a:srgbClr val="FF0000"/>
                </a:solidFill>
              </a:rPr>
              <a:t>Rear Near </a:t>
            </a:r>
            <a:r>
              <a:rPr lang="en-SG" sz="1600" dirty="0"/>
              <a:t>&amp; </a:t>
            </a:r>
            <a:r>
              <a:rPr lang="en-SG" sz="1600" dirty="0">
                <a:solidFill>
                  <a:srgbClr val="00B050"/>
                </a:solidFill>
              </a:rPr>
              <a:t>Rear Far</a:t>
            </a:r>
            <a:r>
              <a:rPr lang="en-SG" sz="1600" dirty="0"/>
              <a:t> views</a:t>
            </a:r>
          </a:p>
          <a:p>
            <a:pPr marL="838179" lvl="1" indent="-380990">
              <a:buFont typeface="Wingdings" panose="05000000000000000000" pitchFamily="2" charset="2"/>
              <a:buChar char="Ø"/>
            </a:pPr>
            <a:r>
              <a:rPr lang="en-SG" sz="1600" dirty="0"/>
              <a:t>Driver can switch to </a:t>
            </a:r>
            <a:r>
              <a:rPr lang="en-SG" sz="1600" dirty="0">
                <a:solidFill>
                  <a:srgbClr val="0070C0"/>
                </a:solidFill>
              </a:rPr>
              <a:t>Front TI View </a:t>
            </a:r>
            <a:r>
              <a:rPr lang="en-SG" sz="1600" dirty="0"/>
              <a:t>at any time using “Front” button on VDU</a:t>
            </a:r>
          </a:p>
          <a:p>
            <a:pPr marL="838179" lvl="1" indent="-380990">
              <a:buFont typeface="Wingdings" panose="05000000000000000000" pitchFamily="2" charset="2"/>
              <a:buChar char="Ø"/>
            </a:pPr>
            <a:r>
              <a:rPr lang="en-US" sz="1600" dirty="0"/>
              <a:t>To switch back to desired rear views, use “Rear” button to toggle the views</a:t>
            </a:r>
            <a:endParaRPr lang="en-SG" sz="1600" dirty="0"/>
          </a:p>
          <a:p>
            <a:pPr marL="380990" indent="-380990">
              <a:buFont typeface="Arial" panose="020B0604020202020204" pitchFamily="34" charset="0"/>
              <a:buChar char="•"/>
            </a:pPr>
            <a:endParaRPr lang="en-SG" sz="1600" dirty="0"/>
          </a:p>
          <a:p>
            <a:pPr marL="380990" indent="-380990">
              <a:buFont typeface="Arial" panose="020B0604020202020204" pitchFamily="34" charset="0"/>
              <a:buChar char="•"/>
            </a:pPr>
            <a:r>
              <a:rPr lang="en-SG" sz="1600" dirty="0"/>
              <a:t>If Reverse gear is activated,</a:t>
            </a:r>
          </a:p>
          <a:p>
            <a:pPr marL="838179" lvl="1" indent="-380990">
              <a:buFont typeface="Arial" panose="020B0604020202020204" pitchFamily="34" charset="0"/>
              <a:buChar char="•"/>
            </a:pPr>
            <a:r>
              <a:rPr lang="en-SG" sz="1600" dirty="0"/>
              <a:t>View auto change to </a:t>
            </a:r>
            <a:r>
              <a:rPr lang="en-SG" sz="1600" dirty="0">
                <a:solidFill>
                  <a:srgbClr val="FF0000"/>
                </a:solidFill>
              </a:rPr>
              <a:t>Rear Near View</a:t>
            </a:r>
          </a:p>
          <a:p>
            <a:pPr marL="838179" lvl="1" indent="-380990">
              <a:buFont typeface="Arial" panose="020B0604020202020204" pitchFamily="34" charset="0"/>
              <a:buChar char="•"/>
            </a:pPr>
            <a:r>
              <a:rPr lang="en-SG" sz="1600" dirty="0"/>
              <a:t>Driver can use “Rear” button to toggle between </a:t>
            </a:r>
            <a:r>
              <a:rPr lang="en-SG" sz="1600" dirty="0">
                <a:solidFill>
                  <a:srgbClr val="FF0000"/>
                </a:solidFill>
              </a:rPr>
              <a:t>Rear Near </a:t>
            </a:r>
            <a:r>
              <a:rPr lang="en-SG" sz="1600" dirty="0"/>
              <a:t>&amp; </a:t>
            </a:r>
            <a:r>
              <a:rPr lang="en-SG" sz="1600" dirty="0">
                <a:solidFill>
                  <a:srgbClr val="00B050"/>
                </a:solidFill>
              </a:rPr>
              <a:t>Rear Far </a:t>
            </a:r>
            <a:r>
              <a:rPr lang="en-SG" sz="1600" dirty="0"/>
              <a:t>view</a:t>
            </a:r>
          </a:p>
          <a:p>
            <a:pPr marL="838179" lvl="1" indent="-380990">
              <a:buFont typeface="Wingdings" panose="05000000000000000000" pitchFamily="2" charset="2"/>
              <a:buChar char="Ø"/>
            </a:pPr>
            <a:r>
              <a:rPr lang="en-SG" sz="1600" dirty="0"/>
              <a:t>Driver can switch to </a:t>
            </a:r>
            <a:r>
              <a:rPr lang="en-SG" sz="1600" dirty="0">
                <a:solidFill>
                  <a:srgbClr val="0070C0"/>
                </a:solidFill>
              </a:rPr>
              <a:t>Front TI View </a:t>
            </a:r>
            <a:r>
              <a:rPr lang="en-SG" sz="1600" dirty="0"/>
              <a:t>at any time using “Front” button on VDU</a:t>
            </a:r>
          </a:p>
          <a:p>
            <a:pPr marL="838179" lvl="1" indent="-380990">
              <a:buFont typeface="Wingdings" panose="05000000000000000000" pitchFamily="2" charset="2"/>
              <a:buChar char="Ø"/>
            </a:pPr>
            <a:r>
              <a:rPr lang="en-US" sz="1600" dirty="0"/>
              <a:t>To switch back to desired rear views, use “Rear” button to toggle the views</a:t>
            </a:r>
            <a:endParaRPr lang="en-SG" sz="1600" dirty="0"/>
          </a:p>
          <a:p>
            <a:pPr marL="380990" indent="-380990">
              <a:spcAft>
                <a:spcPts val="800"/>
              </a:spcAft>
              <a:buFont typeface="Arial" panose="020B0604020202020204" pitchFamily="34" charset="0"/>
              <a:buChar char="•"/>
            </a:pPr>
            <a:endParaRPr lang="en-SG" sz="1600" dirty="0"/>
          </a:p>
        </p:txBody>
      </p:sp>
      <p:sp>
        <p:nvSpPr>
          <p:cNvPr id="26" name="Title 1"/>
          <p:cNvSpPr txBox="1">
            <a:spLocks/>
          </p:cNvSpPr>
          <p:nvPr/>
        </p:nvSpPr>
        <p:spPr>
          <a:xfrm>
            <a:off x="497840" y="919477"/>
            <a:ext cx="11212320" cy="1019839"/>
          </a:xfrm>
          <a:prstGeom prst="rect">
            <a:avLst/>
          </a:prstGeom>
        </p:spPr>
        <p:txBody>
          <a:bodyPr vert="horz" lIns="121920" tIns="60960" rIns="121920" bIns="60960" rtlCol="0" anchor="t" anchorCtr="0">
            <a:normAutofit/>
          </a:bodyPr>
          <a:lstStyle>
            <a:lvl1pPr algn="l" defTabSz="685800" rtl="0" eaLnBrk="1" latinLnBrk="0" hangingPunct="1">
              <a:lnSpc>
                <a:spcPct val="100000"/>
              </a:lnSpc>
              <a:spcBef>
                <a:spcPct val="0"/>
              </a:spcBef>
              <a:buNone/>
              <a:defRPr sz="2000" kern="1200" baseline="0">
                <a:solidFill>
                  <a:srgbClr val="404040"/>
                </a:solidFill>
                <a:latin typeface="Arial Black" panose="020B0A04020102020204" pitchFamily="34" charset="0"/>
                <a:ea typeface="+mj-ea"/>
                <a:cs typeface="+mj-cs"/>
              </a:defRPr>
            </a:lvl1pPr>
          </a:lstStyle>
          <a:p>
            <a:r>
              <a:rPr lang="en-US" sz="2667" dirty="0"/>
              <a:t>Video Display </a:t>
            </a:r>
            <a:r>
              <a:rPr lang="en-US" sz="2667" dirty="0" smtClean="0"/>
              <a:t>Unit – Displayed View</a:t>
            </a:r>
            <a:endParaRPr lang="en-SG" sz="2667" dirty="0"/>
          </a:p>
        </p:txBody>
      </p:sp>
    </p:spTree>
    <p:extLst>
      <p:ext uri="{BB962C8B-B14F-4D97-AF65-F5344CB8AC3E}">
        <p14:creationId xmlns:p14="http://schemas.microsoft.com/office/powerpoint/2010/main" val="3077058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257965" y="572556"/>
            <a:ext cx="7250544" cy="5909310"/>
          </a:xfrm>
          <a:prstGeom prst="rect">
            <a:avLst/>
          </a:prstGeom>
          <a:noFill/>
        </p:spPr>
        <p:txBody>
          <a:bodyPr wrap="square" rtlCol="0">
            <a:spAutoFit/>
          </a:bodyPr>
          <a:lstStyle/>
          <a:p>
            <a:r>
              <a:rPr lang="en-US" dirty="0" smtClean="0"/>
              <a:t>Discrete Video Switching</a:t>
            </a:r>
          </a:p>
          <a:p>
            <a:pPr marL="285750" indent="-285750">
              <a:buFont typeface="Arial" panose="020B0604020202020204" pitchFamily="34" charset="0"/>
              <a:buChar char="•"/>
            </a:pPr>
            <a:r>
              <a:rPr lang="en-US" dirty="0" smtClean="0"/>
              <a:t>When reverse gear is activated, J6 pin 28 is always HIGH</a:t>
            </a:r>
          </a:p>
          <a:p>
            <a:pPr marL="285750" indent="-285750">
              <a:buFont typeface="Arial" panose="020B0604020202020204" pitchFamily="34" charset="0"/>
              <a:buChar char="•"/>
            </a:pPr>
            <a:r>
              <a:rPr lang="en-US" dirty="0" smtClean="0"/>
              <a:t>When J6 pin 28 changes from low to HIGH, the VCU should switch the VDU output (J7 pin 1) ONCE to the Rear Near view (J4 pin B)</a:t>
            </a:r>
          </a:p>
          <a:p>
            <a:pPr marL="285750" indent="-285750">
              <a:buFont typeface="Arial" panose="020B0604020202020204" pitchFamily="34" charset="0"/>
              <a:buChar char="•"/>
            </a:pPr>
            <a:r>
              <a:rPr lang="en-US" dirty="0" smtClean="0"/>
              <a:t>When forward gear is activated, J6 pin 30 is always HIGH</a:t>
            </a:r>
          </a:p>
          <a:p>
            <a:pPr marL="285750" indent="-285750">
              <a:buFont typeface="Arial" panose="020B0604020202020204" pitchFamily="34" charset="0"/>
              <a:buChar char="•"/>
            </a:pPr>
            <a:r>
              <a:rPr lang="en-US" dirty="0" smtClean="0"/>
              <a:t>When J6 pin 30 changes from low to HIGH, the VCU should switch the VDU output (J7 pin 1) ONCE to the Rear Far view (J4 pin C)</a:t>
            </a:r>
          </a:p>
          <a:p>
            <a:endParaRPr lang="en-US" dirty="0" smtClean="0"/>
          </a:p>
          <a:p>
            <a:r>
              <a:rPr lang="en-US" dirty="0" smtClean="0"/>
              <a:t>VDU Button Switching</a:t>
            </a:r>
          </a:p>
          <a:p>
            <a:pPr marL="285750" indent="-285750">
              <a:buFont typeface="Arial" panose="020B0604020202020204" pitchFamily="34" charset="0"/>
              <a:buChar char="•"/>
            </a:pPr>
            <a:r>
              <a:rPr lang="en-US" dirty="0" smtClean="0"/>
              <a:t>When FRONT button is pressed on VDU, the VDU should send an RS422 message to the VCU. The VCU should switch the VDU output (J7 pin 1) to the front TI view (J4 pin A)</a:t>
            </a:r>
          </a:p>
          <a:p>
            <a:pPr marL="285750" indent="-285750">
              <a:buFont typeface="Arial" panose="020B0604020202020204" pitchFamily="34" charset="0"/>
              <a:buChar char="•"/>
            </a:pPr>
            <a:r>
              <a:rPr lang="en-US" dirty="0" smtClean="0"/>
              <a:t>When the REAR button is pressed on the VDU, the VDU should send an RS422 message to the VCU. The VCU should check what the current view is. </a:t>
            </a:r>
          </a:p>
          <a:p>
            <a:pPr marL="742950" lvl="1" indent="-285750">
              <a:buFont typeface="Arial" panose="020B0604020202020204" pitchFamily="34" charset="0"/>
              <a:buChar char="•"/>
            </a:pPr>
            <a:r>
              <a:rPr lang="en-US" dirty="0" smtClean="0"/>
              <a:t>If the current view is front TI or Rear Near, change the VDU output (J7 pin 1) to the Rear Far view (J4 pin C)</a:t>
            </a:r>
          </a:p>
          <a:p>
            <a:pPr marL="742950" lvl="1" indent="-285750">
              <a:buFont typeface="Arial" panose="020B0604020202020204" pitchFamily="34" charset="0"/>
              <a:buChar char="•"/>
            </a:pPr>
            <a:r>
              <a:rPr lang="en-US" dirty="0" smtClean="0"/>
              <a:t>If the current view is Rear Far, change the VDU output (J7 pin 1) to the Rear Near view (J4 pin B)</a:t>
            </a:r>
            <a:endParaRPr lang="en-US" dirty="0"/>
          </a:p>
          <a:p>
            <a:endParaRPr lang="en-US" dirty="0"/>
          </a:p>
          <a:p>
            <a:r>
              <a:rPr lang="en-US" dirty="0" smtClean="0"/>
              <a:t>Initial boot up state: Rear Near view</a:t>
            </a:r>
          </a:p>
        </p:txBody>
      </p:sp>
      <p:graphicFrame>
        <p:nvGraphicFramePr>
          <p:cNvPr id="6" name="Table 5"/>
          <p:cNvGraphicFramePr>
            <a:graphicFrameLocks noGrp="1"/>
          </p:cNvGraphicFramePr>
          <p:nvPr>
            <p:extLst>
              <p:ext uri="{D42A27DB-BD31-4B8C-83A1-F6EECF244321}">
                <p14:modId xmlns:p14="http://schemas.microsoft.com/office/powerpoint/2010/main" val="2242725906"/>
              </p:ext>
            </p:extLst>
          </p:nvPr>
        </p:nvGraphicFramePr>
        <p:xfrm>
          <a:off x="368801" y="572351"/>
          <a:ext cx="3168726" cy="2596561"/>
        </p:xfrm>
        <a:graphic>
          <a:graphicData uri="http://schemas.openxmlformats.org/drawingml/2006/table">
            <a:tbl>
              <a:tblPr firstRow="1" firstCol="1" bandRow="1">
                <a:tableStyleId>{5940675A-B579-460E-94D1-54222C63F5DA}</a:tableStyleId>
              </a:tblPr>
              <a:tblGrid>
                <a:gridCol w="289561">
                  <a:extLst>
                    <a:ext uri="{9D8B030D-6E8A-4147-A177-3AD203B41FA5}">
                      <a16:colId xmlns:a16="http://schemas.microsoft.com/office/drawing/2014/main" val="1020671055"/>
                    </a:ext>
                  </a:extLst>
                </a:gridCol>
                <a:gridCol w="1525464">
                  <a:extLst>
                    <a:ext uri="{9D8B030D-6E8A-4147-A177-3AD203B41FA5}">
                      <a16:colId xmlns:a16="http://schemas.microsoft.com/office/drawing/2014/main" val="2415522152"/>
                    </a:ext>
                  </a:extLst>
                </a:gridCol>
                <a:gridCol w="1353701">
                  <a:extLst>
                    <a:ext uri="{9D8B030D-6E8A-4147-A177-3AD203B41FA5}">
                      <a16:colId xmlns:a16="http://schemas.microsoft.com/office/drawing/2014/main" val="840371708"/>
                    </a:ext>
                  </a:extLst>
                </a:gridCol>
              </a:tblGrid>
              <a:tr h="236051">
                <a:tc gridSpan="3">
                  <a:txBody>
                    <a:bodyPr/>
                    <a:lstStyle/>
                    <a:p>
                      <a:pPr>
                        <a:lnSpc>
                          <a:spcPct val="107000"/>
                        </a:lnSpc>
                        <a:spcAft>
                          <a:spcPts val="0"/>
                        </a:spcAft>
                      </a:pPr>
                      <a:r>
                        <a:rPr lang="en-SG" sz="1200" dirty="0" smtClean="0"/>
                        <a:t>J6 - D38999/24WE35SN</a:t>
                      </a:r>
                    </a:p>
                  </a:txBody>
                  <a:tcPr marL="43777" marR="43777" marT="0" marB="0" anchor="ctr"/>
                </a:tc>
                <a:tc hMerge="1">
                  <a:txBody>
                    <a:bodyPr/>
                    <a:lstStyle/>
                    <a:p>
                      <a:pPr>
                        <a:lnSpc>
                          <a:spcPct val="107000"/>
                        </a:lnSpc>
                        <a:spcAft>
                          <a:spcPts val="0"/>
                        </a:spcAft>
                      </a:pPr>
                      <a:endParaRPr lang="en-SG" sz="1200" dirty="0"/>
                    </a:p>
                  </a:txBody>
                  <a:tcPr marL="16267" marR="16267" marT="0" marB="0" anchor="ctr"/>
                </a:tc>
                <a:tc hMerge="1">
                  <a:txBody>
                    <a:bodyPr/>
                    <a:lstStyle/>
                    <a:p>
                      <a:pPr>
                        <a:lnSpc>
                          <a:spcPct val="107000"/>
                        </a:lnSpc>
                        <a:spcAft>
                          <a:spcPts val="0"/>
                        </a:spcAft>
                      </a:pPr>
                      <a:endParaRPr lang="en-SG" sz="1100" dirty="0"/>
                    </a:p>
                  </a:txBody>
                  <a:tcPr marL="43777" marR="43777" marT="0" marB="0" anchor="ctr"/>
                </a:tc>
                <a:extLst>
                  <a:ext uri="{0D108BD9-81ED-4DB2-BD59-A6C34878D82A}">
                    <a16:rowId xmlns:a16="http://schemas.microsoft.com/office/drawing/2014/main" val="4204043556"/>
                  </a:ext>
                </a:extLst>
              </a:tr>
              <a:tr h="236051">
                <a:tc>
                  <a:txBody>
                    <a:bodyPr/>
                    <a:lstStyle/>
                    <a:p>
                      <a:pPr>
                        <a:lnSpc>
                          <a:spcPct val="107000"/>
                        </a:lnSpc>
                        <a:spcAft>
                          <a:spcPts val="0"/>
                        </a:spcAft>
                      </a:pPr>
                      <a:r>
                        <a:rPr lang="en-SG" sz="1200"/>
                        <a:t>26</a:t>
                      </a:r>
                    </a:p>
                  </a:txBody>
                  <a:tcPr marL="43777" marR="43777" marT="0" marB="0" anchor="ctr"/>
                </a:tc>
                <a:tc>
                  <a:txBody>
                    <a:bodyPr/>
                    <a:lstStyle/>
                    <a:p>
                      <a:pPr>
                        <a:lnSpc>
                          <a:spcPct val="107000"/>
                        </a:lnSpc>
                        <a:spcAft>
                          <a:spcPts val="0"/>
                        </a:spcAft>
                      </a:pPr>
                      <a:r>
                        <a:rPr lang="en-SG" sz="1200" dirty="0"/>
                        <a:t>DI+1</a:t>
                      </a:r>
                    </a:p>
                  </a:txBody>
                  <a:tcPr marL="16267" marR="16267" marT="0" marB="0" anchor="ctr"/>
                </a:tc>
                <a:tc rowSpan="2">
                  <a:txBody>
                    <a:bodyPr/>
                    <a:lstStyle/>
                    <a:p>
                      <a:pPr>
                        <a:lnSpc>
                          <a:spcPct val="107000"/>
                        </a:lnSpc>
                        <a:spcAft>
                          <a:spcPts val="0"/>
                        </a:spcAft>
                      </a:pPr>
                      <a:r>
                        <a:rPr lang="en-SG" sz="1200"/>
                        <a:t>Trailer</a:t>
                      </a:r>
                    </a:p>
                  </a:txBody>
                  <a:tcPr marL="43777" marR="43777" marT="0" marB="0" anchor="ctr"/>
                </a:tc>
                <a:extLst>
                  <a:ext uri="{0D108BD9-81ED-4DB2-BD59-A6C34878D82A}">
                    <a16:rowId xmlns:a16="http://schemas.microsoft.com/office/drawing/2014/main" val="186661505"/>
                  </a:ext>
                </a:extLst>
              </a:tr>
              <a:tr h="236051">
                <a:tc>
                  <a:txBody>
                    <a:bodyPr/>
                    <a:lstStyle/>
                    <a:p>
                      <a:pPr>
                        <a:lnSpc>
                          <a:spcPct val="107000"/>
                        </a:lnSpc>
                        <a:spcAft>
                          <a:spcPts val="0"/>
                        </a:spcAft>
                      </a:pPr>
                      <a:r>
                        <a:rPr lang="en-SG" sz="1200"/>
                        <a:t>27</a:t>
                      </a:r>
                    </a:p>
                  </a:txBody>
                  <a:tcPr marL="43777" marR="43777" marT="0" marB="0" anchor="ctr"/>
                </a:tc>
                <a:tc>
                  <a:txBody>
                    <a:bodyPr/>
                    <a:lstStyle/>
                    <a:p>
                      <a:pPr>
                        <a:lnSpc>
                          <a:spcPct val="107000"/>
                        </a:lnSpc>
                        <a:spcAft>
                          <a:spcPts val="0"/>
                        </a:spcAft>
                      </a:pPr>
                      <a:r>
                        <a:rPr lang="en-SG" sz="1200" dirty="0"/>
                        <a:t>DI-1</a:t>
                      </a:r>
                    </a:p>
                  </a:txBody>
                  <a:tcPr marL="16267" marR="16267" marT="0" marB="0" anchor="ctr"/>
                </a:tc>
                <a:tc vMerge="1">
                  <a:txBody>
                    <a:bodyPr/>
                    <a:lstStyle/>
                    <a:p>
                      <a:endParaRPr lang="en-SG"/>
                    </a:p>
                  </a:txBody>
                  <a:tcPr/>
                </a:tc>
                <a:extLst>
                  <a:ext uri="{0D108BD9-81ED-4DB2-BD59-A6C34878D82A}">
                    <a16:rowId xmlns:a16="http://schemas.microsoft.com/office/drawing/2014/main" val="11380795"/>
                  </a:ext>
                </a:extLst>
              </a:tr>
              <a:tr h="236051">
                <a:tc>
                  <a:txBody>
                    <a:bodyPr/>
                    <a:lstStyle/>
                    <a:p>
                      <a:pPr>
                        <a:lnSpc>
                          <a:spcPct val="107000"/>
                        </a:lnSpc>
                        <a:spcAft>
                          <a:spcPts val="0"/>
                        </a:spcAft>
                      </a:pPr>
                      <a:r>
                        <a:rPr lang="en-SG" sz="1200"/>
                        <a:t>28</a:t>
                      </a:r>
                    </a:p>
                  </a:txBody>
                  <a:tcPr marL="43777" marR="43777" marT="0" marB="0" anchor="ctr"/>
                </a:tc>
                <a:tc>
                  <a:txBody>
                    <a:bodyPr/>
                    <a:lstStyle/>
                    <a:p>
                      <a:pPr>
                        <a:lnSpc>
                          <a:spcPct val="107000"/>
                        </a:lnSpc>
                        <a:spcAft>
                          <a:spcPts val="0"/>
                        </a:spcAft>
                      </a:pPr>
                      <a:r>
                        <a:rPr lang="en-SG" sz="1200" dirty="0"/>
                        <a:t>DI+2</a:t>
                      </a:r>
                    </a:p>
                  </a:txBody>
                  <a:tcPr marL="16267" marR="16267" marT="0" marB="0" anchor="ctr"/>
                </a:tc>
                <a:tc rowSpan="2">
                  <a:txBody>
                    <a:bodyPr/>
                    <a:lstStyle/>
                    <a:p>
                      <a:pPr>
                        <a:lnSpc>
                          <a:spcPct val="107000"/>
                        </a:lnSpc>
                        <a:spcAft>
                          <a:spcPts val="0"/>
                        </a:spcAft>
                      </a:pPr>
                      <a:r>
                        <a:rPr lang="en-SG" sz="1200"/>
                        <a:t>Reverse Gear</a:t>
                      </a:r>
                    </a:p>
                  </a:txBody>
                  <a:tcPr marL="43777" marR="43777" marT="0" marB="0" anchor="ctr"/>
                </a:tc>
                <a:extLst>
                  <a:ext uri="{0D108BD9-81ED-4DB2-BD59-A6C34878D82A}">
                    <a16:rowId xmlns:a16="http://schemas.microsoft.com/office/drawing/2014/main" val="1707595404"/>
                  </a:ext>
                </a:extLst>
              </a:tr>
              <a:tr h="236051">
                <a:tc>
                  <a:txBody>
                    <a:bodyPr/>
                    <a:lstStyle/>
                    <a:p>
                      <a:pPr>
                        <a:lnSpc>
                          <a:spcPct val="107000"/>
                        </a:lnSpc>
                        <a:spcAft>
                          <a:spcPts val="0"/>
                        </a:spcAft>
                      </a:pPr>
                      <a:r>
                        <a:rPr lang="en-SG" sz="1200"/>
                        <a:t>29</a:t>
                      </a:r>
                    </a:p>
                  </a:txBody>
                  <a:tcPr marL="43777" marR="43777" marT="0" marB="0" anchor="ctr"/>
                </a:tc>
                <a:tc>
                  <a:txBody>
                    <a:bodyPr/>
                    <a:lstStyle/>
                    <a:p>
                      <a:pPr>
                        <a:lnSpc>
                          <a:spcPct val="107000"/>
                        </a:lnSpc>
                        <a:spcAft>
                          <a:spcPts val="0"/>
                        </a:spcAft>
                      </a:pPr>
                      <a:r>
                        <a:rPr lang="en-SG" sz="1200" dirty="0"/>
                        <a:t>DI-2</a:t>
                      </a:r>
                    </a:p>
                  </a:txBody>
                  <a:tcPr marL="16267" marR="16267" marT="0" marB="0" anchor="ctr"/>
                </a:tc>
                <a:tc vMerge="1">
                  <a:txBody>
                    <a:bodyPr/>
                    <a:lstStyle/>
                    <a:p>
                      <a:endParaRPr lang="en-SG"/>
                    </a:p>
                  </a:txBody>
                  <a:tcPr/>
                </a:tc>
                <a:extLst>
                  <a:ext uri="{0D108BD9-81ED-4DB2-BD59-A6C34878D82A}">
                    <a16:rowId xmlns:a16="http://schemas.microsoft.com/office/drawing/2014/main" val="596185226"/>
                  </a:ext>
                </a:extLst>
              </a:tr>
              <a:tr h="236051">
                <a:tc>
                  <a:txBody>
                    <a:bodyPr/>
                    <a:lstStyle/>
                    <a:p>
                      <a:pPr>
                        <a:lnSpc>
                          <a:spcPct val="107000"/>
                        </a:lnSpc>
                        <a:spcAft>
                          <a:spcPts val="0"/>
                        </a:spcAft>
                      </a:pPr>
                      <a:r>
                        <a:rPr lang="en-SG" sz="1200"/>
                        <a:t>30</a:t>
                      </a:r>
                    </a:p>
                  </a:txBody>
                  <a:tcPr marL="43777" marR="43777" marT="0" marB="0" anchor="ctr"/>
                </a:tc>
                <a:tc>
                  <a:txBody>
                    <a:bodyPr/>
                    <a:lstStyle/>
                    <a:p>
                      <a:pPr>
                        <a:lnSpc>
                          <a:spcPct val="107000"/>
                        </a:lnSpc>
                        <a:spcAft>
                          <a:spcPts val="0"/>
                        </a:spcAft>
                      </a:pPr>
                      <a:r>
                        <a:rPr lang="en-SG" sz="1200" dirty="0"/>
                        <a:t>DI+3</a:t>
                      </a:r>
                    </a:p>
                  </a:txBody>
                  <a:tcPr marL="16267" marR="16267" marT="0" marB="0" anchor="ctr"/>
                </a:tc>
                <a:tc rowSpan="2">
                  <a:txBody>
                    <a:bodyPr/>
                    <a:lstStyle/>
                    <a:p>
                      <a:pPr>
                        <a:lnSpc>
                          <a:spcPct val="107000"/>
                        </a:lnSpc>
                        <a:spcAft>
                          <a:spcPts val="0"/>
                        </a:spcAft>
                      </a:pPr>
                      <a:r>
                        <a:rPr lang="en-SG" sz="1200"/>
                        <a:t>Forward Gear</a:t>
                      </a:r>
                    </a:p>
                  </a:txBody>
                  <a:tcPr marL="43777" marR="43777" marT="0" marB="0" anchor="ctr"/>
                </a:tc>
                <a:extLst>
                  <a:ext uri="{0D108BD9-81ED-4DB2-BD59-A6C34878D82A}">
                    <a16:rowId xmlns:a16="http://schemas.microsoft.com/office/drawing/2014/main" val="3544616481"/>
                  </a:ext>
                </a:extLst>
              </a:tr>
              <a:tr h="236051">
                <a:tc>
                  <a:txBody>
                    <a:bodyPr/>
                    <a:lstStyle/>
                    <a:p>
                      <a:pPr>
                        <a:lnSpc>
                          <a:spcPct val="107000"/>
                        </a:lnSpc>
                        <a:spcAft>
                          <a:spcPts val="0"/>
                        </a:spcAft>
                      </a:pPr>
                      <a:r>
                        <a:rPr lang="en-SG" sz="1200"/>
                        <a:t>31</a:t>
                      </a:r>
                    </a:p>
                  </a:txBody>
                  <a:tcPr marL="43777" marR="43777" marT="0" marB="0" anchor="ctr"/>
                </a:tc>
                <a:tc>
                  <a:txBody>
                    <a:bodyPr/>
                    <a:lstStyle/>
                    <a:p>
                      <a:pPr>
                        <a:lnSpc>
                          <a:spcPct val="107000"/>
                        </a:lnSpc>
                        <a:spcAft>
                          <a:spcPts val="0"/>
                        </a:spcAft>
                      </a:pPr>
                      <a:r>
                        <a:rPr lang="en-SG" sz="1200" dirty="0"/>
                        <a:t>DI-3</a:t>
                      </a:r>
                    </a:p>
                  </a:txBody>
                  <a:tcPr marL="16267" marR="16267" marT="0" marB="0" anchor="ctr"/>
                </a:tc>
                <a:tc vMerge="1">
                  <a:txBody>
                    <a:bodyPr/>
                    <a:lstStyle/>
                    <a:p>
                      <a:endParaRPr lang="en-SG"/>
                    </a:p>
                  </a:txBody>
                  <a:tcPr/>
                </a:tc>
                <a:extLst>
                  <a:ext uri="{0D108BD9-81ED-4DB2-BD59-A6C34878D82A}">
                    <a16:rowId xmlns:a16="http://schemas.microsoft.com/office/drawing/2014/main" val="4292428973"/>
                  </a:ext>
                </a:extLst>
              </a:tr>
              <a:tr h="236051">
                <a:tc>
                  <a:txBody>
                    <a:bodyPr/>
                    <a:lstStyle/>
                    <a:p>
                      <a:pPr>
                        <a:lnSpc>
                          <a:spcPct val="107000"/>
                        </a:lnSpc>
                        <a:spcAft>
                          <a:spcPts val="0"/>
                        </a:spcAft>
                      </a:pPr>
                      <a:r>
                        <a:rPr lang="en-SG" sz="1200" dirty="0"/>
                        <a:t>43</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rowSpan="2">
                  <a:txBody>
                    <a:bodyPr/>
                    <a:lstStyle/>
                    <a:p>
                      <a:pPr>
                        <a:lnSpc>
                          <a:spcPct val="107000"/>
                        </a:lnSpc>
                        <a:spcAft>
                          <a:spcPts val="0"/>
                        </a:spcAft>
                      </a:pPr>
                      <a:r>
                        <a:rPr lang="en-SG" sz="1200" dirty="0"/>
                        <a:t>IR Control</a:t>
                      </a:r>
                    </a:p>
                  </a:txBody>
                  <a:tcPr marL="43777" marR="43777" marT="0" marB="0" anchor="ctr"/>
                </a:tc>
                <a:extLst>
                  <a:ext uri="{0D108BD9-81ED-4DB2-BD59-A6C34878D82A}">
                    <a16:rowId xmlns:a16="http://schemas.microsoft.com/office/drawing/2014/main" val="268724777"/>
                  </a:ext>
                </a:extLst>
              </a:tr>
              <a:tr h="236051">
                <a:tc>
                  <a:txBody>
                    <a:bodyPr/>
                    <a:lstStyle/>
                    <a:p>
                      <a:pPr>
                        <a:lnSpc>
                          <a:spcPct val="107000"/>
                        </a:lnSpc>
                        <a:spcAft>
                          <a:spcPts val="0"/>
                        </a:spcAft>
                      </a:pPr>
                      <a:r>
                        <a:rPr lang="en-SG" sz="1200"/>
                        <a:t>44</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vMerge="1">
                  <a:txBody>
                    <a:bodyPr/>
                    <a:lstStyle/>
                    <a:p>
                      <a:endParaRPr lang="en-SG"/>
                    </a:p>
                  </a:txBody>
                  <a:tcPr/>
                </a:tc>
                <a:extLst>
                  <a:ext uri="{0D108BD9-81ED-4DB2-BD59-A6C34878D82A}">
                    <a16:rowId xmlns:a16="http://schemas.microsoft.com/office/drawing/2014/main" val="1285730844"/>
                  </a:ext>
                </a:extLst>
              </a:tr>
              <a:tr h="236051">
                <a:tc>
                  <a:txBody>
                    <a:bodyPr/>
                    <a:lstStyle/>
                    <a:p>
                      <a:pPr>
                        <a:lnSpc>
                          <a:spcPct val="107000"/>
                        </a:lnSpc>
                        <a:spcAft>
                          <a:spcPts val="0"/>
                        </a:spcAft>
                      </a:pPr>
                      <a:r>
                        <a:rPr lang="en-US" sz="1200" dirty="0" smtClean="0">
                          <a:solidFill>
                            <a:srgbClr val="FF0000"/>
                          </a:solidFill>
                        </a:rPr>
                        <a:t>45</a:t>
                      </a:r>
                      <a:endParaRPr lang="en-SG" sz="1200" dirty="0">
                        <a:solidFill>
                          <a:srgbClr val="FF0000"/>
                        </a:solidFill>
                      </a:endParaRPr>
                    </a:p>
                  </a:txBody>
                  <a:tcPr marL="43777" marR="43777" marT="0" marB="0" anchor="ctr"/>
                </a:tc>
                <a:tc>
                  <a:txBody>
                    <a:bodyPr/>
                    <a:lstStyle/>
                    <a:p>
                      <a:pPr>
                        <a:lnSpc>
                          <a:spcPct val="107000"/>
                        </a:lnSpc>
                        <a:spcAft>
                          <a:spcPts val="0"/>
                        </a:spcAft>
                      </a:pPr>
                      <a:r>
                        <a:rPr lang="en-US" sz="1200" dirty="0" smtClean="0">
                          <a:solidFill>
                            <a:srgbClr val="FF0000"/>
                          </a:solidFill>
                        </a:rPr>
                        <a:t>DO+2</a:t>
                      </a:r>
                      <a:endParaRPr lang="en-SG" sz="1200" dirty="0">
                        <a:solidFill>
                          <a:srgbClr val="FF0000"/>
                        </a:solidFill>
                      </a:endParaRPr>
                    </a:p>
                  </a:txBody>
                  <a:tcPr marL="16267" marR="16267" marT="0" marB="0" anchor="ctr"/>
                </a:tc>
                <a:tc rowSpan="2">
                  <a:txBody>
                    <a:bodyPr/>
                    <a:lstStyle/>
                    <a:p>
                      <a:pPr>
                        <a:lnSpc>
                          <a:spcPct val="107000"/>
                        </a:lnSpc>
                        <a:spcAft>
                          <a:spcPts val="0"/>
                        </a:spcAft>
                      </a:pPr>
                      <a:r>
                        <a:rPr lang="en-US" sz="1200" dirty="0" smtClean="0">
                          <a:solidFill>
                            <a:srgbClr val="FF0000"/>
                          </a:solidFill>
                        </a:rPr>
                        <a:t>IR Control</a:t>
                      </a:r>
                      <a:endParaRPr lang="en-SG" sz="1200" dirty="0">
                        <a:solidFill>
                          <a:srgbClr val="FF0000"/>
                        </a:solidFill>
                      </a:endParaRPr>
                    </a:p>
                  </a:txBody>
                  <a:tcPr marL="43777" marR="43777" marT="0" marB="0" anchor="ctr"/>
                </a:tc>
                <a:extLst>
                  <a:ext uri="{0D108BD9-81ED-4DB2-BD59-A6C34878D82A}">
                    <a16:rowId xmlns:a16="http://schemas.microsoft.com/office/drawing/2014/main" val="156501856"/>
                  </a:ext>
                </a:extLst>
              </a:tr>
              <a:tr h="236051">
                <a:tc>
                  <a:txBody>
                    <a:bodyPr/>
                    <a:lstStyle/>
                    <a:p>
                      <a:pPr>
                        <a:lnSpc>
                          <a:spcPct val="107000"/>
                        </a:lnSpc>
                        <a:spcAft>
                          <a:spcPts val="0"/>
                        </a:spcAft>
                      </a:pPr>
                      <a:r>
                        <a:rPr lang="en-US" sz="1200" dirty="0" smtClean="0">
                          <a:solidFill>
                            <a:srgbClr val="FF0000"/>
                          </a:solidFill>
                        </a:rPr>
                        <a:t>46</a:t>
                      </a:r>
                      <a:endParaRPr lang="en-SG" sz="1200" dirty="0">
                        <a:solidFill>
                          <a:srgbClr val="FF0000"/>
                        </a:solidFill>
                      </a:endParaRPr>
                    </a:p>
                  </a:txBody>
                  <a:tcPr marL="43777" marR="43777" marT="0" marB="0" anchor="ctr"/>
                </a:tc>
                <a:tc>
                  <a:txBody>
                    <a:bodyPr/>
                    <a:lstStyle/>
                    <a:p>
                      <a:pPr>
                        <a:lnSpc>
                          <a:spcPct val="107000"/>
                        </a:lnSpc>
                        <a:spcAft>
                          <a:spcPts val="0"/>
                        </a:spcAft>
                      </a:pPr>
                      <a:r>
                        <a:rPr lang="en-US" sz="1200" dirty="0" smtClean="0">
                          <a:solidFill>
                            <a:srgbClr val="FF0000"/>
                          </a:solidFill>
                        </a:rPr>
                        <a:t>DO+2</a:t>
                      </a:r>
                      <a:endParaRPr lang="en-SG" sz="1200" dirty="0">
                        <a:solidFill>
                          <a:srgbClr val="FF0000"/>
                        </a:solidFill>
                      </a:endParaRPr>
                    </a:p>
                  </a:txBody>
                  <a:tcPr marL="16267" marR="16267" marT="0" marB="0" anchor="ctr"/>
                </a:tc>
                <a:tc vMerge="1">
                  <a:txBody>
                    <a:bodyPr/>
                    <a:lstStyle/>
                    <a:p>
                      <a:pPr>
                        <a:lnSpc>
                          <a:spcPct val="107000"/>
                        </a:lnSpc>
                        <a:spcAft>
                          <a:spcPts val="0"/>
                        </a:spcAft>
                      </a:pPr>
                      <a:endParaRPr lang="en-SG" sz="1200" dirty="0"/>
                    </a:p>
                  </a:txBody>
                  <a:tcPr marL="43777" marR="43777" marT="0" marB="0" anchor="ctr"/>
                </a:tc>
                <a:extLst>
                  <a:ext uri="{0D108BD9-81ED-4DB2-BD59-A6C34878D82A}">
                    <a16:rowId xmlns:a16="http://schemas.microsoft.com/office/drawing/2014/main" val="42581642"/>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819060553"/>
              </p:ext>
            </p:extLst>
          </p:nvPr>
        </p:nvGraphicFramePr>
        <p:xfrm>
          <a:off x="368801" y="3438556"/>
          <a:ext cx="3168727" cy="1345115"/>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86082509"/>
                    </a:ext>
                  </a:extLst>
                </a:gridCol>
                <a:gridCol w="1442870">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a:t>J4 - TV07RW-17-20SN</a:t>
                      </a: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SG" sz="1200"/>
                        <a:t>A</a:t>
                      </a:r>
                    </a:p>
                  </a:txBody>
                  <a:tcPr marL="68580" marR="68580" marT="0" marB="0" anchor="ctr"/>
                </a:tc>
                <a:tc>
                  <a:txBody>
                    <a:bodyPr/>
                    <a:lstStyle/>
                    <a:p>
                      <a:pPr>
                        <a:lnSpc>
                          <a:spcPct val="107000"/>
                        </a:lnSpc>
                        <a:spcAft>
                          <a:spcPts val="0"/>
                        </a:spcAft>
                      </a:pPr>
                      <a:r>
                        <a:rPr lang="en-SG" sz="1200" dirty="0"/>
                        <a:t>HD-SDI INPUT 1</a:t>
                      </a:r>
                    </a:p>
                  </a:txBody>
                  <a:tcPr marL="68580" marR="68580" marT="0" marB="0" anchor="ctr"/>
                </a:tc>
                <a:tc>
                  <a:txBody>
                    <a:bodyPr/>
                    <a:lstStyle/>
                    <a:p>
                      <a:pPr>
                        <a:lnSpc>
                          <a:spcPct val="107000"/>
                        </a:lnSpc>
                        <a:spcAft>
                          <a:spcPts val="0"/>
                        </a:spcAft>
                      </a:pPr>
                      <a:r>
                        <a:rPr lang="en-US" sz="1200" dirty="0" smtClean="0"/>
                        <a:t>Front TI</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SG" sz="1200"/>
                        <a:t>B</a:t>
                      </a:r>
                    </a:p>
                  </a:txBody>
                  <a:tcPr marL="68580" marR="68580" marT="0" marB="0" anchor="ctr"/>
                </a:tc>
                <a:tc>
                  <a:txBody>
                    <a:bodyPr/>
                    <a:lstStyle/>
                    <a:p>
                      <a:pPr>
                        <a:lnSpc>
                          <a:spcPct val="107000"/>
                        </a:lnSpc>
                        <a:spcAft>
                          <a:spcPts val="0"/>
                        </a:spcAft>
                      </a:pPr>
                      <a:r>
                        <a:rPr lang="en-SG" sz="1200"/>
                        <a:t>HD-SDI INPUT 2</a:t>
                      </a:r>
                    </a:p>
                  </a:txBody>
                  <a:tcPr marL="68580" marR="68580" marT="0" marB="0" anchor="ctr"/>
                </a:tc>
                <a:tc>
                  <a:txBody>
                    <a:bodyPr/>
                    <a:lstStyle/>
                    <a:p>
                      <a:pPr>
                        <a:lnSpc>
                          <a:spcPct val="107000"/>
                        </a:lnSpc>
                        <a:spcAft>
                          <a:spcPts val="0"/>
                        </a:spcAft>
                      </a:pPr>
                      <a:r>
                        <a:rPr lang="en-US" sz="1200" dirty="0" smtClean="0"/>
                        <a:t>Rear Near</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SG" sz="1200"/>
                        <a:t>C</a:t>
                      </a:r>
                    </a:p>
                  </a:txBody>
                  <a:tcPr marL="68580" marR="68580" marT="0" marB="0" anchor="ctr"/>
                </a:tc>
                <a:tc>
                  <a:txBody>
                    <a:bodyPr/>
                    <a:lstStyle/>
                    <a:p>
                      <a:pPr>
                        <a:lnSpc>
                          <a:spcPct val="107000"/>
                        </a:lnSpc>
                        <a:spcAft>
                          <a:spcPts val="0"/>
                        </a:spcAft>
                      </a:pPr>
                      <a:r>
                        <a:rPr lang="en-SG" sz="1200"/>
                        <a:t>HD-SDI INPUT 3</a:t>
                      </a:r>
                    </a:p>
                  </a:txBody>
                  <a:tcPr marL="68580" marR="68580" marT="0" marB="0" anchor="ctr"/>
                </a:tc>
                <a:tc>
                  <a:txBody>
                    <a:bodyPr/>
                    <a:lstStyle/>
                    <a:p>
                      <a:pPr>
                        <a:lnSpc>
                          <a:spcPct val="107000"/>
                        </a:lnSpc>
                        <a:spcAft>
                          <a:spcPts val="0"/>
                        </a:spcAft>
                      </a:pPr>
                      <a:r>
                        <a:rPr lang="en-US" sz="1200" dirty="0" smtClean="0"/>
                        <a:t>Rear Far</a:t>
                      </a:r>
                      <a:endParaRPr lang="en-SG" sz="1200" dirty="0"/>
                    </a:p>
                  </a:txBody>
                  <a:tcPr marL="68580" marR="68580" marT="0" marB="0" anchor="ctr"/>
                </a:tc>
                <a:extLst>
                  <a:ext uri="{0D108BD9-81ED-4DB2-BD59-A6C34878D82A}">
                    <a16:rowId xmlns:a16="http://schemas.microsoft.com/office/drawing/2014/main" val="1973631581"/>
                  </a:ext>
                </a:extLst>
              </a:tr>
              <a:tr h="269023">
                <a:tc>
                  <a:txBody>
                    <a:bodyPr/>
                    <a:lstStyle/>
                    <a:p>
                      <a:pPr>
                        <a:lnSpc>
                          <a:spcPct val="107000"/>
                        </a:lnSpc>
                        <a:spcAft>
                          <a:spcPts val="0"/>
                        </a:spcAft>
                      </a:pPr>
                      <a:r>
                        <a:rPr lang="en-SG" sz="1200"/>
                        <a:t>D</a:t>
                      </a:r>
                    </a:p>
                  </a:txBody>
                  <a:tcPr marL="68580" marR="68580" marT="0" marB="0" anchor="ctr"/>
                </a:tc>
                <a:tc>
                  <a:txBody>
                    <a:bodyPr/>
                    <a:lstStyle/>
                    <a:p>
                      <a:pPr>
                        <a:lnSpc>
                          <a:spcPct val="107000"/>
                        </a:lnSpc>
                        <a:spcAft>
                          <a:spcPts val="0"/>
                        </a:spcAft>
                      </a:pPr>
                      <a:r>
                        <a:rPr lang="en-SG" sz="1200" dirty="0"/>
                        <a:t>HD-SDI INPUT 4</a:t>
                      </a:r>
                    </a:p>
                  </a:txBody>
                  <a:tcPr marL="68580" marR="68580" marT="0" marB="0" anchor="ctr"/>
                </a:tc>
                <a:tc>
                  <a:txBody>
                    <a:bodyPr/>
                    <a:lstStyle/>
                    <a:p>
                      <a:pPr>
                        <a:lnSpc>
                          <a:spcPct val="107000"/>
                        </a:lnSpc>
                        <a:spcAft>
                          <a:spcPts val="0"/>
                        </a:spcAft>
                      </a:pPr>
                      <a:r>
                        <a:rPr lang="en-US" sz="1200" dirty="0" smtClean="0"/>
                        <a:t>Trailer</a:t>
                      </a:r>
                      <a:endParaRPr lang="en-SG" sz="1200" dirty="0"/>
                    </a:p>
                  </a:txBody>
                  <a:tcPr marL="68580" marR="68580" marT="0" marB="0" anchor="ctr"/>
                </a:tc>
                <a:extLst>
                  <a:ext uri="{0D108BD9-81ED-4DB2-BD59-A6C34878D82A}">
                    <a16:rowId xmlns:a16="http://schemas.microsoft.com/office/drawing/2014/main" val="418850187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41574650"/>
              </p:ext>
            </p:extLst>
          </p:nvPr>
        </p:nvGraphicFramePr>
        <p:xfrm>
          <a:off x="368801" y="5031827"/>
          <a:ext cx="3168727" cy="538046"/>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2888483"/>
                    </a:ext>
                  </a:extLst>
                </a:gridCol>
                <a:gridCol w="1442870">
                  <a:extLst>
                    <a:ext uri="{9D8B030D-6E8A-4147-A177-3AD203B41FA5}">
                      <a16:colId xmlns:a16="http://schemas.microsoft.com/office/drawing/2014/main" val="3752089026"/>
                    </a:ext>
                  </a:extLst>
                </a:gridCol>
                <a:gridCol w="1442870">
                  <a:extLst>
                    <a:ext uri="{9D8B030D-6E8A-4147-A177-3AD203B41FA5}">
                      <a16:colId xmlns:a16="http://schemas.microsoft.com/office/drawing/2014/main" val="3460714710"/>
                    </a:ext>
                  </a:extLst>
                </a:gridCol>
              </a:tblGrid>
              <a:tr h="269023">
                <a:tc gridSpan="3">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J7 - D38999/24WG11SN</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603845671"/>
                  </a:ext>
                </a:extLst>
              </a:tr>
              <a:tr h="269023">
                <a:tc>
                  <a:txBody>
                    <a:bodyPr/>
                    <a:lstStyle/>
                    <a:p>
                      <a:pPr>
                        <a:lnSpc>
                          <a:spcPct val="107000"/>
                        </a:lnSpc>
                        <a:spcAft>
                          <a:spcPts val="0"/>
                        </a:spcAft>
                      </a:pPr>
                      <a:r>
                        <a:rPr lang="en-SG"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en-SG"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1</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VDU</a:t>
                      </a:r>
                      <a:endParaRPr lang="en-SG" sz="1200" dirty="0"/>
                    </a:p>
                  </a:txBody>
                  <a:tcPr marL="68580" marR="68580" marT="0" marB="0" anchor="ctr"/>
                </a:tc>
                <a:extLst>
                  <a:ext uri="{0D108BD9-81ED-4DB2-BD59-A6C34878D82A}">
                    <a16:rowId xmlns:a16="http://schemas.microsoft.com/office/drawing/2014/main" val="1839098319"/>
                  </a:ext>
                </a:extLst>
              </a:tr>
            </a:tbl>
          </a:graphicData>
        </a:graphic>
      </p:graphicFrame>
    </p:spTree>
    <p:extLst>
      <p:ext uri="{BB962C8B-B14F-4D97-AF65-F5344CB8AC3E}">
        <p14:creationId xmlns:p14="http://schemas.microsoft.com/office/powerpoint/2010/main" val="1780619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90697795"/>
              </p:ext>
            </p:extLst>
          </p:nvPr>
        </p:nvGraphicFramePr>
        <p:xfrm>
          <a:off x="368801" y="572351"/>
          <a:ext cx="3168726" cy="2596561"/>
        </p:xfrm>
        <a:graphic>
          <a:graphicData uri="http://schemas.openxmlformats.org/drawingml/2006/table">
            <a:tbl>
              <a:tblPr firstRow="1" firstCol="1" bandRow="1">
                <a:tableStyleId>{5940675A-B579-460E-94D1-54222C63F5DA}</a:tableStyleId>
              </a:tblPr>
              <a:tblGrid>
                <a:gridCol w="289561">
                  <a:extLst>
                    <a:ext uri="{9D8B030D-6E8A-4147-A177-3AD203B41FA5}">
                      <a16:colId xmlns:a16="http://schemas.microsoft.com/office/drawing/2014/main" val="1020671055"/>
                    </a:ext>
                  </a:extLst>
                </a:gridCol>
                <a:gridCol w="1525464">
                  <a:extLst>
                    <a:ext uri="{9D8B030D-6E8A-4147-A177-3AD203B41FA5}">
                      <a16:colId xmlns:a16="http://schemas.microsoft.com/office/drawing/2014/main" val="2415522152"/>
                    </a:ext>
                  </a:extLst>
                </a:gridCol>
                <a:gridCol w="1353701">
                  <a:extLst>
                    <a:ext uri="{9D8B030D-6E8A-4147-A177-3AD203B41FA5}">
                      <a16:colId xmlns:a16="http://schemas.microsoft.com/office/drawing/2014/main" val="840371708"/>
                    </a:ext>
                  </a:extLst>
                </a:gridCol>
              </a:tblGrid>
              <a:tr h="236051">
                <a:tc gridSpan="3">
                  <a:txBody>
                    <a:bodyPr/>
                    <a:lstStyle/>
                    <a:p>
                      <a:pPr>
                        <a:lnSpc>
                          <a:spcPct val="107000"/>
                        </a:lnSpc>
                        <a:spcAft>
                          <a:spcPts val="0"/>
                        </a:spcAft>
                      </a:pPr>
                      <a:r>
                        <a:rPr lang="en-SG" sz="1200" dirty="0" smtClean="0"/>
                        <a:t>J6 - D38999/24WE35SN</a:t>
                      </a:r>
                    </a:p>
                  </a:txBody>
                  <a:tcPr marL="43777" marR="43777" marT="0" marB="0" anchor="ctr"/>
                </a:tc>
                <a:tc hMerge="1">
                  <a:txBody>
                    <a:bodyPr/>
                    <a:lstStyle/>
                    <a:p>
                      <a:pPr>
                        <a:lnSpc>
                          <a:spcPct val="107000"/>
                        </a:lnSpc>
                        <a:spcAft>
                          <a:spcPts val="0"/>
                        </a:spcAft>
                      </a:pPr>
                      <a:endParaRPr lang="en-SG" sz="1200" dirty="0"/>
                    </a:p>
                  </a:txBody>
                  <a:tcPr marL="16267" marR="16267" marT="0" marB="0" anchor="ctr"/>
                </a:tc>
                <a:tc hMerge="1">
                  <a:txBody>
                    <a:bodyPr/>
                    <a:lstStyle/>
                    <a:p>
                      <a:pPr>
                        <a:lnSpc>
                          <a:spcPct val="107000"/>
                        </a:lnSpc>
                        <a:spcAft>
                          <a:spcPts val="0"/>
                        </a:spcAft>
                      </a:pPr>
                      <a:endParaRPr lang="en-SG" sz="1100" dirty="0"/>
                    </a:p>
                  </a:txBody>
                  <a:tcPr marL="43777" marR="43777" marT="0" marB="0" anchor="ctr"/>
                </a:tc>
                <a:extLst>
                  <a:ext uri="{0D108BD9-81ED-4DB2-BD59-A6C34878D82A}">
                    <a16:rowId xmlns:a16="http://schemas.microsoft.com/office/drawing/2014/main" val="4204043556"/>
                  </a:ext>
                </a:extLst>
              </a:tr>
              <a:tr h="236051">
                <a:tc>
                  <a:txBody>
                    <a:bodyPr/>
                    <a:lstStyle/>
                    <a:p>
                      <a:pPr>
                        <a:lnSpc>
                          <a:spcPct val="107000"/>
                        </a:lnSpc>
                        <a:spcAft>
                          <a:spcPts val="0"/>
                        </a:spcAft>
                      </a:pPr>
                      <a:r>
                        <a:rPr lang="en-SG" sz="1200"/>
                        <a:t>26</a:t>
                      </a:r>
                    </a:p>
                  </a:txBody>
                  <a:tcPr marL="43777" marR="43777" marT="0" marB="0" anchor="ctr"/>
                </a:tc>
                <a:tc>
                  <a:txBody>
                    <a:bodyPr/>
                    <a:lstStyle/>
                    <a:p>
                      <a:pPr>
                        <a:lnSpc>
                          <a:spcPct val="107000"/>
                        </a:lnSpc>
                        <a:spcAft>
                          <a:spcPts val="0"/>
                        </a:spcAft>
                      </a:pPr>
                      <a:r>
                        <a:rPr lang="en-SG" sz="1200" dirty="0"/>
                        <a:t>DI+1</a:t>
                      </a:r>
                    </a:p>
                  </a:txBody>
                  <a:tcPr marL="16267" marR="16267" marT="0" marB="0" anchor="ctr"/>
                </a:tc>
                <a:tc rowSpan="2">
                  <a:txBody>
                    <a:bodyPr/>
                    <a:lstStyle/>
                    <a:p>
                      <a:pPr>
                        <a:lnSpc>
                          <a:spcPct val="107000"/>
                        </a:lnSpc>
                        <a:spcAft>
                          <a:spcPts val="0"/>
                        </a:spcAft>
                      </a:pPr>
                      <a:r>
                        <a:rPr lang="en-SG" sz="1200"/>
                        <a:t>Trailer</a:t>
                      </a:r>
                    </a:p>
                  </a:txBody>
                  <a:tcPr marL="43777" marR="43777" marT="0" marB="0" anchor="ctr"/>
                </a:tc>
                <a:extLst>
                  <a:ext uri="{0D108BD9-81ED-4DB2-BD59-A6C34878D82A}">
                    <a16:rowId xmlns:a16="http://schemas.microsoft.com/office/drawing/2014/main" val="186661505"/>
                  </a:ext>
                </a:extLst>
              </a:tr>
              <a:tr h="236051">
                <a:tc>
                  <a:txBody>
                    <a:bodyPr/>
                    <a:lstStyle/>
                    <a:p>
                      <a:pPr>
                        <a:lnSpc>
                          <a:spcPct val="107000"/>
                        </a:lnSpc>
                        <a:spcAft>
                          <a:spcPts val="0"/>
                        </a:spcAft>
                      </a:pPr>
                      <a:r>
                        <a:rPr lang="en-SG" sz="1200"/>
                        <a:t>27</a:t>
                      </a:r>
                    </a:p>
                  </a:txBody>
                  <a:tcPr marL="43777" marR="43777" marT="0" marB="0" anchor="ctr"/>
                </a:tc>
                <a:tc>
                  <a:txBody>
                    <a:bodyPr/>
                    <a:lstStyle/>
                    <a:p>
                      <a:pPr>
                        <a:lnSpc>
                          <a:spcPct val="107000"/>
                        </a:lnSpc>
                        <a:spcAft>
                          <a:spcPts val="0"/>
                        </a:spcAft>
                      </a:pPr>
                      <a:r>
                        <a:rPr lang="en-SG" sz="1200" dirty="0"/>
                        <a:t>DI-1</a:t>
                      </a:r>
                    </a:p>
                  </a:txBody>
                  <a:tcPr marL="16267" marR="16267" marT="0" marB="0" anchor="ctr"/>
                </a:tc>
                <a:tc vMerge="1">
                  <a:txBody>
                    <a:bodyPr/>
                    <a:lstStyle/>
                    <a:p>
                      <a:endParaRPr lang="en-SG"/>
                    </a:p>
                  </a:txBody>
                  <a:tcPr/>
                </a:tc>
                <a:extLst>
                  <a:ext uri="{0D108BD9-81ED-4DB2-BD59-A6C34878D82A}">
                    <a16:rowId xmlns:a16="http://schemas.microsoft.com/office/drawing/2014/main" val="11380795"/>
                  </a:ext>
                </a:extLst>
              </a:tr>
              <a:tr h="236051">
                <a:tc>
                  <a:txBody>
                    <a:bodyPr/>
                    <a:lstStyle/>
                    <a:p>
                      <a:pPr>
                        <a:lnSpc>
                          <a:spcPct val="107000"/>
                        </a:lnSpc>
                        <a:spcAft>
                          <a:spcPts val="0"/>
                        </a:spcAft>
                      </a:pPr>
                      <a:r>
                        <a:rPr lang="en-SG" sz="1200"/>
                        <a:t>28</a:t>
                      </a:r>
                    </a:p>
                  </a:txBody>
                  <a:tcPr marL="43777" marR="43777" marT="0" marB="0" anchor="ctr"/>
                </a:tc>
                <a:tc>
                  <a:txBody>
                    <a:bodyPr/>
                    <a:lstStyle/>
                    <a:p>
                      <a:pPr>
                        <a:lnSpc>
                          <a:spcPct val="107000"/>
                        </a:lnSpc>
                        <a:spcAft>
                          <a:spcPts val="0"/>
                        </a:spcAft>
                      </a:pPr>
                      <a:r>
                        <a:rPr lang="en-SG" sz="1200" dirty="0"/>
                        <a:t>DI+2</a:t>
                      </a:r>
                    </a:p>
                  </a:txBody>
                  <a:tcPr marL="16267" marR="16267" marT="0" marB="0" anchor="ctr"/>
                </a:tc>
                <a:tc rowSpan="2">
                  <a:txBody>
                    <a:bodyPr/>
                    <a:lstStyle/>
                    <a:p>
                      <a:pPr>
                        <a:lnSpc>
                          <a:spcPct val="107000"/>
                        </a:lnSpc>
                        <a:spcAft>
                          <a:spcPts val="0"/>
                        </a:spcAft>
                      </a:pPr>
                      <a:r>
                        <a:rPr lang="en-SG" sz="1200"/>
                        <a:t>Reverse Gear</a:t>
                      </a:r>
                    </a:p>
                  </a:txBody>
                  <a:tcPr marL="43777" marR="43777" marT="0" marB="0" anchor="ctr"/>
                </a:tc>
                <a:extLst>
                  <a:ext uri="{0D108BD9-81ED-4DB2-BD59-A6C34878D82A}">
                    <a16:rowId xmlns:a16="http://schemas.microsoft.com/office/drawing/2014/main" val="1707595404"/>
                  </a:ext>
                </a:extLst>
              </a:tr>
              <a:tr h="236051">
                <a:tc>
                  <a:txBody>
                    <a:bodyPr/>
                    <a:lstStyle/>
                    <a:p>
                      <a:pPr>
                        <a:lnSpc>
                          <a:spcPct val="107000"/>
                        </a:lnSpc>
                        <a:spcAft>
                          <a:spcPts val="0"/>
                        </a:spcAft>
                      </a:pPr>
                      <a:r>
                        <a:rPr lang="en-SG" sz="1200"/>
                        <a:t>29</a:t>
                      </a:r>
                    </a:p>
                  </a:txBody>
                  <a:tcPr marL="43777" marR="43777" marT="0" marB="0" anchor="ctr"/>
                </a:tc>
                <a:tc>
                  <a:txBody>
                    <a:bodyPr/>
                    <a:lstStyle/>
                    <a:p>
                      <a:pPr>
                        <a:lnSpc>
                          <a:spcPct val="107000"/>
                        </a:lnSpc>
                        <a:spcAft>
                          <a:spcPts val="0"/>
                        </a:spcAft>
                      </a:pPr>
                      <a:r>
                        <a:rPr lang="en-SG" sz="1200" dirty="0"/>
                        <a:t>DI-2</a:t>
                      </a:r>
                    </a:p>
                  </a:txBody>
                  <a:tcPr marL="16267" marR="16267" marT="0" marB="0" anchor="ctr"/>
                </a:tc>
                <a:tc vMerge="1">
                  <a:txBody>
                    <a:bodyPr/>
                    <a:lstStyle/>
                    <a:p>
                      <a:endParaRPr lang="en-SG"/>
                    </a:p>
                  </a:txBody>
                  <a:tcPr/>
                </a:tc>
                <a:extLst>
                  <a:ext uri="{0D108BD9-81ED-4DB2-BD59-A6C34878D82A}">
                    <a16:rowId xmlns:a16="http://schemas.microsoft.com/office/drawing/2014/main" val="596185226"/>
                  </a:ext>
                </a:extLst>
              </a:tr>
              <a:tr h="236051">
                <a:tc>
                  <a:txBody>
                    <a:bodyPr/>
                    <a:lstStyle/>
                    <a:p>
                      <a:pPr>
                        <a:lnSpc>
                          <a:spcPct val="107000"/>
                        </a:lnSpc>
                        <a:spcAft>
                          <a:spcPts val="0"/>
                        </a:spcAft>
                      </a:pPr>
                      <a:r>
                        <a:rPr lang="en-SG" sz="1200"/>
                        <a:t>30</a:t>
                      </a:r>
                    </a:p>
                  </a:txBody>
                  <a:tcPr marL="43777" marR="43777" marT="0" marB="0" anchor="ctr"/>
                </a:tc>
                <a:tc>
                  <a:txBody>
                    <a:bodyPr/>
                    <a:lstStyle/>
                    <a:p>
                      <a:pPr>
                        <a:lnSpc>
                          <a:spcPct val="107000"/>
                        </a:lnSpc>
                        <a:spcAft>
                          <a:spcPts val="0"/>
                        </a:spcAft>
                      </a:pPr>
                      <a:r>
                        <a:rPr lang="en-SG" sz="1200" dirty="0"/>
                        <a:t>DI+3</a:t>
                      </a:r>
                    </a:p>
                  </a:txBody>
                  <a:tcPr marL="16267" marR="16267" marT="0" marB="0" anchor="ctr"/>
                </a:tc>
                <a:tc rowSpan="2">
                  <a:txBody>
                    <a:bodyPr/>
                    <a:lstStyle/>
                    <a:p>
                      <a:pPr>
                        <a:lnSpc>
                          <a:spcPct val="107000"/>
                        </a:lnSpc>
                        <a:spcAft>
                          <a:spcPts val="0"/>
                        </a:spcAft>
                      </a:pPr>
                      <a:r>
                        <a:rPr lang="en-SG" sz="1200"/>
                        <a:t>Forward Gear</a:t>
                      </a:r>
                    </a:p>
                  </a:txBody>
                  <a:tcPr marL="43777" marR="43777" marT="0" marB="0" anchor="ctr"/>
                </a:tc>
                <a:extLst>
                  <a:ext uri="{0D108BD9-81ED-4DB2-BD59-A6C34878D82A}">
                    <a16:rowId xmlns:a16="http://schemas.microsoft.com/office/drawing/2014/main" val="3544616481"/>
                  </a:ext>
                </a:extLst>
              </a:tr>
              <a:tr h="236051">
                <a:tc>
                  <a:txBody>
                    <a:bodyPr/>
                    <a:lstStyle/>
                    <a:p>
                      <a:pPr>
                        <a:lnSpc>
                          <a:spcPct val="107000"/>
                        </a:lnSpc>
                        <a:spcAft>
                          <a:spcPts val="0"/>
                        </a:spcAft>
                      </a:pPr>
                      <a:r>
                        <a:rPr lang="en-SG" sz="1200"/>
                        <a:t>31</a:t>
                      </a:r>
                    </a:p>
                  </a:txBody>
                  <a:tcPr marL="43777" marR="43777" marT="0" marB="0" anchor="ctr"/>
                </a:tc>
                <a:tc>
                  <a:txBody>
                    <a:bodyPr/>
                    <a:lstStyle/>
                    <a:p>
                      <a:pPr>
                        <a:lnSpc>
                          <a:spcPct val="107000"/>
                        </a:lnSpc>
                        <a:spcAft>
                          <a:spcPts val="0"/>
                        </a:spcAft>
                      </a:pPr>
                      <a:r>
                        <a:rPr lang="en-SG" sz="1200" dirty="0"/>
                        <a:t>DI-3</a:t>
                      </a:r>
                    </a:p>
                  </a:txBody>
                  <a:tcPr marL="16267" marR="16267" marT="0" marB="0" anchor="ctr"/>
                </a:tc>
                <a:tc vMerge="1">
                  <a:txBody>
                    <a:bodyPr/>
                    <a:lstStyle/>
                    <a:p>
                      <a:endParaRPr lang="en-SG"/>
                    </a:p>
                  </a:txBody>
                  <a:tcPr/>
                </a:tc>
                <a:extLst>
                  <a:ext uri="{0D108BD9-81ED-4DB2-BD59-A6C34878D82A}">
                    <a16:rowId xmlns:a16="http://schemas.microsoft.com/office/drawing/2014/main" val="4292428973"/>
                  </a:ext>
                </a:extLst>
              </a:tr>
              <a:tr h="236051">
                <a:tc>
                  <a:txBody>
                    <a:bodyPr/>
                    <a:lstStyle/>
                    <a:p>
                      <a:pPr>
                        <a:lnSpc>
                          <a:spcPct val="107000"/>
                        </a:lnSpc>
                        <a:spcAft>
                          <a:spcPts val="0"/>
                        </a:spcAft>
                      </a:pPr>
                      <a:r>
                        <a:rPr lang="en-SG" sz="1200" dirty="0"/>
                        <a:t>43</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rowSpan="2">
                  <a:txBody>
                    <a:bodyPr/>
                    <a:lstStyle/>
                    <a:p>
                      <a:pPr>
                        <a:lnSpc>
                          <a:spcPct val="107000"/>
                        </a:lnSpc>
                        <a:spcAft>
                          <a:spcPts val="0"/>
                        </a:spcAft>
                      </a:pPr>
                      <a:r>
                        <a:rPr lang="en-SG" sz="1200" dirty="0"/>
                        <a:t>IR Control</a:t>
                      </a:r>
                    </a:p>
                  </a:txBody>
                  <a:tcPr marL="43777" marR="43777" marT="0" marB="0" anchor="ctr"/>
                </a:tc>
                <a:extLst>
                  <a:ext uri="{0D108BD9-81ED-4DB2-BD59-A6C34878D82A}">
                    <a16:rowId xmlns:a16="http://schemas.microsoft.com/office/drawing/2014/main" val="268724777"/>
                  </a:ext>
                </a:extLst>
              </a:tr>
              <a:tr h="236051">
                <a:tc>
                  <a:txBody>
                    <a:bodyPr/>
                    <a:lstStyle/>
                    <a:p>
                      <a:pPr>
                        <a:lnSpc>
                          <a:spcPct val="107000"/>
                        </a:lnSpc>
                        <a:spcAft>
                          <a:spcPts val="0"/>
                        </a:spcAft>
                      </a:pPr>
                      <a:r>
                        <a:rPr lang="en-SG" sz="1200"/>
                        <a:t>44</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vMerge="1">
                  <a:txBody>
                    <a:bodyPr/>
                    <a:lstStyle/>
                    <a:p>
                      <a:endParaRPr lang="en-SG"/>
                    </a:p>
                  </a:txBody>
                  <a:tcPr/>
                </a:tc>
                <a:extLst>
                  <a:ext uri="{0D108BD9-81ED-4DB2-BD59-A6C34878D82A}">
                    <a16:rowId xmlns:a16="http://schemas.microsoft.com/office/drawing/2014/main" val="1285730844"/>
                  </a:ext>
                </a:extLst>
              </a:tr>
              <a:tr h="236051">
                <a:tc>
                  <a:txBody>
                    <a:bodyPr/>
                    <a:lstStyle/>
                    <a:p>
                      <a:pPr>
                        <a:lnSpc>
                          <a:spcPct val="107000"/>
                        </a:lnSpc>
                        <a:spcAft>
                          <a:spcPts val="0"/>
                        </a:spcAft>
                      </a:pPr>
                      <a:r>
                        <a:rPr lang="en-US" sz="1200" dirty="0" smtClean="0">
                          <a:solidFill>
                            <a:srgbClr val="FF0000"/>
                          </a:solidFill>
                        </a:rPr>
                        <a:t>45</a:t>
                      </a:r>
                      <a:endParaRPr lang="en-SG" sz="1200" dirty="0">
                        <a:solidFill>
                          <a:srgbClr val="FF0000"/>
                        </a:solidFill>
                      </a:endParaRPr>
                    </a:p>
                  </a:txBody>
                  <a:tcPr marL="43777" marR="43777" marT="0" marB="0" anchor="ctr"/>
                </a:tc>
                <a:tc>
                  <a:txBody>
                    <a:bodyPr/>
                    <a:lstStyle/>
                    <a:p>
                      <a:pPr>
                        <a:lnSpc>
                          <a:spcPct val="107000"/>
                        </a:lnSpc>
                        <a:spcAft>
                          <a:spcPts val="0"/>
                        </a:spcAft>
                      </a:pPr>
                      <a:r>
                        <a:rPr lang="en-US" sz="1200" dirty="0" smtClean="0">
                          <a:solidFill>
                            <a:srgbClr val="FF0000"/>
                          </a:solidFill>
                        </a:rPr>
                        <a:t>DO+2</a:t>
                      </a:r>
                      <a:endParaRPr lang="en-SG" sz="1200" dirty="0">
                        <a:solidFill>
                          <a:srgbClr val="FF0000"/>
                        </a:solidFill>
                      </a:endParaRPr>
                    </a:p>
                  </a:txBody>
                  <a:tcPr marL="16267" marR="16267" marT="0" marB="0" anchor="ctr"/>
                </a:tc>
                <a:tc rowSpan="2">
                  <a:txBody>
                    <a:bodyPr/>
                    <a:lstStyle/>
                    <a:p>
                      <a:pPr>
                        <a:lnSpc>
                          <a:spcPct val="107000"/>
                        </a:lnSpc>
                        <a:spcAft>
                          <a:spcPts val="0"/>
                        </a:spcAft>
                      </a:pPr>
                      <a:r>
                        <a:rPr lang="en-US" sz="1200" dirty="0" smtClean="0">
                          <a:solidFill>
                            <a:srgbClr val="FF0000"/>
                          </a:solidFill>
                        </a:rPr>
                        <a:t>IR Control</a:t>
                      </a:r>
                      <a:endParaRPr lang="en-SG" sz="1200" dirty="0">
                        <a:solidFill>
                          <a:srgbClr val="FF0000"/>
                        </a:solidFill>
                      </a:endParaRPr>
                    </a:p>
                  </a:txBody>
                  <a:tcPr marL="43777" marR="43777" marT="0" marB="0" anchor="ctr"/>
                </a:tc>
                <a:extLst>
                  <a:ext uri="{0D108BD9-81ED-4DB2-BD59-A6C34878D82A}">
                    <a16:rowId xmlns:a16="http://schemas.microsoft.com/office/drawing/2014/main" val="156501856"/>
                  </a:ext>
                </a:extLst>
              </a:tr>
              <a:tr h="236051">
                <a:tc>
                  <a:txBody>
                    <a:bodyPr/>
                    <a:lstStyle/>
                    <a:p>
                      <a:pPr>
                        <a:lnSpc>
                          <a:spcPct val="107000"/>
                        </a:lnSpc>
                        <a:spcAft>
                          <a:spcPts val="0"/>
                        </a:spcAft>
                      </a:pPr>
                      <a:r>
                        <a:rPr lang="en-US" sz="1200" dirty="0" smtClean="0">
                          <a:solidFill>
                            <a:srgbClr val="FF0000"/>
                          </a:solidFill>
                        </a:rPr>
                        <a:t>46</a:t>
                      </a:r>
                      <a:endParaRPr lang="en-SG" sz="1200" dirty="0">
                        <a:solidFill>
                          <a:srgbClr val="FF0000"/>
                        </a:solidFill>
                      </a:endParaRPr>
                    </a:p>
                  </a:txBody>
                  <a:tcPr marL="43777" marR="43777" marT="0" marB="0" anchor="ctr"/>
                </a:tc>
                <a:tc>
                  <a:txBody>
                    <a:bodyPr/>
                    <a:lstStyle/>
                    <a:p>
                      <a:pPr>
                        <a:lnSpc>
                          <a:spcPct val="107000"/>
                        </a:lnSpc>
                        <a:spcAft>
                          <a:spcPts val="0"/>
                        </a:spcAft>
                      </a:pPr>
                      <a:r>
                        <a:rPr lang="en-US" sz="1200" dirty="0" smtClean="0">
                          <a:solidFill>
                            <a:srgbClr val="FF0000"/>
                          </a:solidFill>
                        </a:rPr>
                        <a:t>DO+2</a:t>
                      </a:r>
                      <a:endParaRPr lang="en-SG" sz="1200" dirty="0">
                        <a:solidFill>
                          <a:srgbClr val="FF0000"/>
                        </a:solidFill>
                      </a:endParaRPr>
                    </a:p>
                  </a:txBody>
                  <a:tcPr marL="16267" marR="16267" marT="0" marB="0" anchor="ctr"/>
                </a:tc>
                <a:tc vMerge="1">
                  <a:txBody>
                    <a:bodyPr/>
                    <a:lstStyle/>
                    <a:p>
                      <a:pPr>
                        <a:lnSpc>
                          <a:spcPct val="107000"/>
                        </a:lnSpc>
                        <a:spcAft>
                          <a:spcPts val="0"/>
                        </a:spcAft>
                      </a:pPr>
                      <a:endParaRPr lang="en-SG" sz="1200" dirty="0"/>
                    </a:p>
                  </a:txBody>
                  <a:tcPr marL="43777" marR="43777" marT="0" marB="0" anchor="ctr"/>
                </a:tc>
                <a:extLst>
                  <a:ext uri="{0D108BD9-81ED-4DB2-BD59-A6C34878D82A}">
                    <a16:rowId xmlns:a16="http://schemas.microsoft.com/office/drawing/2014/main" val="4258164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237139988"/>
              </p:ext>
            </p:extLst>
          </p:nvPr>
        </p:nvGraphicFramePr>
        <p:xfrm>
          <a:off x="368801" y="3438556"/>
          <a:ext cx="3168727" cy="1345115"/>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86082509"/>
                    </a:ext>
                  </a:extLst>
                </a:gridCol>
                <a:gridCol w="1442870">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a:t>J4 - TV07RW-17-20SN</a:t>
                      </a: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SG" sz="1200"/>
                        <a:t>A</a:t>
                      </a:r>
                    </a:p>
                  </a:txBody>
                  <a:tcPr marL="68580" marR="68580" marT="0" marB="0" anchor="ctr"/>
                </a:tc>
                <a:tc>
                  <a:txBody>
                    <a:bodyPr/>
                    <a:lstStyle/>
                    <a:p>
                      <a:pPr>
                        <a:lnSpc>
                          <a:spcPct val="107000"/>
                        </a:lnSpc>
                        <a:spcAft>
                          <a:spcPts val="0"/>
                        </a:spcAft>
                      </a:pPr>
                      <a:r>
                        <a:rPr lang="en-SG" sz="1200" dirty="0"/>
                        <a:t>HD-SDI INPUT 1</a:t>
                      </a:r>
                    </a:p>
                  </a:txBody>
                  <a:tcPr marL="68580" marR="68580" marT="0" marB="0" anchor="ctr"/>
                </a:tc>
                <a:tc>
                  <a:txBody>
                    <a:bodyPr/>
                    <a:lstStyle/>
                    <a:p>
                      <a:pPr>
                        <a:lnSpc>
                          <a:spcPct val="107000"/>
                        </a:lnSpc>
                        <a:spcAft>
                          <a:spcPts val="0"/>
                        </a:spcAft>
                      </a:pPr>
                      <a:r>
                        <a:rPr lang="en-US" sz="1200" dirty="0" smtClean="0"/>
                        <a:t>Front TI</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SG" sz="1200"/>
                        <a:t>B</a:t>
                      </a:r>
                    </a:p>
                  </a:txBody>
                  <a:tcPr marL="68580" marR="68580" marT="0" marB="0" anchor="ctr"/>
                </a:tc>
                <a:tc>
                  <a:txBody>
                    <a:bodyPr/>
                    <a:lstStyle/>
                    <a:p>
                      <a:pPr>
                        <a:lnSpc>
                          <a:spcPct val="107000"/>
                        </a:lnSpc>
                        <a:spcAft>
                          <a:spcPts val="0"/>
                        </a:spcAft>
                      </a:pPr>
                      <a:r>
                        <a:rPr lang="en-SG" sz="1200"/>
                        <a:t>HD-SDI INPUT 2</a:t>
                      </a:r>
                    </a:p>
                  </a:txBody>
                  <a:tcPr marL="68580" marR="68580" marT="0" marB="0" anchor="ctr"/>
                </a:tc>
                <a:tc>
                  <a:txBody>
                    <a:bodyPr/>
                    <a:lstStyle/>
                    <a:p>
                      <a:pPr>
                        <a:lnSpc>
                          <a:spcPct val="107000"/>
                        </a:lnSpc>
                        <a:spcAft>
                          <a:spcPts val="0"/>
                        </a:spcAft>
                      </a:pPr>
                      <a:r>
                        <a:rPr lang="en-US" sz="1200" dirty="0" smtClean="0"/>
                        <a:t>Rear Near</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SG" sz="1200"/>
                        <a:t>C</a:t>
                      </a:r>
                    </a:p>
                  </a:txBody>
                  <a:tcPr marL="68580" marR="68580" marT="0" marB="0" anchor="ctr"/>
                </a:tc>
                <a:tc>
                  <a:txBody>
                    <a:bodyPr/>
                    <a:lstStyle/>
                    <a:p>
                      <a:pPr>
                        <a:lnSpc>
                          <a:spcPct val="107000"/>
                        </a:lnSpc>
                        <a:spcAft>
                          <a:spcPts val="0"/>
                        </a:spcAft>
                      </a:pPr>
                      <a:r>
                        <a:rPr lang="en-SG" sz="1200"/>
                        <a:t>HD-SDI INPUT 3</a:t>
                      </a:r>
                    </a:p>
                  </a:txBody>
                  <a:tcPr marL="68580" marR="68580" marT="0" marB="0" anchor="ctr"/>
                </a:tc>
                <a:tc>
                  <a:txBody>
                    <a:bodyPr/>
                    <a:lstStyle/>
                    <a:p>
                      <a:pPr>
                        <a:lnSpc>
                          <a:spcPct val="107000"/>
                        </a:lnSpc>
                        <a:spcAft>
                          <a:spcPts val="0"/>
                        </a:spcAft>
                      </a:pPr>
                      <a:r>
                        <a:rPr lang="en-US" sz="1200" dirty="0" smtClean="0"/>
                        <a:t>Rear Far</a:t>
                      </a:r>
                      <a:endParaRPr lang="en-SG" sz="1200" dirty="0"/>
                    </a:p>
                  </a:txBody>
                  <a:tcPr marL="68580" marR="68580" marT="0" marB="0" anchor="ctr"/>
                </a:tc>
                <a:extLst>
                  <a:ext uri="{0D108BD9-81ED-4DB2-BD59-A6C34878D82A}">
                    <a16:rowId xmlns:a16="http://schemas.microsoft.com/office/drawing/2014/main" val="1973631581"/>
                  </a:ext>
                </a:extLst>
              </a:tr>
              <a:tr h="269023">
                <a:tc>
                  <a:txBody>
                    <a:bodyPr/>
                    <a:lstStyle/>
                    <a:p>
                      <a:pPr>
                        <a:lnSpc>
                          <a:spcPct val="107000"/>
                        </a:lnSpc>
                        <a:spcAft>
                          <a:spcPts val="0"/>
                        </a:spcAft>
                      </a:pPr>
                      <a:r>
                        <a:rPr lang="en-SG" sz="1200"/>
                        <a:t>D</a:t>
                      </a:r>
                    </a:p>
                  </a:txBody>
                  <a:tcPr marL="68580" marR="68580" marT="0" marB="0" anchor="ctr"/>
                </a:tc>
                <a:tc>
                  <a:txBody>
                    <a:bodyPr/>
                    <a:lstStyle/>
                    <a:p>
                      <a:pPr>
                        <a:lnSpc>
                          <a:spcPct val="107000"/>
                        </a:lnSpc>
                        <a:spcAft>
                          <a:spcPts val="0"/>
                        </a:spcAft>
                      </a:pPr>
                      <a:r>
                        <a:rPr lang="en-SG" sz="1200" dirty="0"/>
                        <a:t>HD-SDI INPUT 4</a:t>
                      </a:r>
                    </a:p>
                  </a:txBody>
                  <a:tcPr marL="68580" marR="68580" marT="0" marB="0" anchor="ctr"/>
                </a:tc>
                <a:tc>
                  <a:txBody>
                    <a:bodyPr/>
                    <a:lstStyle/>
                    <a:p>
                      <a:pPr>
                        <a:lnSpc>
                          <a:spcPct val="107000"/>
                        </a:lnSpc>
                        <a:spcAft>
                          <a:spcPts val="0"/>
                        </a:spcAft>
                      </a:pPr>
                      <a:r>
                        <a:rPr lang="en-US" sz="1200" dirty="0" smtClean="0"/>
                        <a:t>Trailer</a:t>
                      </a:r>
                      <a:endParaRPr lang="en-SG" sz="1200" dirty="0"/>
                    </a:p>
                  </a:txBody>
                  <a:tcPr marL="68580" marR="68580" marT="0" marB="0" anchor="ctr"/>
                </a:tc>
                <a:extLst>
                  <a:ext uri="{0D108BD9-81ED-4DB2-BD59-A6C34878D82A}">
                    <a16:rowId xmlns:a16="http://schemas.microsoft.com/office/drawing/2014/main" val="418850187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486294534"/>
              </p:ext>
            </p:extLst>
          </p:nvPr>
        </p:nvGraphicFramePr>
        <p:xfrm>
          <a:off x="368801" y="5031827"/>
          <a:ext cx="3168727" cy="538046"/>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2888483"/>
                    </a:ext>
                  </a:extLst>
                </a:gridCol>
                <a:gridCol w="1442870">
                  <a:extLst>
                    <a:ext uri="{9D8B030D-6E8A-4147-A177-3AD203B41FA5}">
                      <a16:colId xmlns:a16="http://schemas.microsoft.com/office/drawing/2014/main" val="3752089026"/>
                    </a:ext>
                  </a:extLst>
                </a:gridCol>
                <a:gridCol w="1442870">
                  <a:extLst>
                    <a:ext uri="{9D8B030D-6E8A-4147-A177-3AD203B41FA5}">
                      <a16:colId xmlns:a16="http://schemas.microsoft.com/office/drawing/2014/main" val="3460714710"/>
                    </a:ext>
                  </a:extLst>
                </a:gridCol>
              </a:tblGrid>
              <a:tr h="269023">
                <a:tc gridSpan="3">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J7 - D38999/24WG11SN</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603845671"/>
                  </a:ext>
                </a:extLst>
              </a:tr>
              <a:tr h="269023">
                <a:tc>
                  <a:txBody>
                    <a:bodyPr/>
                    <a:lstStyle/>
                    <a:p>
                      <a:pPr>
                        <a:lnSpc>
                          <a:spcPct val="107000"/>
                        </a:lnSpc>
                        <a:spcAft>
                          <a:spcPts val="0"/>
                        </a:spcAft>
                      </a:pPr>
                      <a:r>
                        <a:rPr lang="en-SG"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en-SG"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1</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VDU</a:t>
                      </a:r>
                      <a:endParaRPr lang="en-SG" sz="1200" dirty="0"/>
                    </a:p>
                  </a:txBody>
                  <a:tcPr marL="68580" marR="68580" marT="0" marB="0" anchor="ctr"/>
                </a:tc>
                <a:extLst>
                  <a:ext uri="{0D108BD9-81ED-4DB2-BD59-A6C34878D82A}">
                    <a16:rowId xmlns:a16="http://schemas.microsoft.com/office/drawing/2014/main" val="1839098319"/>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411363274"/>
              </p:ext>
            </p:extLst>
          </p:nvPr>
        </p:nvGraphicFramePr>
        <p:xfrm>
          <a:off x="3731491" y="572351"/>
          <a:ext cx="8128000" cy="421132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3983651129"/>
                    </a:ext>
                  </a:extLst>
                </a:gridCol>
                <a:gridCol w="2032000">
                  <a:extLst>
                    <a:ext uri="{9D8B030D-6E8A-4147-A177-3AD203B41FA5}">
                      <a16:colId xmlns:a16="http://schemas.microsoft.com/office/drawing/2014/main" val="2832685308"/>
                    </a:ext>
                  </a:extLst>
                </a:gridCol>
                <a:gridCol w="2032000">
                  <a:extLst>
                    <a:ext uri="{9D8B030D-6E8A-4147-A177-3AD203B41FA5}">
                      <a16:colId xmlns:a16="http://schemas.microsoft.com/office/drawing/2014/main" val="400572796"/>
                    </a:ext>
                  </a:extLst>
                </a:gridCol>
                <a:gridCol w="2032000">
                  <a:extLst>
                    <a:ext uri="{9D8B030D-6E8A-4147-A177-3AD203B41FA5}">
                      <a16:colId xmlns:a16="http://schemas.microsoft.com/office/drawing/2014/main" val="2104263671"/>
                    </a:ext>
                  </a:extLst>
                </a:gridCol>
              </a:tblGrid>
              <a:tr h="370840">
                <a:tc>
                  <a:txBody>
                    <a:bodyPr/>
                    <a:lstStyle/>
                    <a:p>
                      <a:r>
                        <a:rPr lang="en-US" dirty="0" smtClean="0"/>
                        <a:t>Action</a:t>
                      </a:r>
                      <a:endParaRPr lang="en-SG" dirty="0"/>
                    </a:p>
                  </a:txBody>
                  <a:tcPr/>
                </a:tc>
                <a:tc>
                  <a:txBody>
                    <a:bodyPr/>
                    <a:lstStyle/>
                    <a:p>
                      <a:r>
                        <a:rPr lang="en-US" dirty="0" smtClean="0"/>
                        <a:t>Current</a:t>
                      </a:r>
                      <a:r>
                        <a:rPr lang="en-US" baseline="0" dirty="0" smtClean="0"/>
                        <a:t> View State</a:t>
                      </a:r>
                      <a:endParaRPr lang="en-SG" dirty="0"/>
                    </a:p>
                  </a:txBody>
                  <a:tcPr/>
                </a:tc>
                <a:tc>
                  <a:txBody>
                    <a:bodyPr/>
                    <a:lstStyle/>
                    <a:p>
                      <a:r>
                        <a:rPr lang="en-US" dirty="0" smtClean="0"/>
                        <a:t>Output</a:t>
                      </a:r>
                      <a:endParaRPr lang="en-SG" dirty="0"/>
                    </a:p>
                  </a:txBody>
                  <a:tcPr/>
                </a:tc>
                <a:tc>
                  <a:txBody>
                    <a:bodyPr/>
                    <a:lstStyle/>
                    <a:p>
                      <a:r>
                        <a:rPr lang="en-US" dirty="0" smtClean="0"/>
                        <a:t>Expected Result</a:t>
                      </a:r>
                      <a:endParaRPr lang="en-SG" dirty="0"/>
                    </a:p>
                  </a:txBody>
                  <a:tcPr/>
                </a:tc>
                <a:extLst>
                  <a:ext uri="{0D108BD9-81ED-4DB2-BD59-A6C34878D82A}">
                    <a16:rowId xmlns:a16="http://schemas.microsoft.com/office/drawing/2014/main" val="2672070184"/>
                  </a:ext>
                </a:extLst>
              </a:tr>
              <a:tr h="370840">
                <a:tc>
                  <a:txBody>
                    <a:bodyPr/>
                    <a:lstStyle/>
                    <a:p>
                      <a:r>
                        <a:rPr lang="en-US" dirty="0" smtClean="0"/>
                        <a:t>J6</a:t>
                      </a:r>
                      <a:r>
                        <a:rPr lang="en-US" baseline="0" dirty="0" smtClean="0"/>
                        <a:t> pin 28 change from low to HIGH</a:t>
                      </a:r>
                      <a:endParaRPr lang="en-SG" dirty="0"/>
                    </a:p>
                  </a:txBody>
                  <a:tcPr/>
                </a:tc>
                <a:tc>
                  <a:txBody>
                    <a:bodyPr/>
                    <a:lstStyle/>
                    <a:p>
                      <a:r>
                        <a:rPr lang="en-US" dirty="0" smtClean="0"/>
                        <a:t>-</a:t>
                      </a:r>
                      <a:endParaRPr lang="en-SG" dirty="0"/>
                    </a:p>
                  </a:txBody>
                  <a:tcPr/>
                </a:tc>
                <a:tc>
                  <a:txBody>
                    <a:bodyPr/>
                    <a:lstStyle/>
                    <a:p>
                      <a:r>
                        <a:rPr lang="en-US" dirty="0" smtClean="0"/>
                        <a:t>J7</a:t>
                      </a:r>
                      <a:r>
                        <a:rPr lang="en-US" baseline="0" dirty="0" smtClean="0"/>
                        <a:t> pin A change to J4 pin B</a:t>
                      </a:r>
                      <a:endParaRPr lang="en-SG" dirty="0"/>
                    </a:p>
                  </a:txBody>
                  <a:tcPr/>
                </a:tc>
                <a:tc>
                  <a:txBody>
                    <a:bodyPr/>
                    <a:lstStyle/>
                    <a:p>
                      <a:r>
                        <a:rPr lang="en-US" dirty="0" smtClean="0"/>
                        <a:t>VDU output switch to rear near view</a:t>
                      </a:r>
                      <a:endParaRPr lang="en-SG" dirty="0"/>
                    </a:p>
                  </a:txBody>
                  <a:tcPr/>
                </a:tc>
                <a:extLst>
                  <a:ext uri="{0D108BD9-81ED-4DB2-BD59-A6C34878D82A}">
                    <a16:rowId xmlns:a16="http://schemas.microsoft.com/office/drawing/2014/main" val="14088757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J6</a:t>
                      </a:r>
                      <a:r>
                        <a:rPr lang="en-US" baseline="0" dirty="0" smtClean="0"/>
                        <a:t> pin 30 change from low to HIGH</a:t>
                      </a:r>
                      <a:endParaRPr lang="en-SG" dirty="0" smtClean="0"/>
                    </a:p>
                  </a:txBody>
                  <a:tcPr/>
                </a:tc>
                <a:tc>
                  <a:txBody>
                    <a:bodyPr/>
                    <a:lstStyle/>
                    <a:p>
                      <a:r>
                        <a:rPr lang="en-US" dirty="0" smtClean="0"/>
                        <a:t>-</a:t>
                      </a:r>
                      <a:endParaRPr lang="en-SG" dirty="0"/>
                    </a:p>
                  </a:txBody>
                  <a:tcPr/>
                </a:tc>
                <a:tc>
                  <a:txBody>
                    <a:bodyPr/>
                    <a:lstStyle/>
                    <a:p>
                      <a:r>
                        <a:rPr lang="en-US" dirty="0" smtClean="0"/>
                        <a:t>J7</a:t>
                      </a:r>
                      <a:r>
                        <a:rPr lang="en-US" baseline="0" dirty="0" smtClean="0"/>
                        <a:t> pin A change to J4 pin C</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rear far view</a:t>
                      </a:r>
                      <a:endParaRPr lang="en-SG" dirty="0" smtClean="0"/>
                    </a:p>
                  </a:txBody>
                  <a:tcPr/>
                </a:tc>
                <a:extLst>
                  <a:ext uri="{0D108BD9-81ED-4DB2-BD59-A6C34878D82A}">
                    <a16:rowId xmlns:a16="http://schemas.microsoft.com/office/drawing/2014/main" val="2843516397"/>
                  </a:ext>
                </a:extLst>
              </a:tr>
              <a:tr h="370840">
                <a:tc>
                  <a:txBody>
                    <a:bodyPr/>
                    <a:lstStyle/>
                    <a:p>
                      <a:r>
                        <a:rPr lang="en-US" dirty="0" smtClean="0"/>
                        <a:t>FRONT</a:t>
                      </a:r>
                      <a:r>
                        <a:rPr lang="en-US" baseline="0" dirty="0" smtClean="0"/>
                        <a:t> button pressed on VDU</a:t>
                      </a:r>
                      <a:endParaRPr lang="en-SG" dirty="0"/>
                    </a:p>
                  </a:txBody>
                  <a:tcPr/>
                </a:tc>
                <a:tc>
                  <a:txBody>
                    <a:bodyPr/>
                    <a:lstStyle/>
                    <a:p>
                      <a:r>
                        <a:rPr lang="en-US" dirty="0" smtClean="0"/>
                        <a:t>-</a:t>
                      </a:r>
                      <a:endParaRPr lang="en-SG" dirty="0"/>
                    </a:p>
                  </a:txBody>
                  <a:tcPr/>
                </a:tc>
                <a:tc>
                  <a:txBody>
                    <a:bodyPr/>
                    <a:lstStyle/>
                    <a:p>
                      <a:r>
                        <a:rPr lang="en-US" dirty="0" smtClean="0"/>
                        <a:t>J7 pin A change to J4 pin A</a:t>
                      </a:r>
                      <a:endParaRPr lang="en-SG" dirty="0"/>
                    </a:p>
                  </a:txBody>
                  <a:tcPr/>
                </a:tc>
                <a:tc>
                  <a:txBody>
                    <a:bodyPr/>
                    <a:lstStyle/>
                    <a:p>
                      <a:r>
                        <a:rPr lang="en-US" dirty="0" smtClean="0"/>
                        <a:t>VDU output switch to front</a:t>
                      </a:r>
                      <a:r>
                        <a:rPr lang="en-US" baseline="0" dirty="0" smtClean="0"/>
                        <a:t> TI view</a:t>
                      </a:r>
                      <a:endParaRPr lang="en-SG" dirty="0"/>
                    </a:p>
                  </a:txBody>
                  <a:tcPr/>
                </a:tc>
                <a:extLst>
                  <a:ext uri="{0D108BD9-81ED-4DB2-BD59-A6C34878D82A}">
                    <a16:rowId xmlns:a16="http://schemas.microsoft.com/office/drawing/2014/main" val="1596936741"/>
                  </a:ext>
                </a:extLst>
              </a:tr>
              <a:tr h="370840">
                <a:tc>
                  <a:txBody>
                    <a:bodyPr/>
                    <a:lstStyle/>
                    <a:p>
                      <a:r>
                        <a:rPr lang="en-US" dirty="0" smtClean="0"/>
                        <a:t>REAR button pressed on VDU</a:t>
                      </a:r>
                      <a:endParaRPr lang="en-SG" dirty="0"/>
                    </a:p>
                  </a:txBody>
                  <a:tcPr/>
                </a:tc>
                <a:tc>
                  <a:txBody>
                    <a:bodyPr/>
                    <a:lstStyle/>
                    <a:p>
                      <a:r>
                        <a:rPr lang="en-US" dirty="0" smtClean="0"/>
                        <a:t>Front TI</a:t>
                      </a:r>
                      <a:endParaRPr lang="en-SG" dirty="0"/>
                    </a:p>
                  </a:txBody>
                  <a:tcPr/>
                </a:tc>
                <a:tc>
                  <a:txBody>
                    <a:bodyPr/>
                    <a:lstStyle/>
                    <a:p>
                      <a:r>
                        <a:rPr lang="en-US" dirty="0" smtClean="0"/>
                        <a:t>J7 pin A change to J4 pin C</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rear far view</a:t>
                      </a:r>
                      <a:endParaRPr lang="en-SG" dirty="0" smtClean="0"/>
                    </a:p>
                  </a:txBody>
                  <a:tcPr/>
                </a:tc>
                <a:extLst>
                  <a:ext uri="{0D108BD9-81ED-4DB2-BD59-A6C34878D82A}">
                    <a16:rowId xmlns:a16="http://schemas.microsoft.com/office/drawing/2014/main" val="16423981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REAR button pressed on VDU</a:t>
                      </a:r>
                      <a:endParaRPr lang="en-SG" dirty="0" smtClean="0"/>
                    </a:p>
                  </a:txBody>
                  <a:tcPr/>
                </a:tc>
                <a:tc>
                  <a:txBody>
                    <a:bodyPr/>
                    <a:lstStyle/>
                    <a:p>
                      <a:r>
                        <a:rPr lang="en-US" dirty="0" smtClean="0"/>
                        <a:t>Rear Near</a:t>
                      </a:r>
                      <a:endParaRPr lang="en-SG" dirty="0"/>
                    </a:p>
                  </a:txBody>
                  <a:tcPr/>
                </a:tc>
                <a:tc>
                  <a:txBody>
                    <a:bodyPr/>
                    <a:lstStyle/>
                    <a:p>
                      <a:r>
                        <a:rPr lang="en-US" dirty="0" smtClean="0"/>
                        <a:t>J7 pin A change to J4 pin C</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rear far view</a:t>
                      </a:r>
                      <a:endParaRPr lang="en-SG" dirty="0" smtClean="0"/>
                    </a:p>
                  </a:txBody>
                  <a:tcPr/>
                </a:tc>
                <a:extLst>
                  <a:ext uri="{0D108BD9-81ED-4DB2-BD59-A6C34878D82A}">
                    <a16:rowId xmlns:a16="http://schemas.microsoft.com/office/drawing/2014/main" val="25366636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REAR button pressed on VDU</a:t>
                      </a:r>
                      <a:endParaRPr lang="en-SG" dirty="0" smtClean="0"/>
                    </a:p>
                  </a:txBody>
                  <a:tcPr/>
                </a:tc>
                <a:tc>
                  <a:txBody>
                    <a:bodyPr/>
                    <a:lstStyle/>
                    <a:p>
                      <a:r>
                        <a:rPr lang="en-US" dirty="0" smtClean="0"/>
                        <a:t>Rear Far</a:t>
                      </a:r>
                      <a:endParaRPr lang="en-SG" dirty="0"/>
                    </a:p>
                  </a:txBody>
                  <a:tcPr/>
                </a:tc>
                <a:tc>
                  <a:txBody>
                    <a:bodyPr/>
                    <a:lstStyle/>
                    <a:p>
                      <a:r>
                        <a:rPr lang="en-US" dirty="0" smtClean="0"/>
                        <a:t>J7 pin A change to J4 pin B</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output switch to rear near view</a:t>
                      </a:r>
                      <a:endParaRPr lang="en-SG" dirty="0" smtClean="0"/>
                    </a:p>
                  </a:txBody>
                  <a:tcPr/>
                </a:tc>
                <a:extLst>
                  <a:ext uri="{0D108BD9-81ED-4DB2-BD59-A6C34878D82A}">
                    <a16:rowId xmlns:a16="http://schemas.microsoft.com/office/drawing/2014/main" val="2734622016"/>
                  </a:ext>
                </a:extLst>
              </a:tr>
            </a:tbl>
          </a:graphicData>
        </a:graphic>
      </p:graphicFrame>
      <p:sp>
        <p:nvSpPr>
          <p:cNvPr id="9" name="TextBox 8"/>
          <p:cNvSpPr txBox="1"/>
          <p:nvPr/>
        </p:nvSpPr>
        <p:spPr>
          <a:xfrm>
            <a:off x="3731491" y="4997778"/>
            <a:ext cx="8128000" cy="1200329"/>
          </a:xfrm>
          <a:prstGeom prst="rect">
            <a:avLst/>
          </a:prstGeom>
          <a:noFill/>
        </p:spPr>
        <p:txBody>
          <a:bodyPr wrap="square" rtlCol="0">
            <a:spAutoFit/>
          </a:bodyPr>
          <a:lstStyle/>
          <a:p>
            <a:r>
              <a:rPr lang="en-US" dirty="0" smtClean="0"/>
              <a:t>If the current VDU view state and the expected view state is the same, there should be NO switching</a:t>
            </a:r>
          </a:p>
          <a:p>
            <a:endParaRPr lang="en-US" dirty="0"/>
          </a:p>
          <a:p>
            <a:r>
              <a:rPr lang="en-US" dirty="0" smtClean="0"/>
              <a:t>* Supplier to advise VCU-VDU RS422 communications protocol</a:t>
            </a:r>
          </a:p>
        </p:txBody>
      </p:sp>
    </p:spTree>
    <p:extLst>
      <p:ext uri="{BB962C8B-B14F-4D97-AF65-F5344CB8AC3E}">
        <p14:creationId xmlns:p14="http://schemas.microsoft.com/office/powerpoint/2010/main" val="66759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5876419" y="4505403"/>
            <a:ext cx="2877561" cy="163387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585195444"/>
              </p:ext>
            </p:extLst>
          </p:nvPr>
        </p:nvGraphicFramePr>
        <p:xfrm>
          <a:off x="368801" y="572351"/>
          <a:ext cx="3168726" cy="1180255"/>
        </p:xfrm>
        <a:graphic>
          <a:graphicData uri="http://schemas.openxmlformats.org/drawingml/2006/table">
            <a:tbl>
              <a:tblPr firstRow="1" firstCol="1" bandRow="1">
                <a:tableStyleId>{5940675A-B579-460E-94D1-54222C63F5DA}</a:tableStyleId>
              </a:tblPr>
              <a:tblGrid>
                <a:gridCol w="289561">
                  <a:extLst>
                    <a:ext uri="{9D8B030D-6E8A-4147-A177-3AD203B41FA5}">
                      <a16:colId xmlns:a16="http://schemas.microsoft.com/office/drawing/2014/main" val="1020671055"/>
                    </a:ext>
                  </a:extLst>
                </a:gridCol>
                <a:gridCol w="1525464">
                  <a:extLst>
                    <a:ext uri="{9D8B030D-6E8A-4147-A177-3AD203B41FA5}">
                      <a16:colId xmlns:a16="http://schemas.microsoft.com/office/drawing/2014/main" val="2415522152"/>
                    </a:ext>
                  </a:extLst>
                </a:gridCol>
                <a:gridCol w="1353701">
                  <a:extLst>
                    <a:ext uri="{9D8B030D-6E8A-4147-A177-3AD203B41FA5}">
                      <a16:colId xmlns:a16="http://schemas.microsoft.com/office/drawing/2014/main" val="840371708"/>
                    </a:ext>
                  </a:extLst>
                </a:gridCol>
              </a:tblGrid>
              <a:tr h="236051">
                <a:tc gridSpan="3">
                  <a:txBody>
                    <a:bodyPr/>
                    <a:lstStyle/>
                    <a:p>
                      <a:pPr>
                        <a:lnSpc>
                          <a:spcPct val="107000"/>
                        </a:lnSpc>
                        <a:spcAft>
                          <a:spcPts val="0"/>
                        </a:spcAft>
                      </a:pPr>
                      <a:r>
                        <a:rPr lang="en-SG" sz="1200" dirty="0" smtClean="0"/>
                        <a:t>J6 - D38999/24WE35SN</a:t>
                      </a:r>
                    </a:p>
                  </a:txBody>
                  <a:tcPr marL="43777" marR="43777" marT="0" marB="0" anchor="ctr"/>
                </a:tc>
                <a:tc hMerge="1">
                  <a:txBody>
                    <a:bodyPr/>
                    <a:lstStyle/>
                    <a:p>
                      <a:pPr>
                        <a:lnSpc>
                          <a:spcPct val="107000"/>
                        </a:lnSpc>
                        <a:spcAft>
                          <a:spcPts val="0"/>
                        </a:spcAft>
                      </a:pPr>
                      <a:endParaRPr lang="en-SG" sz="1200" dirty="0"/>
                    </a:p>
                  </a:txBody>
                  <a:tcPr marL="16267" marR="16267" marT="0" marB="0" anchor="ctr"/>
                </a:tc>
                <a:tc hMerge="1">
                  <a:txBody>
                    <a:bodyPr/>
                    <a:lstStyle/>
                    <a:p>
                      <a:pPr>
                        <a:lnSpc>
                          <a:spcPct val="107000"/>
                        </a:lnSpc>
                        <a:spcAft>
                          <a:spcPts val="0"/>
                        </a:spcAft>
                      </a:pPr>
                      <a:endParaRPr lang="en-SG" sz="1100" dirty="0"/>
                    </a:p>
                  </a:txBody>
                  <a:tcPr marL="43777" marR="43777" marT="0" marB="0" anchor="ctr"/>
                </a:tc>
                <a:extLst>
                  <a:ext uri="{0D108BD9-81ED-4DB2-BD59-A6C34878D82A}">
                    <a16:rowId xmlns:a16="http://schemas.microsoft.com/office/drawing/2014/main" val="4204043556"/>
                  </a:ext>
                </a:extLst>
              </a:tr>
              <a:tr h="236051">
                <a:tc>
                  <a:txBody>
                    <a:bodyPr/>
                    <a:lstStyle/>
                    <a:p>
                      <a:pPr>
                        <a:lnSpc>
                          <a:spcPct val="107000"/>
                        </a:lnSpc>
                        <a:spcAft>
                          <a:spcPts val="0"/>
                        </a:spcAft>
                      </a:pPr>
                      <a:r>
                        <a:rPr lang="en-SG" sz="1200" dirty="0"/>
                        <a:t>43</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rowSpan="2">
                  <a:txBody>
                    <a:bodyPr/>
                    <a:lstStyle/>
                    <a:p>
                      <a:pPr>
                        <a:lnSpc>
                          <a:spcPct val="107000"/>
                        </a:lnSpc>
                        <a:spcAft>
                          <a:spcPts val="0"/>
                        </a:spcAft>
                      </a:pPr>
                      <a:r>
                        <a:rPr lang="en-SG" sz="1200" dirty="0"/>
                        <a:t>IR Control</a:t>
                      </a:r>
                    </a:p>
                  </a:txBody>
                  <a:tcPr marL="43777" marR="43777" marT="0" marB="0" anchor="ctr"/>
                </a:tc>
                <a:extLst>
                  <a:ext uri="{0D108BD9-81ED-4DB2-BD59-A6C34878D82A}">
                    <a16:rowId xmlns:a16="http://schemas.microsoft.com/office/drawing/2014/main" val="268724777"/>
                  </a:ext>
                </a:extLst>
              </a:tr>
              <a:tr h="236051">
                <a:tc>
                  <a:txBody>
                    <a:bodyPr/>
                    <a:lstStyle/>
                    <a:p>
                      <a:pPr>
                        <a:lnSpc>
                          <a:spcPct val="107000"/>
                        </a:lnSpc>
                        <a:spcAft>
                          <a:spcPts val="0"/>
                        </a:spcAft>
                      </a:pPr>
                      <a:r>
                        <a:rPr lang="en-SG" sz="1200"/>
                        <a:t>44</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vMerge="1">
                  <a:txBody>
                    <a:bodyPr/>
                    <a:lstStyle/>
                    <a:p>
                      <a:endParaRPr lang="en-SG"/>
                    </a:p>
                  </a:txBody>
                  <a:tcPr/>
                </a:tc>
                <a:extLst>
                  <a:ext uri="{0D108BD9-81ED-4DB2-BD59-A6C34878D82A}">
                    <a16:rowId xmlns:a16="http://schemas.microsoft.com/office/drawing/2014/main" val="1285730844"/>
                  </a:ext>
                </a:extLst>
              </a:tr>
              <a:tr h="236051">
                <a:tc>
                  <a:txBody>
                    <a:bodyPr/>
                    <a:lstStyle/>
                    <a:p>
                      <a:pPr>
                        <a:lnSpc>
                          <a:spcPct val="107000"/>
                        </a:lnSpc>
                        <a:spcAft>
                          <a:spcPts val="0"/>
                        </a:spcAft>
                      </a:pPr>
                      <a:r>
                        <a:rPr lang="en-US" sz="1200" dirty="0" smtClean="0">
                          <a:solidFill>
                            <a:srgbClr val="FF0000"/>
                          </a:solidFill>
                        </a:rPr>
                        <a:t>45</a:t>
                      </a:r>
                      <a:endParaRPr lang="en-SG" sz="1200" dirty="0">
                        <a:solidFill>
                          <a:srgbClr val="FF0000"/>
                        </a:solidFill>
                      </a:endParaRPr>
                    </a:p>
                  </a:txBody>
                  <a:tcPr marL="43777" marR="43777" marT="0" marB="0" anchor="ctr"/>
                </a:tc>
                <a:tc>
                  <a:txBody>
                    <a:bodyPr/>
                    <a:lstStyle/>
                    <a:p>
                      <a:pPr>
                        <a:lnSpc>
                          <a:spcPct val="107000"/>
                        </a:lnSpc>
                        <a:spcAft>
                          <a:spcPts val="0"/>
                        </a:spcAft>
                      </a:pPr>
                      <a:r>
                        <a:rPr lang="en-US" sz="1200" dirty="0" smtClean="0">
                          <a:solidFill>
                            <a:srgbClr val="FF0000"/>
                          </a:solidFill>
                        </a:rPr>
                        <a:t>DO+2</a:t>
                      </a:r>
                      <a:endParaRPr lang="en-SG" sz="1200" dirty="0">
                        <a:solidFill>
                          <a:srgbClr val="FF0000"/>
                        </a:solidFill>
                      </a:endParaRPr>
                    </a:p>
                  </a:txBody>
                  <a:tcPr marL="16267" marR="16267" marT="0" marB="0" anchor="ctr"/>
                </a:tc>
                <a:tc rowSpan="2">
                  <a:txBody>
                    <a:bodyPr/>
                    <a:lstStyle/>
                    <a:p>
                      <a:pPr>
                        <a:lnSpc>
                          <a:spcPct val="107000"/>
                        </a:lnSpc>
                        <a:spcAft>
                          <a:spcPts val="0"/>
                        </a:spcAft>
                      </a:pPr>
                      <a:r>
                        <a:rPr lang="en-US" sz="1200" dirty="0" smtClean="0">
                          <a:solidFill>
                            <a:srgbClr val="FF0000"/>
                          </a:solidFill>
                        </a:rPr>
                        <a:t>IR Control</a:t>
                      </a:r>
                      <a:endParaRPr lang="en-SG" sz="1200" dirty="0">
                        <a:solidFill>
                          <a:srgbClr val="FF0000"/>
                        </a:solidFill>
                      </a:endParaRPr>
                    </a:p>
                  </a:txBody>
                  <a:tcPr marL="43777" marR="43777" marT="0" marB="0" anchor="ctr"/>
                </a:tc>
                <a:extLst>
                  <a:ext uri="{0D108BD9-81ED-4DB2-BD59-A6C34878D82A}">
                    <a16:rowId xmlns:a16="http://schemas.microsoft.com/office/drawing/2014/main" val="156501856"/>
                  </a:ext>
                </a:extLst>
              </a:tr>
              <a:tr h="236051">
                <a:tc>
                  <a:txBody>
                    <a:bodyPr/>
                    <a:lstStyle/>
                    <a:p>
                      <a:pPr>
                        <a:lnSpc>
                          <a:spcPct val="107000"/>
                        </a:lnSpc>
                        <a:spcAft>
                          <a:spcPts val="0"/>
                        </a:spcAft>
                      </a:pPr>
                      <a:r>
                        <a:rPr lang="en-US" sz="1200" dirty="0" smtClean="0">
                          <a:solidFill>
                            <a:srgbClr val="FF0000"/>
                          </a:solidFill>
                        </a:rPr>
                        <a:t>46</a:t>
                      </a:r>
                      <a:endParaRPr lang="en-SG" sz="1200" dirty="0">
                        <a:solidFill>
                          <a:srgbClr val="FF0000"/>
                        </a:solidFill>
                      </a:endParaRPr>
                    </a:p>
                  </a:txBody>
                  <a:tcPr marL="43777" marR="43777" marT="0" marB="0" anchor="ctr"/>
                </a:tc>
                <a:tc>
                  <a:txBody>
                    <a:bodyPr/>
                    <a:lstStyle/>
                    <a:p>
                      <a:pPr>
                        <a:lnSpc>
                          <a:spcPct val="107000"/>
                        </a:lnSpc>
                        <a:spcAft>
                          <a:spcPts val="0"/>
                        </a:spcAft>
                      </a:pPr>
                      <a:r>
                        <a:rPr lang="en-US" sz="1200" dirty="0" smtClean="0">
                          <a:solidFill>
                            <a:srgbClr val="FF0000"/>
                          </a:solidFill>
                        </a:rPr>
                        <a:t>DO+2</a:t>
                      </a:r>
                      <a:endParaRPr lang="en-SG" sz="1200" dirty="0">
                        <a:solidFill>
                          <a:srgbClr val="FF0000"/>
                        </a:solidFill>
                      </a:endParaRPr>
                    </a:p>
                  </a:txBody>
                  <a:tcPr marL="16267" marR="16267" marT="0" marB="0" anchor="ctr"/>
                </a:tc>
                <a:tc vMerge="1">
                  <a:txBody>
                    <a:bodyPr/>
                    <a:lstStyle/>
                    <a:p>
                      <a:pPr>
                        <a:lnSpc>
                          <a:spcPct val="107000"/>
                        </a:lnSpc>
                        <a:spcAft>
                          <a:spcPts val="0"/>
                        </a:spcAft>
                      </a:pPr>
                      <a:endParaRPr lang="en-SG" sz="1200" dirty="0"/>
                    </a:p>
                  </a:txBody>
                  <a:tcPr marL="43777" marR="43777" marT="0" marB="0" anchor="ctr"/>
                </a:tc>
                <a:extLst>
                  <a:ext uri="{0D108BD9-81ED-4DB2-BD59-A6C34878D82A}">
                    <a16:rowId xmlns:a16="http://schemas.microsoft.com/office/drawing/2014/main" val="4258164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665940629"/>
              </p:ext>
            </p:extLst>
          </p:nvPr>
        </p:nvGraphicFramePr>
        <p:xfrm>
          <a:off x="368801" y="2057845"/>
          <a:ext cx="3168727" cy="2959253"/>
        </p:xfrm>
        <a:graphic>
          <a:graphicData uri="http://schemas.openxmlformats.org/drawingml/2006/table">
            <a:tbl>
              <a:tblPr firstRow="1" firstCol="1" bandRow="1">
                <a:tableStyleId>{5940675A-B579-460E-94D1-54222C63F5DA}</a:tableStyleId>
              </a:tblPr>
              <a:tblGrid>
                <a:gridCol w="305454">
                  <a:extLst>
                    <a:ext uri="{9D8B030D-6E8A-4147-A177-3AD203B41FA5}">
                      <a16:colId xmlns:a16="http://schemas.microsoft.com/office/drawing/2014/main" val="86082509"/>
                    </a:ext>
                  </a:extLst>
                </a:gridCol>
                <a:gridCol w="1420403">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a:t>J4 - TV07RW-17-20SN</a:t>
                      </a: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SG" sz="1200"/>
                        <a:t>A</a:t>
                      </a:r>
                    </a:p>
                  </a:txBody>
                  <a:tcPr marL="68580" marR="68580" marT="0" marB="0" anchor="ctr"/>
                </a:tc>
                <a:tc>
                  <a:txBody>
                    <a:bodyPr/>
                    <a:lstStyle/>
                    <a:p>
                      <a:pPr>
                        <a:lnSpc>
                          <a:spcPct val="107000"/>
                        </a:lnSpc>
                        <a:spcAft>
                          <a:spcPts val="0"/>
                        </a:spcAft>
                      </a:pPr>
                      <a:r>
                        <a:rPr lang="en-SG" sz="1200" dirty="0"/>
                        <a:t>HD-SDI INPUT 1</a:t>
                      </a:r>
                    </a:p>
                  </a:txBody>
                  <a:tcPr marL="68580" marR="68580" marT="0" marB="0" anchor="ctr"/>
                </a:tc>
                <a:tc>
                  <a:txBody>
                    <a:bodyPr/>
                    <a:lstStyle/>
                    <a:p>
                      <a:pPr>
                        <a:lnSpc>
                          <a:spcPct val="107000"/>
                        </a:lnSpc>
                        <a:spcAft>
                          <a:spcPts val="0"/>
                        </a:spcAft>
                      </a:pPr>
                      <a:r>
                        <a:rPr lang="en-US" sz="1200" dirty="0" smtClean="0"/>
                        <a:t>Front TI</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SG" sz="1200"/>
                        <a:t>B</a:t>
                      </a:r>
                    </a:p>
                  </a:txBody>
                  <a:tcPr marL="68580" marR="68580" marT="0" marB="0" anchor="ctr"/>
                </a:tc>
                <a:tc>
                  <a:txBody>
                    <a:bodyPr/>
                    <a:lstStyle/>
                    <a:p>
                      <a:pPr>
                        <a:lnSpc>
                          <a:spcPct val="107000"/>
                        </a:lnSpc>
                        <a:spcAft>
                          <a:spcPts val="0"/>
                        </a:spcAft>
                      </a:pPr>
                      <a:r>
                        <a:rPr lang="en-SG" sz="1200"/>
                        <a:t>HD-SDI INPUT 2</a:t>
                      </a:r>
                    </a:p>
                  </a:txBody>
                  <a:tcPr marL="68580" marR="68580" marT="0" marB="0" anchor="ctr"/>
                </a:tc>
                <a:tc>
                  <a:txBody>
                    <a:bodyPr/>
                    <a:lstStyle/>
                    <a:p>
                      <a:pPr>
                        <a:lnSpc>
                          <a:spcPct val="107000"/>
                        </a:lnSpc>
                        <a:spcAft>
                          <a:spcPts val="0"/>
                        </a:spcAft>
                      </a:pPr>
                      <a:r>
                        <a:rPr lang="en-US" sz="1200" dirty="0" smtClean="0"/>
                        <a:t>Rear Near</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SG" sz="1200"/>
                        <a:t>C</a:t>
                      </a:r>
                    </a:p>
                  </a:txBody>
                  <a:tcPr marL="68580" marR="68580" marT="0" marB="0" anchor="ctr"/>
                </a:tc>
                <a:tc>
                  <a:txBody>
                    <a:bodyPr/>
                    <a:lstStyle/>
                    <a:p>
                      <a:pPr>
                        <a:lnSpc>
                          <a:spcPct val="107000"/>
                        </a:lnSpc>
                        <a:spcAft>
                          <a:spcPts val="0"/>
                        </a:spcAft>
                      </a:pPr>
                      <a:r>
                        <a:rPr lang="en-SG" sz="1200"/>
                        <a:t>HD-SDI INPUT 3</a:t>
                      </a:r>
                    </a:p>
                  </a:txBody>
                  <a:tcPr marL="68580" marR="68580" marT="0" marB="0" anchor="ctr"/>
                </a:tc>
                <a:tc>
                  <a:txBody>
                    <a:bodyPr/>
                    <a:lstStyle/>
                    <a:p>
                      <a:pPr>
                        <a:lnSpc>
                          <a:spcPct val="107000"/>
                        </a:lnSpc>
                        <a:spcAft>
                          <a:spcPts val="0"/>
                        </a:spcAft>
                      </a:pPr>
                      <a:r>
                        <a:rPr lang="en-US" sz="1200" dirty="0" smtClean="0"/>
                        <a:t>Rear Far</a:t>
                      </a:r>
                      <a:endParaRPr lang="en-SG" sz="1200" dirty="0"/>
                    </a:p>
                  </a:txBody>
                  <a:tcPr marL="68580" marR="68580" marT="0" marB="0" anchor="ctr"/>
                </a:tc>
                <a:extLst>
                  <a:ext uri="{0D108BD9-81ED-4DB2-BD59-A6C34878D82A}">
                    <a16:rowId xmlns:a16="http://schemas.microsoft.com/office/drawing/2014/main" val="1973631581"/>
                  </a:ext>
                </a:extLst>
              </a:tr>
              <a:tr h="269023">
                <a:tc>
                  <a:txBody>
                    <a:bodyPr/>
                    <a:lstStyle/>
                    <a:p>
                      <a:pPr>
                        <a:lnSpc>
                          <a:spcPct val="107000"/>
                        </a:lnSpc>
                        <a:spcAft>
                          <a:spcPts val="0"/>
                        </a:spcAft>
                      </a:pPr>
                      <a:r>
                        <a:rPr lang="en-SG" sz="1200"/>
                        <a:t>D</a:t>
                      </a:r>
                    </a:p>
                  </a:txBody>
                  <a:tcPr marL="68580" marR="68580" marT="0" marB="0" anchor="ctr"/>
                </a:tc>
                <a:tc>
                  <a:txBody>
                    <a:bodyPr/>
                    <a:lstStyle/>
                    <a:p>
                      <a:pPr>
                        <a:lnSpc>
                          <a:spcPct val="107000"/>
                        </a:lnSpc>
                        <a:spcAft>
                          <a:spcPts val="0"/>
                        </a:spcAft>
                      </a:pPr>
                      <a:r>
                        <a:rPr lang="en-SG" sz="1200" dirty="0"/>
                        <a:t>HD-SDI INPUT 4</a:t>
                      </a:r>
                    </a:p>
                  </a:txBody>
                  <a:tcPr marL="68580" marR="68580" marT="0" marB="0" anchor="ctr"/>
                </a:tc>
                <a:tc>
                  <a:txBody>
                    <a:bodyPr/>
                    <a:lstStyle/>
                    <a:p>
                      <a:pPr>
                        <a:lnSpc>
                          <a:spcPct val="107000"/>
                        </a:lnSpc>
                        <a:spcAft>
                          <a:spcPts val="0"/>
                        </a:spcAft>
                      </a:pPr>
                      <a:r>
                        <a:rPr lang="en-US" sz="1200" dirty="0" smtClean="0"/>
                        <a:t>Trailer</a:t>
                      </a:r>
                      <a:endParaRPr lang="en-SG" sz="1200" dirty="0"/>
                    </a:p>
                  </a:txBody>
                  <a:tcPr marL="68580" marR="68580" marT="0" marB="0" anchor="ctr"/>
                </a:tc>
                <a:extLst>
                  <a:ext uri="{0D108BD9-81ED-4DB2-BD59-A6C34878D82A}">
                    <a16:rowId xmlns:a16="http://schemas.microsoft.com/office/drawing/2014/main" val="4188501871"/>
                  </a:ext>
                </a:extLst>
              </a:tr>
              <a:tr h="269023">
                <a:tc>
                  <a:txBody>
                    <a:bodyPr/>
                    <a:lstStyle/>
                    <a:p>
                      <a:pPr>
                        <a:lnSpc>
                          <a:spcPct val="107000"/>
                        </a:lnSpc>
                        <a:spcAft>
                          <a:spcPts val="0"/>
                        </a:spcAft>
                      </a:pPr>
                      <a:r>
                        <a:rPr lang="en-US" sz="1200" dirty="0" smtClean="0"/>
                        <a:t>11</a:t>
                      </a:r>
                      <a:endParaRPr lang="en-SG" sz="1200" dirty="0"/>
                    </a:p>
                  </a:txBody>
                  <a:tcPr marL="68580" marR="68580" marT="0" marB="0" anchor="ctr"/>
                </a:tc>
                <a:tc>
                  <a:txBody>
                    <a:bodyPr/>
                    <a:lstStyle/>
                    <a:p>
                      <a:pPr>
                        <a:lnSpc>
                          <a:spcPct val="107000"/>
                        </a:lnSpc>
                        <a:spcAft>
                          <a:spcPts val="0"/>
                        </a:spcAft>
                      </a:pPr>
                      <a:r>
                        <a:rPr lang="en-US" sz="1200" dirty="0" smtClean="0"/>
                        <a:t>RS422_TX1+</a:t>
                      </a:r>
                      <a:endParaRPr lang="en-SG" sz="1200" dirty="0"/>
                    </a:p>
                  </a:txBody>
                  <a:tcPr marL="68580" marR="68580" marT="0" marB="0" anchor="ctr"/>
                </a:tc>
                <a:tc rowSpan="6">
                  <a:txBody>
                    <a:bodyPr/>
                    <a:lstStyle/>
                    <a:p>
                      <a:pPr>
                        <a:lnSpc>
                          <a:spcPct val="107000"/>
                        </a:lnSpc>
                        <a:spcAft>
                          <a:spcPts val="0"/>
                        </a:spcAft>
                      </a:pPr>
                      <a:r>
                        <a:rPr lang="en-US" sz="1200" dirty="0" smtClean="0"/>
                        <a:t>RS422 to TI</a:t>
                      </a:r>
                      <a:endParaRPr lang="en-SG" sz="1200" dirty="0"/>
                    </a:p>
                  </a:txBody>
                  <a:tcPr marL="68580" marR="68580" marT="0" marB="0" anchor="ctr"/>
                </a:tc>
                <a:extLst>
                  <a:ext uri="{0D108BD9-81ED-4DB2-BD59-A6C34878D82A}">
                    <a16:rowId xmlns:a16="http://schemas.microsoft.com/office/drawing/2014/main" val="3089192975"/>
                  </a:ext>
                </a:extLst>
              </a:tr>
              <a:tr h="269023">
                <a:tc>
                  <a:txBody>
                    <a:bodyPr/>
                    <a:lstStyle/>
                    <a:p>
                      <a:pPr>
                        <a:lnSpc>
                          <a:spcPct val="107000"/>
                        </a:lnSpc>
                        <a:spcAft>
                          <a:spcPts val="0"/>
                        </a:spcAft>
                      </a:pPr>
                      <a:r>
                        <a:rPr lang="en-US" sz="1200" dirty="0" smtClean="0"/>
                        <a:t>12</a:t>
                      </a:r>
                      <a:endParaRPr lang="en-SG" sz="1200" dirty="0"/>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smtClean="0"/>
                        <a:t>RS422_TX1-</a:t>
                      </a:r>
                      <a:endParaRPr lang="en-SG" sz="1200" dirty="0" smtClean="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3706152151"/>
                  </a:ext>
                </a:extLst>
              </a:tr>
              <a:tr h="269023">
                <a:tc>
                  <a:txBody>
                    <a:bodyPr/>
                    <a:lstStyle/>
                    <a:p>
                      <a:pPr>
                        <a:lnSpc>
                          <a:spcPct val="107000"/>
                        </a:lnSpc>
                        <a:spcAft>
                          <a:spcPts val="0"/>
                        </a:spcAft>
                      </a:pPr>
                      <a:r>
                        <a:rPr lang="en-US" sz="1200" dirty="0" smtClean="0"/>
                        <a:t>13</a:t>
                      </a:r>
                      <a:endParaRPr lang="en-SG" sz="1200" dirty="0"/>
                    </a:p>
                  </a:txBody>
                  <a:tcPr marL="68580" marR="68580" marT="0" marB="0" anchor="ctr"/>
                </a:tc>
                <a:tc>
                  <a:txBody>
                    <a:bodyPr/>
                    <a:lstStyle/>
                    <a:p>
                      <a:pPr>
                        <a:lnSpc>
                          <a:spcPct val="107000"/>
                        </a:lnSpc>
                        <a:spcAft>
                          <a:spcPts val="0"/>
                        </a:spcAft>
                      </a:pPr>
                      <a:r>
                        <a:rPr lang="en-US" sz="1200" dirty="0" smtClean="0"/>
                        <a:t>RS422_Shield1</a:t>
                      </a:r>
                      <a:endParaRPr lang="en-SG" sz="1200" dirty="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1150497748"/>
                  </a:ext>
                </a:extLst>
              </a:tr>
              <a:tr h="269023">
                <a:tc>
                  <a:txBody>
                    <a:bodyPr/>
                    <a:lstStyle/>
                    <a:p>
                      <a:pPr>
                        <a:lnSpc>
                          <a:spcPct val="107000"/>
                        </a:lnSpc>
                        <a:spcAft>
                          <a:spcPts val="0"/>
                        </a:spcAft>
                      </a:pPr>
                      <a:r>
                        <a:rPr lang="en-US" sz="1200" dirty="0" smtClean="0"/>
                        <a:t>14</a:t>
                      </a:r>
                      <a:endParaRPr lang="en-SG" sz="1200" dirty="0"/>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smtClean="0"/>
                        <a:t>RS422_RX1+</a:t>
                      </a:r>
                      <a:endParaRPr lang="en-SG" sz="1200" dirty="0" smtClean="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1544100450"/>
                  </a:ext>
                </a:extLst>
              </a:tr>
              <a:tr h="269023">
                <a:tc>
                  <a:txBody>
                    <a:bodyPr/>
                    <a:lstStyle/>
                    <a:p>
                      <a:pPr>
                        <a:lnSpc>
                          <a:spcPct val="107000"/>
                        </a:lnSpc>
                        <a:spcAft>
                          <a:spcPts val="0"/>
                        </a:spcAft>
                      </a:pPr>
                      <a:r>
                        <a:rPr lang="en-US" sz="1200" dirty="0" smtClean="0"/>
                        <a:t>15</a:t>
                      </a:r>
                      <a:endParaRPr lang="en-SG" sz="1200" dirty="0"/>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smtClean="0"/>
                        <a:t>RS422_RX1_</a:t>
                      </a:r>
                      <a:endParaRPr lang="en-SG" sz="1200" dirty="0" smtClean="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610480965"/>
                  </a:ext>
                </a:extLst>
              </a:tr>
              <a:tr h="269023">
                <a:tc>
                  <a:txBody>
                    <a:bodyPr/>
                    <a:lstStyle/>
                    <a:p>
                      <a:pPr>
                        <a:lnSpc>
                          <a:spcPct val="107000"/>
                        </a:lnSpc>
                        <a:spcAft>
                          <a:spcPts val="0"/>
                        </a:spcAft>
                      </a:pPr>
                      <a:r>
                        <a:rPr lang="en-US" sz="1200" dirty="0" smtClean="0"/>
                        <a:t>16</a:t>
                      </a:r>
                      <a:endParaRPr lang="en-SG" sz="1200" dirty="0"/>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smtClean="0"/>
                        <a:t>RS422_Shield1</a:t>
                      </a:r>
                      <a:endParaRPr lang="en-SG" sz="1200" dirty="0" smtClean="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3641533006"/>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519270883"/>
              </p:ext>
            </p:extLst>
          </p:nvPr>
        </p:nvGraphicFramePr>
        <p:xfrm>
          <a:off x="368801" y="5322338"/>
          <a:ext cx="3168727" cy="538046"/>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2888483"/>
                    </a:ext>
                  </a:extLst>
                </a:gridCol>
                <a:gridCol w="1442870">
                  <a:extLst>
                    <a:ext uri="{9D8B030D-6E8A-4147-A177-3AD203B41FA5}">
                      <a16:colId xmlns:a16="http://schemas.microsoft.com/office/drawing/2014/main" val="3752089026"/>
                    </a:ext>
                  </a:extLst>
                </a:gridCol>
                <a:gridCol w="1442870">
                  <a:extLst>
                    <a:ext uri="{9D8B030D-6E8A-4147-A177-3AD203B41FA5}">
                      <a16:colId xmlns:a16="http://schemas.microsoft.com/office/drawing/2014/main" val="3460714710"/>
                    </a:ext>
                  </a:extLst>
                </a:gridCol>
              </a:tblGrid>
              <a:tr h="269023">
                <a:tc gridSpan="3">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J7 - D38999/24WG11SN</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603845671"/>
                  </a:ext>
                </a:extLst>
              </a:tr>
              <a:tr h="269023">
                <a:tc>
                  <a:txBody>
                    <a:bodyPr/>
                    <a:lstStyle/>
                    <a:p>
                      <a:pPr>
                        <a:lnSpc>
                          <a:spcPct val="107000"/>
                        </a:lnSpc>
                        <a:spcAft>
                          <a:spcPts val="0"/>
                        </a:spcAft>
                      </a:pPr>
                      <a:r>
                        <a:rPr lang="en-SG"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en-SG"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1</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VDU</a:t>
                      </a:r>
                      <a:endParaRPr lang="en-SG" sz="1200" dirty="0"/>
                    </a:p>
                  </a:txBody>
                  <a:tcPr marL="68580" marR="68580" marT="0" marB="0" anchor="ctr"/>
                </a:tc>
                <a:extLst>
                  <a:ext uri="{0D108BD9-81ED-4DB2-BD59-A6C34878D82A}">
                    <a16:rowId xmlns:a16="http://schemas.microsoft.com/office/drawing/2014/main" val="1839098319"/>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057950271"/>
              </p:ext>
            </p:extLst>
          </p:nvPr>
        </p:nvGraphicFramePr>
        <p:xfrm>
          <a:off x="3731491" y="572351"/>
          <a:ext cx="8128000" cy="347980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3983651129"/>
                    </a:ext>
                  </a:extLst>
                </a:gridCol>
                <a:gridCol w="2032000">
                  <a:extLst>
                    <a:ext uri="{9D8B030D-6E8A-4147-A177-3AD203B41FA5}">
                      <a16:colId xmlns:a16="http://schemas.microsoft.com/office/drawing/2014/main" val="2832685308"/>
                    </a:ext>
                  </a:extLst>
                </a:gridCol>
                <a:gridCol w="2032000">
                  <a:extLst>
                    <a:ext uri="{9D8B030D-6E8A-4147-A177-3AD203B41FA5}">
                      <a16:colId xmlns:a16="http://schemas.microsoft.com/office/drawing/2014/main" val="400572796"/>
                    </a:ext>
                  </a:extLst>
                </a:gridCol>
                <a:gridCol w="2032000">
                  <a:extLst>
                    <a:ext uri="{9D8B030D-6E8A-4147-A177-3AD203B41FA5}">
                      <a16:colId xmlns:a16="http://schemas.microsoft.com/office/drawing/2014/main" val="2104263671"/>
                    </a:ext>
                  </a:extLst>
                </a:gridCol>
              </a:tblGrid>
              <a:tr h="370840">
                <a:tc>
                  <a:txBody>
                    <a:bodyPr/>
                    <a:lstStyle/>
                    <a:p>
                      <a:r>
                        <a:rPr lang="en-US" dirty="0" smtClean="0"/>
                        <a:t>Action</a:t>
                      </a:r>
                      <a:endParaRPr lang="en-SG" dirty="0"/>
                    </a:p>
                  </a:txBody>
                  <a:tcPr/>
                </a:tc>
                <a:tc>
                  <a:txBody>
                    <a:bodyPr/>
                    <a:lstStyle/>
                    <a:p>
                      <a:r>
                        <a:rPr lang="en-US" dirty="0" smtClean="0"/>
                        <a:t>Current</a:t>
                      </a:r>
                      <a:r>
                        <a:rPr lang="en-US" baseline="0" dirty="0" smtClean="0"/>
                        <a:t> State</a:t>
                      </a:r>
                      <a:endParaRPr lang="en-SG" dirty="0"/>
                    </a:p>
                  </a:txBody>
                  <a:tcPr/>
                </a:tc>
                <a:tc>
                  <a:txBody>
                    <a:bodyPr/>
                    <a:lstStyle/>
                    <a:p>
                      <a:r>
                        <a:rPr lang="en-US" dirty="0" smtClean="0"/>
                        <a:t>Output</a:t>
                      </a:r>
                      <a:endParaRPr lang="en-SG" dirty="0"/>
                    </a:p>
                  </a:txBody>
                  <a:tcPr/>
                </a:tc>
                <a:tc>
                  <a:txBody>
                    <a:bodyPr/>
                    <a:lstStyle/>
                    <a:p>
                      <a:r>
                        <a:rPr lang="en-US" dirty="0" smtClean="0"/>
                        <a:t>Expected Result</a:t>
                      </a:r>
                      <a:endParaRPr lang="en-SG" dirty="0"/>
                    </a:p>
                  </a:txBody>
                  <a:tcPr/>
                </a:tc>
                <a:extLst>
                  <a:ext uri="{0D108BD9-81ED-4DB2-BD59-A6C34878D82A}">
                    <a16:rowId xmlns:a16="http://schemas.microsoft.com/office/drawing/2014/main" val="2672070184"/>
                  </a:ext>
                </a:extLst>
              </a:tr>
              <a:tr h="370840">
                <a:tc>
                  <a:txBody>
                    <a:bodyPr/>
                    <a:lstStyle/>
                    <a:p>
                      <a:r>
                        <a:rPr lang="en-US" dirty="0" smtClean="0"/>
                        <a:t>Press “IR” button</a:t>
                      </a:r>
                      <a:r>
                        <a:rPr lang="en-US" baseline="0" dirty="0" smtClean="0"/>
                        <a:t> on VDU</a:t>
                      </a:r>
                      <a:endParaRPr lang="en-SG" dirty="0"/>
                    </a:p>
                  </a:txBody>
                  <a:tcPr/>
                </a:tc>
                <a:tc>
                  <a:txBody>
                    <a:bodyPr/>
                    <a:lstStyle/>
                    <a:p>
                      <a:r>
                        <a:rPr lang="en-US" dirty="0" smtClean="0"/>
                        <a:t>IR Off</a:t>
                      </a:r>
                      <a:endParaRPr lang="en-SG" dirty="0"/>
                    </a:p>
                  </a:txBody>
                  <a:tcPr/>
                </a:tc>
                <a:tc>
                  <a:txBody>
                    <a:bodyPr/>
                    <a:lstStyle/>
                    <a:p>
                      <a:r>
                        <a:rPr lang="en-US" dirty="0" smtClean="0"/>
                        <a:t>J6 pin 43 and 45 HIGH</a:t>
                      </a:r>
                      <a:endParaRPr lang="en-SG" dirty="0"/>
                    </a:p>
                  </a:txBody>
                  <a:tcPr/>
                </a:tc>
                <a:tc>
                  <a:txBody>
                    <a:bodyPr/>
                    <a:lstStyle/>
                    <a:p>
                      <a:r>
                        <a:rPr lang="en-US" dirty="0" smtClean="0"/>
                        <a:t>IR turns on, VDU shows “IR On” OSD</a:t>
                      </a:r>
                      <a:endParaRPr lang="en-SG" dirty="0"/>
                    </a:p>
                  </a:txBody>
                  <a:tcPr/>
                </a:tc>
                <a:extLst>
                  <a:ext uri="{0D108BD9-81ED-4DB2-BD59-A6C34878D82A}">
                    <a16:rowId xmlns:a16="http://schemas.microsoft.com/office/drawing/2014/main" val="1408875703"/>
                  </a:ext>
                </a:extLst>
              </a:tr>
              <a:tr h="370840">
                <a:tc>
                  <a:txBody>
                    <a:bodyPr/>
                    <a:lstStyle/>
                    <a:p>
                      <a:r>
                        <a:rPr lang="en-US" dirty="0" smtClean="0"/>
                        <a:t>Press “IR” button</a:t>
                      </a:r>
                      <a:r>
                        <a:rPr lang="en-US" baseline="0" dirty="0" smtClean="0"/>
                        <a:t> on VDU</a:t>
                      </a:r>
                      <a:endParaRPr lang="en-SG" dirty="0"/>
                    </a:p>
                  </a:txBody>
                  <a:tcPr/>
                </a:tc>
                <a:tc>
                  <a:txBody>
                    <a:bodyPr/>
                    <a:lstStyle/>
                    <a:p>
                      <a:r>
                        <a:rPr lang="en-US" dirty="0" smtClean="0"/>
                        <a:t>IR On</a:t>
                      </a:r>
                      <a:endParaRPr lang="en-SG" dirty="0"/>
                    </a:p>
                  </a:txBody>
                  <a:tcPr/>
                </a:tc>
                <a:tc>
                  <a:txBody>
                    <a:bodyPr/>
                    <a:lstStyle/>
                    <a:p>
                      <a:r>
                        <a:rPr lang="en-US" dirty="0" smtClean="0"/>
                        <a:t>J6 pin 43 and 45 LOW</a:t>
                      </a:r>
                      <a:endParaRPr lang="en-SG" dirty="0"/>
                    </a:p>
                  </a:txBody>
                  <a:tcPr/>
                </a:tc>
                <a:tc>
                  <a:txBody>
                    <a:bodyPr/>
                    <a:lstStyle/>
                    <a:p>
                      <a:r>
                        <a:rPr lang="en-US" dirty="0" smtClean="0"/>
                        <a:t>IR turns off, VDU removes “IR On” OSD</a:t>
                      </a:r>
                      <a:endParaRPr lang="en-SG" dirty="0"/>
                    </a:p>
                  </a:txBody>
                  <a:tcPr/>
                </a:tc>
                <a:extLst>
                  <a:ext uri="{0D108BD9-81ED-4DB2-BD59-A6C34878D82A}">
                    <a16:rowId xmlns:a16="http://schemas.microsoft.com/office/drawing/2014/main" val="2843516397"/>
                  </a:ext>
                </a:extLst>
              </a:tr>
              <a:tr h="370840">
                <a:tc>
                  <a:txBody>
                    <a:bodyPr/>
                    <a:lstStyle/>
                    <a:p>
                      <a:r>
                        <a:rPr lang="en-US" dirty="0" smtClean="0"/>
                        <a:t>Press “Night” button on VDU</a:t>
                      </a:r>
                      <a:endParaRPr lang="en-SG" dirty="0"/>
                    </a:p>
                  </a:txBody>
                  <a:tcPr/>
                </a:tc>
                <a:tc>
                  <a:txBody>
                    <a:bodyPr/>
                    <a:lstStyle/>
                    <a:p>
                      <a:r>
                        <a:rPr lang="en-US" dirty="0" smtClean="0"/>
                        <a:t>Night mode OFF</a:t>
                      </a:r>
                      <a:endParaRPr lang="en-SG" dirty="0"/>
                    </a:p>
                  </a:txBody>
                  <a:tcPr/>
                </a:tc>
                <a:tc>
                  <a:txBody>
                    <a:bodyPr/>
                    <a:lstStyle/>
                    <a:p>
                      <a:r>
                        <a:rPr lang="en-US" dirty="0" smtClean="0"/>
                        <a:t>VDU turns to ultra-low</a:t>
                      </a:r>
                      <a:r>
                        <a:rPr lang="en-US" baseline="0" dirty="0" smtClean="0"/>
                        <a:t> brightness</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Night</a:t>
                      </a:r>
                      <a:r>
                        <a:rPr lang="en-US" baseline="0" dirty="0" smtClean="0"/>
                        <a:t> Mode OSD shown on VDU</a:t>
                      </a:r>
                      <a:endParaRPr lang="en-SG" dirty="0" smtClean="0"/>
                    </a:p>
                  </a:txBody>
                  <a:tcPr/>
                </a:tc>
                <a:extLst>
                  <a:ext uri="{0D108BD9-81ED-4DB2-BD59-A6C34878D82A}">
                    <a16:rowId xmlns:a16="http://schemas.microsoft.com/office/drawing/2014/main" val="150043879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Press “Night” button on VDU</a:t>
                      </a:r>
                      <a:endParaRPr lang="en-SG" dirty="0" smtClean="0"/>
                    </a:p>
                  </a:txBody>
                  <a:tcPr/>
                </a:tc>
                <a:tc>
                  <a:txBody>
                    <a:bodyPr/>
                    <a:lstStyle/>
                    <a:p>
                      <a:r>
                        <a:rPr lang="en-US" dirty="0" smtClean="0"/>
                        <a:t>Night mode ON</a:t>
                      </a:r>
                      <a:endParaRPr lang="en-SG" dirty="0"/>
                    </a:p>
                  </a:txBody>
                  <a:tcPr/>
                </a:tc>
                <a:tc>
                  <a:txBody>
                    <a:bodyPr/>
                    <a:lstStyle/>
                    <a:p>
                      <a:r>
                        <a:rPr lang="en-US" dirty="0" smtClean="0"/>
                        <a:t>VDU returns to previous brightness</a:t>
                      </a:r>
                      <a:r>
                        <a:rPr lang="en-US" baseline="0" dirty="0" smtClean="0"/>
                        <a:t> setting</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Night Mode OSD removed on VDU</a:t>
                      </a:r>
                      <a:endParaRPr lang="en-SG" dirty="0" smtClean="0"/>
                    </a:p>
                  </a:txBody>
                  <a:tcPr/>
                </a:tc>
                <a:extLst>
                  <a:ext uri="{0D108BD9-81ED-4DB2-BD59-A6C34878D82A}">
                    <a16:rowId xmlns:a16="http://schemas.microsoft.com/office/drawing/2014/main" val="1048056271"/>
                  </a:ext>
                </a:extLst>
              </a:tr>
            </a:tbl>
          </a:graphicData>
        </a:graphic>
      </p:graphicFrame>
      <p:cxnSp>
        <p:nvCxnSpPr>
          <p:cNvPr id="13" name="Straight Arrow Connector 12"/>
          <p:cNvCxnSpPr>
            <a:stCxn id="18" idx="1"/>
          </p:cNvCxnSpPr>
          <p:nvPr/>
        </p:nvCxnSpPr>
        <p:spPr>
          <a:xfrm flipH="1" flipV="1">
            <a:off x="8671984" y="4838934"/>
            <a:ext cx="930524" cy="483404"/>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17" idx="1"/>
          </p:cNvCxnSpPr>
          <p:nvPr/>
        </p:nvCxnSpPr>
        <p:spPr>
          <a:xfrm flipH="1">
            <a:off x="8671983" y="4561321"/>
            <a:ext cx="930526" cy="55803"/>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9602509" y="4376655"/>
            <a:ext cx="1403927" cy="369332"/>
          </a:xfrm>
          <a:prstGeom prst="rect">
            <a:avLst/>
          </a:prstGeom>
          <a:noFill/>
        </p:spPr>
        <p:txBody>
          <a:bodyPr wrap="square" rtlCol="0">
            <a:spAutoFit/>
          </a:bodyPr>
          <a:lstStyle/>
          <a:p>
            <a:r>
              <a:rPr lang="en-US" dirty="0" smtClean="0"/>
              <a:t>“IR On” OSD</a:t>
            </a:r>
          </a:p>
        </p:txBody>
      </p:sp>
      <p:sp>
        <p:nvSpPr>
          <p:cNvPr id="18" name="TextBox 17"/>
          <p:cNvSpPr txBox="1"/>
          <p:nvPr/>
        </p:nvSpPr>
        <p:spPr>
          <a:xfrm>
            <a:off x="9602508" y="5137672"/>
            <a:ext cx="1785928" cy="369332"/>
          </a:xfrm>
          <a:prstGeom prst="rect">
            <a:avLst/>
          </a:prstGeom>
          <a:noFill/>
        </p:spPr>
        <p:txBody>
          <a:bodyPr wrap="square" rtlCol="0">
            <a:spAutoFit/>
          </a:bodyPr>
          <a:lstStyle/>
          <a:p>
            <a:r>
              <a:rPr lang="en-US" dirty="0" smtClean="0"/>
              <a:t>Night Mode OSD</a:t>
            </a:r>
          </a:p>
        </p:txBody>
      </p:sp>
    </p:spTree>
    <p:extLst>
      <p:ext uri="{BB962C8B-B14F-4D97-AF65-F5344CB8AC3E}">
        <p14:creationId xmlns:p14="http://schemas.microsoft.com/office/powerpoint/2010/main" val="30780780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85195444"/>
              </p:ext>
            </p:extLst>
          </p:nvPr>
        </p:nvGraphicFramePr>
        <p:xfrm>
          <a:off x="368801" y="572351"/>
          <a:ext cx="3168726" cy="1180255"/>
        </p:xfrm>
        <a:graphic>
          <a:graphicData uri="http://schemas.openxmlformats.org/drawingml/2006/table">
            <a:tbl>
              <a:tblPr firstRow="1" firstCol="1" bandRow="1">
                <a:tableStyleId>{5940675A-B579-460E-94D1-54222C63F5DA}</a:tableStyleId>
              </a:tblPr>
              <a:tblGrid>
                <a:gridCol w="289561">
                  <a:extLst>
                    <a:ext uri="{9D8B030D-6E8A-4147-A177-3AD203B41FA5}">
                      <a16:colId xmlns:a16="http://schemas.microsoft.com/office/drawing/2014/main" val="1020671055"/>
                    </a:ext>
                  </a:extLst>
                </a:gridCol>
                <a:gridCol w="1525464">
                  <a:extLst>
                    <a:ext uri="{9D8B030D-6E8A-4147-A177-3AD203B41FA5}">
                      <a16:colId xmlns:a16="http://schemas.microsoft.com/office/drawing/2014/main" val="2415522152"/>
                    </a:ext>
                  </a:extLst>
                </a:gridCol>
                <a:gridCol w="1353701">
                  <a:extLst>
                    <a:ext uri="{9D8B030D-6E8A-4147-A177-3AD203B41FA5}">
                      <a16:colId xmlns:a16="http://schemas.microsoft.com/office/drawing/2014/main" val="840371708"/>
                    </a:ext>
                  </a:extLst>
                </a:gridCol>
              </a:tblGrid>
              <a:tr h="236051">
                <a:tc gridSpan="3">
                  <a:txBody>
                    <a:bodyPr/>
                    <a:lstStyle/>
                    <a:p>
                      <a:pPr>
                        <a:lnSpc>
                          <a:spcPct val="107000"/>
                        </a:lnSpc>
                        <a:spcAft>
                          <a:spcPts val="0"/>
                        </a:spcAft>
                      </a:pPr>
                      <a:r>
                        <a:rPr lang="en-SG" sz="1200" dirty="0" smtClean="0"/>
                        <a:t>J6 - D38999/24WE35SN</a:t>
                      </a:r>
                    </a:p>
                  </a:txBody>
                  <a:tcPr marL="43777" marR="43777" marT="0" marB="0" anchor="ctr"/>
                </a:tc>
                <a:tc hMerge="1">
                  <a:txBody>
                    <a:bodyPr/>
                    <a:lstStyle/>
                    <a:p>
                      <a:pPr>
                        <a:lnSpc>
                          <a:spcPct val="107000"/>
                        </a:lnSpc>
                        <a:spcAft>
                          <a:spcPts val="0"/>
                        </a:spcAft>
                      </a:pPr>
                      <a:endParaRPr lang="en-SG" sz="1200" dirty="0"/>
                    </a:p>
                  </a:txBody>
                  <a:tcPr marL="16267" marR="16267" marT="0" marB="0" anchor="ctr"/>
                </a:tc>
                <a:tc hMerge="1">
                  <a:txBody>
                    <a:bodyPr/>
                    <a:lstStyle/>
                    <a:p>
                      <a:pPr>
                        <a:lnSpc>
                          <a:spcPct val="107000"/>
                        </a:lnSpc>
                        <a:spcAft>
                          <a:spcPts val="0"/>
                        </a:spcAft>
                      </a:pPr>
                      <a:endParaRPr lang="en-SG" sz="1100" dirty="0"/>
                    </a:p>
                  </a:txBody>
                  <a:tcPr marL="43777" marR="43777" marT="0" marB="0" anchor="ctr"/>
                </a:tc>
                <a:extLst>
                  <a:ext uri="{0D108BD9-81ED-4DB2-BD59-A6C34878D82A}">
                    <a16:rowId xmlns:a16="http://schemas.microsoft.com/office/drawing/2014/main" val="4204043556"/>
                  </a:ext>
                </a:extLst>
              </a:tr>
              <a:tr h="236051">
                <a:tc>
                  <a:txBody>
                    <a:bodyPr/>
                    <a:lstStyle/>
                    <a:p>
                      <a:pPr>
                        <a:lnSpc>
                          <a:spcPct val="107000"/>
                        </a:lnSpc>
                        <a:spcAft>
                          <a:spcPts val="0"/>
                        </a:spcAft>
                      </a:pPr>
                      <a:r>
                        <a:rPr lang="en-SG" sz="1200" dirty="0"/>
                        <a:t>43</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rowSpan="2">
                  <a:txBody>
                    <a:bodyPr/>
                    <a:lstStyle/>
                    <a:p>
                      <a:pPr>
                        <a:lnSpc>
                          <a:spcPct val="107000"/>
                        </a:lnSpc>
                        <a:spcAft>
                          <a:spcPts val="0"/>
                        </a:spcAft>
                      </a:pPr>
                      <a:r>
                        <a:rPr lang="en-SG" sz="1200" dirty="0"/>
                        <a:t>IR Control</a:t>
                      </a:r>
                    </a:p>
                  </a:txBody>
                  <a:tcPr marL="43777" marR="43777" marT="0" marB="0" anchor="ctr"/>
                </a:tc>
                <a:extLst>
                  <a:ext uri="{0D108BD9-81ED-4DB2-BD59-A6C34878D82A}">
                    <a16:rowId xmlns:a16="http://schemas.microsoft.com/office/drawing/2014/main" val="268724777"/>
                  </a:ext>
                </a:extLst>
              </a:tr>
              <a:tr h="236051">
                <a:tc>
                  <a:txBody>
                    <a:bodyPr/>
                    <a:lstStyle/>
                    <a:p>
                      <a:pPr>
                        <a:lnSpc>
                          <a:spcPct val="107000"/>
                        </a:lnSpc>
                        <a:spcAft>
                          <a:spcPts val="0"/>
                        </a:spcAft>
                      </a:pPr>
                      <a:r>
                        <a:rPr lang="en-SG" sz="1200"/>
                        <a:t>44</a:t>
                      </a:r>
                    </a:p>
                  </a:txBody>
                  <a:tcPr marL="43777" marR="43777" marT="0" marB="0" anchor="ctr"/>
                </a:tc>
                <a:tc>
                  <a:txBody>
                    <a:bodyPr/>
                    <a:lstStyle/>
                    <a:p>
                      <a:pPr>
                        <a:lnSpc>
                          <a:spcPct val="107000"/>
                        </a:lnSpc>
                        <a:spcAft>
                          <a:spcPts val="0"/>
                        </a:spcAft>
                      </a:pPr>
                      <a:r>
                        <a:rPr lang="en-SG" sz="1200" dirty="0"/>
                        <a:t>DO-1</a:t>
                      </a:r>
                    </a:p>
                  </a:txBody>
                  <a:tcPr marL="16267" marR="16267" marT="0" marB="0" anchor="ctr"/>
                </a:tc>
                <a:tc vMerge="1">
                  <a:txBody>
                    <a:bodyPr/>
                    <a:lstStyle/>
                    <a:p>
                      <a:endParaRPr lang="en-SG"/>
                    </a:p>
                  </a:txBody>
                  <a:tcPr/>
                </a:tc>
                <a:extLst>
                  <a:ext uri="{0D108BD9-81ED-4DB2-BD59-A6C34878D82A}">
                    <a16:rowId xmlns:a16="http://schemas.microsoft.com/office/drawing/2014/main" val="1285730844"/>
                  </a:ext>
                </a:extLst>
              </a:tr>
              <a:tr h="236051">
                <a:tc>
                  <a:txBody>
                    <a:bodyPr/>
                    <a:lstStyle/>
                    <a:p>
                      <a:pPr>
                        <a:lnSpc>
                          <a:spcPct val="107000"/>
                        </a:lnSpc>
                        <a:spcAft>
                          <a:spcPts val="0"/>
                        </a:spcAft>
                      </a:pPr>
                      <a:r>
                        <a:rPr lang="en-US" sz="1200" dirty="0" smtClean="0">
                          <a:solidFill>
                            <a:srgbClr val="FF0000"/>
                          </a:solidFill>
                        </a:rPr>
                        <a:t>45</a:t>
                      </a:r>
                      <a:endParaRPr lang="en-SG" sz="1200" dirty="0">
                        <a:solidFill>
                          <a:srgbClr val="FF0000"/>
                        </a:solidFill>
                      </a:endParaRPr>
                    </a:p>
                  </a:txBody>
                  <a:tcPr marL="43777" marR="43777" marT="0" marB="0" anchor="ctr"/>
                </a:tc>
                <a:tc>
                  <a:txBody>
                    <a:bodyPr/>
                    <a:lstStyle/>
                    <a:p>
                      <a:pPr>
                        <a:lnSpc>
                          <a:spcPct val="107000"/>
                        </a:lnSpc>
                        <a:spcAft>
                          <a:spcPts val="0"/>
                        </a:spcAft>
                      </a:pPr>
                      <a:r>
                        <a:rPr lang="en-US" sz="1200" dirty="0" smtClean="0">
                          <a:solidFill>
                            <a:srgbClr val="FF0000"/>
                          </a:solidFill>
                        </a:rPr>
                        <a:t>DO+2</a:t>
                      </a:r>
                      <a:endParaRPr lang="en-SG" sz="1200" dirty="0">
                        <a:solidFill>
                          <a:srgbClr val="FF0000"/>
                        </a:solidFill>
                      </a:endParaRPr>
                    </a:p>
                  </a:txBody>
                  <a:tcPr marL="16267" marR="16267" marT="0" marB="0" anchor="ctr"/>
                </a:tc>
                <a:tc rowSpan="2">
                  <a:txBody>
                    <a:bodyPr/>
                    <a:lstStyle/>
                    <a:p>
                      <a:pPr>
                        <a:lnSpc>
                          <a:spcPct val="107000"/>
                        </a:lnSpc>
                        <a:spcAft>
                          <a:spcPts val="0"/>
                        </a:spcAft>
                      </a:pPr>
                      <a:r>
                        <a:rPr lang="en-US" sz="1200" dirty="0" smtClean="0">
                          <a:solidFill>
                            <a:srgbClr val="FF0000"/>
                          </a:solidFill>
                        </a:rPr>
                        <a:t>IR Control</a:t>
                      </a:r>
                      <a:endParaRPr lang="en-SG" sz="1200" dirty="0">
                        <a:solidFill>
                          <a:srgbClr val="FF0000"/>
                        </a:solidFill>
                      </a:endParaRPr>
                    </a:p>
                  </a:txBody>
                  <a:tcPr marL="43777" marR="43777" marT="0" marB="0" anchor="ctr"/>
                </a:tc>
                <a:extLst>
                  <a:ext uri="{0D108BD9-81ED-4DB2-BD59-A6C34878D82A}">
                    <a16:rowId xmlns:a16="http://schemas.microsoft.com/office/drawing/2014/main" val="156501856"/>
                  </a:ext>
                </a:extLst>
              </a:tr>
              <a:tr h="236051">
                <a:tc>
                  <a:txBody>
                    <a:bodyPr/>
                    <a:lstStyle/>
                    <a:p>
                      <a:pPr>
                        <a:lnSpc>
                          <a:spcPct val="107000"/>
                        </a:lnSpc>
                        <a:spcAft>
                          <a:spcPts val="0"/>
                        </a:spcAft>
                      </a:pPr>
                      <a:r>
                        <a:rPr lang="en-US" sz="1200" dirty="0" smtClean="0">
                          <a:solidFill>
                            <a:srgbClr val="FF0000"/>
                          </a:solidFill>
                        </a:rPr>
                        <a:t>46</a:t>
                      </a:r>
                      <a:endParaRPr lang="en-SG" sz="1200" dirty="0">
                        <a:solidFill>
                          <a:srgbClr val="FF0000"/>
                        </a:solidFill>
                      </a:endParaRPr>
                    </a:p>
                  </a:txBody>
                  <a:tcPr marL="43777" marR="43777" marT="0" marB="0" anchor="ctr"/>
                </a:tc>
                <a:tc>
                  <a:txBody>
                    <a:bodyPr/>
                    <a:lstStyle/>
                    <a:p>
                      <a:pPr>
                        <a:lnSpc>
                          <a:spcPct val="107000"/>
                        </a:lnSpc>
                        <a:spcAft>
                          <a:spcPts val="0"/>
                        </a:spcAft>
                      </a:pPr>
                      <a:r>
                        <a:rPr lang="en-US" sz="1200" dirty="0" smtClean="0">
                          <a:solidFill>
                            <a:srgbClr val="FF0000"/>
                          </a:solidFill>
                        </a:rPr>
                        <a:t>DO+2</a:t>
                      </a:r>
                      <a:endParaRPr lang="en-SG" sz="1200" dirty="0">
                        <a:solidFill>
                          <a:srgbClr val="FF0000"/>
                        </a:solidFill>
                      </a:endParaRPr>
                    </a:p>
                  </a:txBody>
                  <a:tcPr marL="16267" marR="16267" marT="0" marB="0" anchor="ctr"/>
                </a:tc>
                <a:tc vMerge="1">
                  <a:txBody>
                    <a:bodyPr/>
                    <a:lstStyle/>
                    <a:p>
                      <a:pPr>
                        <a:lnSpc>
                          <a:spcPct val="107000"/>
                        </a:lnSpc>
                        <a:spcAft>
                          <a:spcPts val="0"/>
                        </a:spcAft>
                      </a:pPr>
                      <a:endParaRPr lang="en-SG" sz="1200" dirty="0"/>
                    </a:p>
                  </a:txBody>
                  <a:tcPr marL="43777" marR="43777" marT="0" marB="0" anchor="ctr"/>
                </a:tc>
                <a:extLst>
                  <a:ext uri="{0D108BD9-81ED-4DB2-BD59-A6C34878D82A}">
                    <a16:rowId xmlns:a16="http://schemas.microsoft.com/office/drawing/2014/main" val="4258164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665940629"/>
              </p:ext>
            </p:extLst>
          </p:nvPr>
        </p:nvGraphicFramePr>
        <p:xfrm>
          <a:off x="368801" y="2057845"/>
          <a:ext cx="3168727" cy="2959253"/>
        </p:xfrm>
        <a:graphic>
          <a:graphicData uri="http://schemas.openxmlformats.org/drawingml/2006/table">
            <a:tbl>
              <a:tblPr firstRow="1" firstCol="1" bandRow="1">
                <a:tableStyleId>{5940675A-B579-460E-94D1-54222C63F5DA}</a:tableStyleId>
              </a:tblPr>
              <a:tblGrid>
                <a:gridCol w="305454">
                  <a:extLst>
                    <a:ext uri="{9D8B030D-6E8A-4147-A177-3AD203B41FA5}">
                      <a16:colId xmlns:a16="http://schemas.microsoft.com/office/drawing/2014/main" val="86082509"/>
                    </a:ext>
                  </a:extLst>
                </a:gridCol>
                <a:gridCol w="1420403">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a:t>J4 - TV07RW-17-20SN</a:t>
                      </a: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SG" sz="1200"/>
                        <a:t>A</a:t>
                      </a:r>
                    </a:p>
                  </a:txBody>
                  <a:tcPr marL="68580" marR="68580" marT="0" marB="0" anchor="ctr"/>
                </a:tc>
                <a:tc>
                  <a:txBody>
                    <a:bodyPr/>
                    <a:lstStyle/>
                    <a:p>
                      <a:pPr>
                        <a:lnSpc>
                          <a:spcPct val="107000"/>
                        </a:lnSpc>
                        <a:spcAft>
                          <a:spcPts val="0"/>
                        </a:spcAft>
                      </a:pPr>
                      <a:r>
                        <a:rPr lang="en-SG" sz="1200" dirty="0"/>
                        <a:t>HD-SDI INPUT 1</a:t>
                      </a:r>
                    </a:p>
                  </a:txBody>
                  <a:tcPr marL="68580" marR="68580" marT="0" marB="0" anchor="ctr"/>
                </a:tc>
                <a:tc>
                  <a:txBody>
                    <a:bodyPr/>
                    <a:lstStyle/>
                    <a:p>
                      <a:pPr>
                        <a:lnSpc>
                          <a:spcPct val="107000"/>
                        </a:lnSpc>
                        <a:spcAft>
                          <a:spcPts val="0"/>
                        </a:spcAft>
                      </a:pPr>
                      <a:r>
                        <a:rPr lang="en-US" sz="1200" dirty="0" smtClean="0"/>
                        <a:t>Front TI</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SG" sz="1200"/>
                        <a:t>B</a:t>
                      </a:r>
                    </a:p>
                  </a:txBody>
                  <a:tcPr marL="68580" marR="68580" marT="0" marB="0" anchor="ctr"/>
                </a:tc>
                <a:tc>
                  <a:txBody>
                    <a:bodyPr/>
                    <a:lstStyle/>
                    <a:p>
                      <a:pPr>
                        <a:lnSpc>
                          <a:spcPct val="107000"/>
                        </a:lnSpc>
                        <a:spcAft>
                          <a:spcPts val="0"/>
                        </a:spcAft>
                      </a:pPr>
                      <a:r>
                        <a:rPr lang="en-SG" sz="1200"/>
                        <a:t>HD-SDI INPUT 2</a:t>
                      </a:r>
                    </a:p>
                  </a:txBody>
                  <a:tcPr marL="68580" marR="68580" marT="0" marB="0" anchor="ctr"/>
                </a:tc>
                <a:tc>
                  <a:txBody>
                    <a:bodyPr/>
                    <a:lstStyle/>
                    <a:p>
                      <a:pPr>
                        <a:lnSpc>
                          <a:spcPct val="107000"/>
                        </a:lnSpc>
                        <a:spcAft>
                          <a:spcPts val="0"/>
                        </a:spcAft>
                      </a:pPr>
                      <a:r>
                        <a:rPr lang="en-US" sz="1200" dirty="0" smtClean="0"/>
                        <a:t>Rear Near</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SG" sz="1200"/>
                        <a:t>C</a:t>
                      </a:r>
                    </a:p>
                  </a:txBody>
                  <a:tcPr marL="68580" marR="68580" marT="0" marB="0" anchor="ctr"/>
                </a:tc>
                <a:tc>
                  <a:txBody>
                    <a:bodyPr/>
                    <a:lstStyle/>
                    <a:p>
                      <a:pPr>
                        <a:lnSpc>
                          <a:spcPct val="107000"/>
                        </a:lnSpc>
                        <a:spcAft>
                          <a:spcPts val="0"/>
                        </a:spcAft>
                      </a:pPr>
                      <a:r>
                        <a:rPr lang="en-SG" sz="1200"/>
                        <a:t>HD-SDI INPUT 3</a:t>
                      </a:r>
                    </a:p>
                  </a:txBody>
                  <a:tcPr marL="68580" marR="68580" marT="0" marB="0" anchor="ctr"/>
                </a:tc>
                <a:tc>
                  <a:txBody>
                    <a:bodyPr/>
                    <a:lstStyle/>
                    <a:p>
                      <a:pPr>
                        <a:lnSpc>
                          <a:spcPct val="107000"/>
                        </a:lnSpc>
                        <a:spcAft>
                          <a:spcPts val="0"/>
                        </a:spcAft>
                      </a:pPr>
                      <a:r>
                        <a:rPr lang="en-US" sz="1200" dirty="0" smtClean="0"/>
                        <a:t>Rear Far</a:t>
                      </a:r>
                      <a:endParaRPr lang="en-SG" sz="1200" dirty="0"/>
                    </a:p>
                  </a:txBody>
                  <a:tcPr marL="68580" marR="68580" marT="0" marB="0" anchor="ctr"/>
                </a:tc>
                <a:extLst>
                  <a:ext uri="{0D108BD9-81ED-4DB2-BD59-A6C34878D82A}">
                    <a16:rowId xmlns:a16="http://schemas.microsoft.com/office/drawing/2014/main" val="1973631581"/>
                  </a:ext>
                </a:extLst>
              </a:tr>
              <a:tr h="269023">
                <a:tc>
                  <a:txBody>
                    <a:bodyPr/>
                    <a:lstStyle/>
                    <a:p>
                      <a:pPr>
                        <a:lnSpc>
                          <a:spcPct val="107000"/>
                        </a:lnSpc>
                        <a:spcAft>
                          <a:spcPts val="0"/>
                        </a:spcAft>
                      </a:pPr>
                      <a:r>
                        <a:rPr lang="en-SG" sz="1200"/>
                        <a:t>D</a:t>
                      </a:r>
                    </a:p>
                  </a:txBody>
                  <a:tcPr marL="68580" marR="68580" marT="0" marB="0" anchor="ctr"/>
                </a:tc>
                <a:tc>
                  <a:txBody>
                    <a:bodyPr/>
                    <a:lstStyle/>
                    <a:p>
                      <a:pPr>
                        <a:lnSpc>
                          <a:spcPct val="107000"/>
                        </a:lnSpc>
                        <a:spcAft>
                          <a:spcPts val="0"/>
                        </a:spcAft>
                      </a:pPr>
                      <a:r>
                        <a:rPr lang="en-SG" sz="1200" dirty="0"/>
                        <a:t>HD-SDI INPUT 4</a:t>
                      </a:r>
                    </a:p>
                  </a:txBody>
                  <a:tcPr marL="68580" marR="68580" marT="0" marB="0" anchor="ctr"/>
                </a:tc>
                <a:tc>
                  <a:txBody>
                    <a:bodyPr/>
                    <a:lstStyle/>
                    <a:p>
                      <a:pPr>
                        <a:lnSpc>
                          <a:spcPct val="107000"/>
                        </a:lnSpc>
                        <a:spcAft>
                          <a:spcPts val="0"/>
                        </a:spcAft>
                      </a:pPr>
                      <a:r>
                        <a:rPr lang="en-US" sz="1200" dirty="0" smtClean="0"/>
                        <a:t>Trailer</a:t>
                      </a:r>
                      <a:endParaRPr lang="en-SG" sz="1200" dirty="0"/>
                    </a:p>
                  </a:txBody>
                  <a:tcPr marL="68580" marR="68580" marT="0" marB="0" anchor="ctr"/>
                </a:tc>
                <a:extLst>
                  <a:ext uri="{0D108BD9-81ED-4DB2-BD59-A6C34878D82A}">
                    <a16:rowId xmlns:a16="http://schemas.microsoft.com/office/drawing/2014/main" val="4188501871"/>
                  </a:ext>
                </a:extLst>
              </a:tr>
              <a:tr h="269023">
                <a:tc>
                  <a:txBody>
                    <a:bodyPr/>
                    <a:lstStyle/>
                    <a:p>
                      <a:pPr>
                        <a:lnSpc>
                          <a:spcPct val="107000"/>
                        </a:lnSpc>
                        <a:spcAft>
                          <a:spcPts val="0"/>
                        </a:spcAft>
                      </a:pPr>
                      <a:r>
                        <a:rPr lang="en-US" sz="1200" dirty="0" smtClean="0"/>
                        <a:t>11</a:t>
                      </a:r>
                      <a:endParaRPr lang="en-SG" sz="1200" dirty="0"/>
                    </a:p>
                  </a:txBody>
                  <a:tcPr marL="68580" marR="68580" marT="0" marB="0" anchor="ctr"/>
                </a:tc>
                <a:tc>
                  <a:txBody>
                    <a:bodyPr/>
                    <a:lstStyle/>
                    <a:p>
                      <a:pPr>
                        <a:lnSpc>
                          <a:spcPct val="107000"/>
                        </a:lnSpc>
                        <a:spcAft>
                          <a:spcPts val="0"/>
                        </a:spcAft>
                      </a:pPr>
                      <a:r>
                        <a:rPr lang="en-US" sz="1200" dirty="0" smtClean="0"/>
                        <a:t>RS422_TX1+</a:t>
                      </a:r>
                      <a:endParaRPr lang="en-SG" sz="1200" dirty="0"/>
                    </a:p>
                  </a:txBody>
                  <a:tcPr marL="68580" marR="68580" marT="0" marB="0" anchor="ctr"/>
                </a:tc>
                <a:tc rowSpan="6">
                  <a:txBody>
                    <a:bodyPr/>
                    <a:lstStyle/>
                    <a:p>
                      <a:pPr>
                        <a:lnSpc>
                          <a:spcPct val="107000"/>
                        </a:lnSpc>
                        <a:spcAft>
                          <a:spcPts val="0"/>
                        </a:spcAft>
                      </a:pPr>
                      <a:r>
                        <a:rPr lang="en-US" sz="1200" dirty="0" smtClean="0"/>
                        <a:t>RS422 to TI</a:t>
                      </a:r>
                      <a:endParaRPr lang="en-SG" sz="1200" dirty="0"/>
                    </a:p>
                  </a:txBody>
                  <a:tcPr marL="68580" marR="68580" marT="0" marB="0" anchor="ctr"/>
                </a:tc>
                <a:extLst>
                  <a:ext uri="{0D108BD9-81ED-4DB2-BD59-A6C34878D82A}">
                    <a16:rowId xmlns:a16="http://schemas.microsoft.com/office/drawing/2014/main" val="3089192975"/>
                  </a:ext>
                </a:extLst>
              </a:tr>
              <a:tr h="269023">
                <a:tc>
                  <a:txBody>
                    <a:bodyPr/>
                    <a:lstStyle/>
                    <a:p>
                      <a:pPr>
                        <a:lnSpc>
                          <a:spcPct val="107000"/>
                        </a:lnSpc>
                        <a:spcAft>
                          <a:spcPts val="0"/>
                        </a:spcAft>
                      </a:pPr>
                      <a:r>
                        <a:rPr lang="en-US" sz="1200" dirty="0" smtClean="0"/>
                        <a:t>12</a:t>
                      </a:r>
                      <a:endParaRPr lang="en-SG" sz="1200" dirty="0"/>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smtClean="0"/>
                        <a:t>RS422_TX1-</a:t>
                      </a:r>
                      <a:endParaRPr lang="en-SG" sz="1200" dirty="0" smtClean="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3706152151"/>
                  </a:ext>
                </a:extLst>
              </a:tr>
              <a:tr h="269023">
                <a:tc>
                  <a:txBody>
                    <a:bodyPr/>
                    <a:lstStyle/>
                    <a:p>
                      <a:pPr>
                        <a:lnSpc>
                          <a:spcPct val="107000"/>
                        </a:lnSpc>
                        <a:spcAft>
                          <a:spcPts val="0"/>
                        </a:spcAft>
                      </a:pPr>
                      <a:r>
                        <a:rPr lang="en-US" sz="1200" dirty="0" smtClean="0"/>
                        <a:t>13</a:t>
                      </a:r>
                      <a:endParaRPr lang="en-SG" sz="1200" dirty="0"/>
                    </a:p>
                  </a:txBody>
                  <a:tcPr marL="68580" marR="68580" marT="0" marB="0" anchor="ctr"/>
                </a:tc>
                <a:tc>
                  <a:txBody>
                    <a:bodyPr/>
                    <a:lstStyle/>
                    <a:p>
                      <a:pPr>
                        <a:lnSpc>
                          <a:spcPct val="107000"/>
                        </a:lnSpc>
                        <a:spcAft>
                          <a:spcPts val="0"/>
                        </a:spcAft>
                      </a:pPr>
                      <a:r>
                        <a:rPr lang="en-US" sz="1200" dirty="0" smtClean="0"/>
                        <a:t>RS422_Shield1</a:t>
                      </a:r>
                      <a:endParaRPr lang="en-SG" sz="1200" dirty="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1150497748"/>
                  </a:ext>
                </a:extLst>
              </a:tr>
              <a:tr h="269023">
                <a:tc>
                  <a:txBody>
                    <a:bodyPr/>
                    <a:lstStyle/>
                    <a:p>
                      <a:pPr>
                        <a:lnSpc>
                          <a:spcPct val="107000"/>
                        </a:lnSpc>
                        <a:spcAft>
                          <a:spcPts val="0"/>
                        </a:spcAft>
                      </a:pPr>
                      <a:r>
                        <a:rPr lang="en-US" sz="1200" dirty="0" smtClean="0"/>
                        <a:t>14</a:t>
                      </a:r>
                      <a:endParaRPr lang="en-SG" sz="1200" dirty="0"/>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smtClean="0"/>
                        <a:t>RS422_RX1+</a:t>
                      </a:r>
                      <a:endParaRPr lang="en-SG" sz="1200" dirty="0" smtClean="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1544100450"/>
                  </a:ext>
                </a:extLst>
              </a:tr>
              <a:tr h="269023">
                <a:tc>
                  <a:txBody>
                    <a:bodyPr/>
                    <a:lstStyle/>
                    <a:p>
                      <a:pPr>
                        <a:lnSpc>
                          <a:spcPct val="107000"/>
                        </a:lnSpc>
                        <a:spcAft>
                          <a:spcPts val="0"/>
                        </a:spcAft>
                      </a:pPr>
                      <a:r>
                        <a:rPr lang="en-US" sz="1200" dirty="0" smtClean="0"/>
                        <a:t>15</a:t>
                      </a:r>
                      <a:endParaRPr lang="en-SG" sz="1200" dirty="0"/>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smtClean="0"/>
                        <a:t>RS422_RX1_</a:t>
                      </a:r>
                      <a:endParaRPr lang="en-SG" sz="1200" dirty="0" smtClean="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610480965"/>
                  </a:ext>
                </a:extLst>
              </a:tr>
              <a:tr h="269023">
                <a:tc>
                  <a:txBody>
                    <a:bodyPr/>
                    <a:lstStyle/>
                    <a:p>
                      <a:pPr>
                        <a:lnSpc>
                          <a:spcPct val="107000"/>
                        </a:lnSpc>
                        <a:spcAft>
                          <a:spcPts val="0"/>
                        </a:spcAft>
                      </a:pPr>
                      <a:r>
                        <a:rPr lang="en-US" sz="1200" dirty="0" smtClean="0"/>
                        <a:t>16</a:t>
                      </a:r>
                      <a:endParaRPr lang="en-SG" sz="1200" dirty="0"/>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smtClean="0"/>
                        <a:t>RS422_Shield1</a:t>
                      </a:r>
                      <a:endParaRPr lang="en-SG" sz="1200" dirty="0" smtClean="0"/>
                    </a:p>
                  </a:txBody>
                  <a:tcPr marL="68580" marR="68580" marT="0" marB="0" anchor="ctr"/>
                </a:tc>
                <a:tc v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3641533006"/>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519270883"/>
              </p:ext>
            </p:extLst>
          </p:nvPr>
        </p:nvGraphicFramePr>
        <p:xfrm>
          <a:off x="368801" y="5322338"/>
          <a:ext cx="3168727" cy="538046"/>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2888483"/>
                    </a:ext>
                  </a:extLst>
                </a:gridCol>
                <a:gridCol w="1442870">
                  <a:extLst>
                    <a:ext uri="{9D8B030D-6E8A-4147-A177-3AD203B41FA5}">
                      <a16:colId xmlns:a16="http://schemas.microsoft.com/office/drawing/2014/main" val="3752089026"/>
                    </a:ext>
                  </a:extLst>
                </a:gridCol>
                <a:gridCol w="1442870">
                  <a:extLst>
                    <a:ext uri="{9D8B030D-6E8A-4147-A177-3AD203B41FA5}">
                      <a16:colId xmlns:a16="http://schemas.microsoft.com/office/drawing/2014/main" val="3460714710"/>
                    </a:ext>
                  </a:extLst>
                </a:gridCol>
              </a:tblGrid>
              <a:tr h="269023">
                <a:tc gridSpan="3">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J7 - D38999/24WG11SN</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603845671"/>
                  </a:ext>
                </a:extLst>
              </a:tr>
              <a:tr h="269023">
                <a:tc>
                  <a:txBody>
                    <a:bodyPr/>
                    <a:lstStyle/>
                    <a:p>
                      <a:pPr>
                        <a:lnSpc>
                          <a:spcPct val="107000"/>
                        </a:lnSpc>
                        <a:spcAft>
                          <a:spcPts val="0"/>
                        </a:spcAft>
                      </a:pPr>
                      <a:r>
                        <a:rPr lang="en-SG"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en-SG"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1</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VDU</a:t>
                      </a:r>
                      <a:endParaRPr lang="en-SG" sz="1200" dirty="0"/>
                    </a:p>
                  </a:txBody>
                  <a:tcPr marL="68580" marR="68580" marT="0" marB="0" anchor="ctr"/>
                </a:tc>
                <a:extLst>
                  <a:ext uri="{0D108BD9-81ED-4DB2-BD59-A6C34878D82A}">
                    <a16:rowId xmlns:a16="http://schemas.microsoft.com/office/drawing/2014/main" val="1839098319"/>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910890291"/>
              </p:ext>
            </p:extLst>
          </p:nvPr>
        </p:nvGraphicFramePr>
        <p:xfrm>
          <a:off x="3731491" y="572351"/>
          <a:ext cx="8128000" cy="274828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3983651129"/>
                    </a:ext>
                  </a:extLst>
                </a:gridCol>
                <a:gridCol w="2032000">
                  <a:extLst>
                    <a:ext uri="{9D8B030D-6E8A-4147-A177-3AD203B41FA5}">
                      <a16:colId xmlns:a16="http://schemas.microsoft.com/office/drawing/2014/main" val="2832685308"/>
                    </a:ext>
                  </a:extLst>
                </a:gridCol>
                <a:gridCol w="2032000">
                  <a:extLst>
                    <a:ext uri="{9D8B030D-6E8A-4147-A177-3AD203B41FA5}">
                      <a16:colId xmlns:a16="http://schemas.microsoft.com/office/drawing/2014/main" val="400572796"/>
                    </a:ext>
                  </a:extLst>
                </a:gridCol>
                <a:gridCol w="2032000">
                  <a:extLst>
                    <a:ext uri="{9D8B030D-6E8A-4147-A177-3AD203B41FA5}">
                      <a16:colId xmlns:a16="http://schemas.microsoft.com/office/drawing/2014/main" val="2104263671"/>
                    </a:ext>
                  </a:extLst>
                </a:gridCol>
              </a:tblGrid>
              <a:tr h="370840">
                <a:tc>
                  <a:txBody>
                    <a:bodyPr/>
                    <a:lstStyle/>
                    <a:p>
                      <a:r>
                        <a:rPr lang="en-US" dirty="0" smtClean="0"/>
                        <a:t>Action</a:t>
                      </a:r>
                      <a:endParaRPr lang="en-SG" dirty="0"/>
                    </a:p>
                  </a:txBody>
                  <a:tcPr/>
                </a:tc>
                <a:tc>
                  <a:txBody>
                    <a:bodyPr/>
                    <a:lstStyle/>
                    <a:p>
                      <a:r>
                        <a:rPr lang="en-US" dirty="0" smtClean="0"/>
                        <a:t>Current</a:t>
                      </a:r>
                      <a:r>
                        <a:rPr lang="en-US" baseline="0" dirty="0" smtClean="0"/>
                        <a:t> State</a:t>
                      </a:r>
                      <a:endParaRPr lang="en-SG" dirty="0"/>
                    </a:p>
                  </a:txBody>
                  <a:tcPr/>
                </a:tc>
                <a:tc>
                  <a:txBody>
                    <a:bodyPr/>
                    <a:lstStyle/>
                    <a:p>
                      <a:r>
                        <a:rPr lang="en-US" dirty="0" smtClean="0"/>
                        <a:t>Output</a:t>
                      </a:r>
                      <a:endParaRPr lang="en-SG" dirty="0"/>
                    </a:p>
                  </a:txBody>
                  <a:tcPr/>
                </a:tc>
                <a:tc>
                  <a:txBody>
                    <a:bodyPr/>
                    <a:lstStyle/>
                    <a:p>
                      <a:r>
                        <a:rPr lang="en-US" dirty="0" smtClean="0"/>
                        <a:t>Expected Result</a:t>
                      </a:r>
                      <a:endParaRPr lang="en-SG" dirty="0"/>
                    </a:p>
                  </a:txBody>
                  <a:tcPr/>
                </a:tc>
                <a:extLst>
                  <a:ext uri="{0D108BD9-81ED-4DB2-BD59-A6C34878D82A}">
                    <a16:rowId xmlns:a16="http://schemas.microsoft.com/office/drawing/2014/main" val="2672070184"/>
                  </a:ext>
                </a:extLst>
              </a:tr>
              <a:tr h="370840">
                <a:tc>
                  <a:txBody>
                    <a:bodyPr/>
                    <a:lstStyle/>
                    <a:p>
                      <a:r>
                        <a:rPr lang="en-US" dirty="0" smtClean="0"/>
                        <a:t>Press “NUC” button</a:t>
                      </a:r>
                      <a:endParaRPr lang="en-SG" dirty="0"/>
                    </a:p>
                  </a:txBody>
                  <a:tcPr/>
                </a:tc>
                <a:tc>
                  <a:txBody>
                    <a:bodyPr/>
                    <a:lstStyle/>
                    <a:p>
                      <a:r>
                        <a:rPr lang="en-US" dirty="0" smtClean="0"/>
                        <a:t>-</a:t>
                      </a:r>
                      <a:endParaRPr lang="en-SG" dirty="0"/>
                    </a:p>
                  </a:txBody>
                  <a:tcPr/>
                </a:tc>
                <a:tc>
                  <a:txBody>
                    <a:bodyPr/>
                    <a:lstStyle/>
                    <a:p>
                      <a:r>
                        <a:rPr lang="en-US" dirty="0" smtClean="0"/>
                        <a:t>VCU sends RS422 message to TI (J4)</a:t>
                      </a:r>
                      <a:endParaRPr lang="en-SG" dirty="0"/>
                    </a:p>
                  </a:txBody>
                  <a:tcPr/>
                </a:tc>
                <a:tc>
                  <a:txBody>
                    <a:bodyPr/>
                    <a:lstStyle/>
                    <a:p>
                      <a:r>
                        <a:rPr lang="en-US" dirty="0" smtClean="0"/>
                        <a:t>TI performs NUC, VDU shows</a:t>
                      </a:r>
                      <a:r>
                        <a:rPr lang="en-US" baseline="0" dirty="0" smtClean="0"/>
                        <a:t> </a:t>
                      </a:r>
                      <a:r>
                        <a:rPr lang="en-US" dirty="0" smtClean="0"/>
                        <a:t>“NUC now” OSD</a:t>
                      </a:r>
                      <a:endParaRPr lang="en-SG" dirty="0"/>
                    </a:p>
                  </a:txBody>
                  <a:tcPr/>
                </a:tc>
                <a:extLst>
                  <a:ext uri="{0D108BD9-81ED-4DB2-BD59-A6C34878D82A}">
                    <a16:rowId xmlns:a16="http://schemas.microsoft.com/office/drawing/2014/main" val="1596936741"/>
                  </a:ext>
                </a:extLst>
              </a:tr>
              <a:tr h="370840">
                <a:tc>
                  <a:txBody>
                    <a:bodyPr/>
                    <a:lstStyle/>
                    <a:p>
                      <a:r>
                        <a:rPr lang="en-US" dirty="0" smtClean="0"/>
                        <a:t>VCU receives “auto</a:t>
                      </a:r>
                      <a:r>
                        <a:rPr lang="en-US" baseline="0" dirty="0" smtClean="0"/>
                        <a:t> NUC coming soon message” from TI</a:t>
                      </a:r>
                      <a:endParaRPr lang="en-SG" dirty="0"/>
                    </a:p>
                  </a:txBody>
                  <a:tcPr/>
                </a:tc>
                <a:tc>
                  <a:txBody>
                    <a:bodyPr/>
                    <a:lstStyle/>
                    <a:p>
                      <a:r>
                        <a:rPr lang="en-US" dirty="0" smtClean="0"/>
                        <a:t>-</a:t>
                      </a:r>
                      <a:endParaRPr lang="en-SG" dirty="0"/>
                    </a:p>
                  </a:txBody>
                  <a:tcPr/>
                </a:tc>
                <a:tc>
                  <a:txBody>
                    <a:bodyPr/>
                    <a:lstStyle/>
                    <a:p>
                      <a:r>
                        <a:rPr lang="en-US" dirty="0" smtClean="0"/>
                        <a:t>VCU displays “NUC countdown” OSD, then “NUC now” OSD on VDU</a:t>
                      </a:r>
                      <a:endParaRPr lang="en-S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VDU shows “NUC countdown” OSD, TI performs NUC, VDU shows “NUC now” OSD</a:t>
                      </a:r>
                      <a:endParaRPr lang="en-SG" dirty="0" smtClean="0"/>
                    </a:p>
                  </a:txBody>
                  <a:tcPr/>
                </a:tc>
                <a:extLst>
                  <a:ext uri="{0D108BD9-81ED-4DB2-BD59-A6C34878D82A}">
                    <a16:rowId xmlns:a16="http://schemas.microsoft.com/office/drawing/2014/main" val="1642398119"/>
                  </a:ext>
                </a:extLst>
              </a:tr>
            </a:tbl>
          </a:graphicData>
        </a:graphic>
      </p:graphicFrame>
      <p:sp>
        <p:nvSpPr>
          <p:cNvPr id="10" name="TextBox 9"/>
          <p:cNvSpPr txBox="1"/>
          <p:nvPr/>
        </p:nvSpPr>
        <p:spPr>
          <a:xfrm>
            <a:off x="3731491" y="3477346"/>
            <a:ext cx="8128000" cy="646331"/>
          </a:xfrm>
          <a:prstGeom prst="rect">
            <a:avLst/>
          </a:prstGeom>
          <a:noFill/>
        </p:spPr>
        <p:txBody>
          <a:bodyPr wrap="square" rtlCol="0">
            <a:spAutoFit/>
          </a:bodyPr>
          <a:lstStyle/>
          <a:p>
            <a:r>
              <a:rPr lang="en-US" dirty="0" smtClean="0"/>
              <a:t>* NUC RS422 message protocol pending from camera supplier</a:t>
            </a:r>
          </a:p>
          <a:p>
            <a:r>
              <a:rPr lang="en-US" dirty="0" smtClean="0"/>
              <a:t>** Actual countdown time to be confirmed with camera supplier</a:t>
            </a:r>
          </a:p>
        </p:txBody>
      </p:sp>
      <p:pic>
        <p:nvPicPr>
          <p:cNvPr id="3" name="Picture 2"/>
          <p:cNvPicPr>
            <a:picLocks noChangeAspect="1"/>
          </p:cNvPicPr>
          <p:nvPr/>
        </p:nvPicPr>
        <p:blipFill>
          <a:blip r:embed="rId2"/>
          <a:stretch>
            <a:fillRect/>
          </a:stretch>
        </p:blipFill>
        <p:spPr>
          <a:xfrm>
            <a:off x="3829699" y="5107327"/>
            <a:ext cx="2685327" cy="753374"/>
          </a:xfrm>
          <a:prstGeom prst="rect">
            <a:avLst/>
          </a:prstGeom>
        </p:spPr>
      </p:pic>
      <p:sp>
        <p:nvSpPr>
          <p:cNvPr id="9" name="TextBox 8"/>
          <p:cNvSpPr txBox="1"/>
          <p:nvPr/>
        </p:nvSpPr>
        <p:spPr>
          <a:xfrm>
            <a:off x="3956125" y="5983952"/>
            <a:ext cx="2432473" cy="646331"/>
          </a:xfrm>
          <a:prstGeom prst="rect">
            <a:avLst/>
          </a:prstGeom>
          <a:noFill/>
        </p:spPr>
        <p:txBody>
          <a:bodyPr wrap="square" rtlCol="0">
            <a:spAutoFit/>
          </a:bodyPr>
          <a:lstStyle/>
          <a:p>
            <a:r>
              <a:rPr lang="en-US" dirty="0" smtClean="0"/>
              <a:t>“NUC Countdown” OSD (Sample)</a:t>
            </a:r>
          </a:p>
        </p:txBody>
      </p:sp>
      <p:pic>
        <p:nvPicPr>
          <p:cNvPr id="5" name="Picture 4"/>
          <p:cNvPicPr>
            <a:picLocks noChangeAspect="1"/>
          </p:cNvPicPr>
          <p:nvPr/>
        </p:nvPicPr>
        <p:blipFill>
          <a:blip r:embed="rId3"/>
          <a:stretch>
            <a:fillRect/>
          </a:stretch>
        </p:blipFill>
        <p:spPr>
          <a:xfrm>
            <a:off x="7795491" y="4056690"/>
            <a:ext cx="2523281" cy="1920815"/>
          </a:xfrm>
          <a:prstGeom prst="rect">
            <a:avLst/>
          </a:prstGeom>
        </p:spPr>
      </p:pic>
      <p:sp>
        <p:nvSpPr>
          <p:cNvPr id="11" name="TextBox 10"/>
          <p:cNvSpPr txBox="1"/>
          <p:nvPr/>
        </p:nvSpPr>
        <p:spPr>
          <a:xfrm>
            <a:off x="6768423" y="5983952"/>
            <a:ext cx="5091068" cy="646331"/>
          </a:xfrm>
          <a:prstGeom prst="rect">
            <a:avLst/>
          </a:prstGeom>
          <a:noFill/>
        </p:spPr>
        <p:txBody>
          <a:bodyPr wrap="square" rtlCol="0">
            <a:spAutoFit/>
          </a:bodyPr>
          <a:lstStyle/>
          <a:p>
            <a:r>
              <a:rPr lang="en-US" dirty="0" smtClean="0"/>
              <a:t>“NUC now” OSD (Sample)</a:t>
            </a:r>
          </a:p>
          <a:p>
            <a:r>
              <a:rPr lang="en-US" dirty="0" smtClean="0"/>
              <a:t>* May be shifted if it overlaps with lane markers</a:t>
            </a:r>
          </a:p>
        </p:txBody>
      </p:sp>
      <p:pic>
        <p:nvPicPr>
          <p:cNvPr id="6" name="Picture 5"/>
          <p:cNvPicPr>
            <a:picLocks noChangeAspect="1"/>
          </p:cNvPicPr>
          <p:nvPr/>
        </p:nvPicPr>
        <p:blipFill>
          <a:blip r:embed="rId4"/>
          <a:stretch>
            <a:fillRect/>
          </a:stretch>
        </p:blipFill>
        <p:spPr>
          <a:xfrm>
            <a:off x="7218043" y="5336694"/>
            <a:ext cx="138896" cy="155275"/>
          </a:xfrm>
          <a:prstGeom prst="rect">
            <a:avLst/>
          </a:prstGeom>
        </p:spPr>
      </p:pic>
      <p:cxnSp>
        <p:nvCxnSpPr>
          <p:cNvPr id="12" name="Straight Arrow Connector 11"/>
          <p:cNvCxnSpPr>
            <a:stCxn id="13" idx="2"/>
            <a:endCxn id="3" idx="0"/>
          </p:cNvCxnSpPr>
          <p:nvPr/>
        </p:nvCxnSpPr>
        <p:spPr>
          <a:xfrm flipH="1">
            <a:off x="5172363" y="4615344"/>
            <a:ext cx="1043360" cy="491983"/>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322759" y="4246012"/>
            <a:ext cx="1785928" cy="369332"/>
          </a:xfrm>
          <a:prstGeom prst="rect">
            <a:avLst/>
          </a:prstGeom>
          <a:noFill/>
        </p:spPr>
        <p:txBody>
          <a:bodyPr wrap="square" rtlCol="0">
            <a:spAutoFit/>
          </a:bodyPr>
          <a:lstStyle/>
          <a:p>
            <a:r>
              <a:rPr lang="en-US" dirty="0" smtClean="0"/>
              <a:t>To be in white</a:t>
            </a:r>
          </a:p>
        </p:txBody>
      </p:sp>
      <p:cxnSp>
        <p:nvCxnSpPr>
          <p:cNvPr id="15" name="Straight Arrow Connector 14"/>
          <p:cNvCxnSpPr>
            <a:stCxn id="13" idx="2"/>
            <a:endCxn id="6" idx="1"/>
          </p:cNvCxnSpPr>
          <p:nvPr/>
        </p:nvCxnSpPr>
        <p:spPr>
          <a:xfrm>
            <a:off x="6215723" y="4615344"/>
            <a:ext cx="1002320" cy="798988"/>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0318772" y="5056235"/>
            <a:ext cx="1569755" cy="830997"/>
          </a:xfrm>
          <a:prstGeom prst="rect">
            <a:avLst/>
          </a:prstGeom>
          <a:noFill/>
        </p:spPr>
        <p:txBody>
          <a:bodyPr wrap="square" rtlCol="0">
            <a:spAutoFit/>
          </a:bodyPr>
          <a:lstStyle/>
          <a:p>
            <a:r>
              <a:rPr lang="en-SG" sz="1600" dirty="0" smtClean="0"/>
              <a:t>Icon </a:t>
            </a:r>
            <a:r>
              <a:rPr lang="en-SG" sz="1600" dirty="0"/>
              <a:t>height shall not be larger than 10% of </a:t>
            </a:r>
            <a:r>
              <a:rPr lang="en-SG" sz="1600" dirty="0" smtClean="0"/>
              <a:t>V</a:t>
            </a:r>
            <a:endParaRPr lang="en-SG" sz="1600" dirty="0"/>
          </a:p>
        </p:txBody>
      </p:sp>
    </p:spTree>
    <p:extLst>
      <p:ext uri="{BB962C8B-B14F-4D97-AF65-F5344CB8AC3E}">
        <p14:creationId xmlns:p14="http://schemas.microsoft.com/office/powerpoint/2010/main" val="1191801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765486072"/>
              </p:ext>
            </p:extLst>
          </p:nvPr>
        </p:nvGraphicFramePr>
        <p:xfrm>
          <a:off x="368801" y="572351"/>
          <a:ext cx="3168727" cy="1345115"/>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86082509"/>
                    </a:ext>
                  </a:extLst>
                </a:gridCol>
                <a:gridCol w="1442870">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a:t>J4 - TV07RW-17-20SN</a:t>
                      </a: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SG" sz="1200"/>
                        <a:t>A</a:t>
                      </a:r>
                    </a:p>
                  </a:txBody>
                  <a:tcPr marL="68580" marR="68580" marT="0" marB="0" anchor="ctr"/>
                </a:tc>
                <a:tc>
                  <a:txBody>
                    <a:bodyPr/>
                    <a:lstStyle/>
                    <a:p>
                      <a:pPr>
                        <a:lnSpc>
                          <a:spcPct val="107000"/>
                        </a:lnSpc>
                        <a:spcAft>
                          <a:spcPts val="0"/>
                        </a:spcAft>
                      </a:pPr>
                      <a:r>
                        <a:rPr lang="en-SG" sz="1200" dirty="0"/>
                        <a:t>HD-SDI INPUT 1</a:t>
                      </a:r>
                    </a:p>
                  </a:txBody>
                  <a:tcPr marL="68580" marR="68580" marT="0" marB="0" anchor="ctr"/>
                </a:tc>
                <a:tc>
                  <a:txBody>
                    <a:bodyPr/>
                    <a:lstStyle/>
                    <a:p>
                      <a:pPr>
                        <a:lnSpc>
                          <a:spcPct val="107000"/>
                        </a:lnSpc>
                        <a:spcAft>
                          <a:spcPts val="0"/>
                        </a:spcAft>
                      </a:pPr>
                      <a:r>
                        <a:rPr lang="en-US" sz="1200" dirty="0" smtClean="0"/>
                        <a:t>Front TI</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SG" sz="1200"/>
                        <a:t>B</a:t>
                      </a:r>
                    </a:p>
                  </a:txBody>
                  <a:tcPr marL="68580" marR="68580" marT="0" marB="0" anchor="ctr"/>
                </a:tc>
                <a:tc>
                  <a:txBody>
                    <a:bodyPr/>
                    <a:lstStyle/>
                    <a:p>
                      <a:pPr>
                        <a:lnSpc>
                          <a:spcPct val="107000"/>
                        </a:lnSpc>
                        <a:spcAft>
                          <a:spcPts val="0"/>
                        </a:spcAft>
                      </a:pPr>
                      <a:r>
                        <a:rPr lang="en-SG" sz="1200"/>
                        <a:t>HD-SDI INPUT 2</a:t>
                      </a:r>
                    </a:p>
                  </a:txBody>
                  <a:tcPr marL="68580" marR="68580" marT="0" marB="0" anchor="ctr"/>
                </a:tc>
                <a:tc>
                  <a:txBody>
                    <a:bodyPr/>
                    <a:lstStyle/>
                    <a:p>
                      <a:pPr>
                        <a:lnSpc>
                          <a:spcPct val="107000"/>
                        </a:lnSpc>
                        <a:spcAft>
                          <a:spcPts val="0"/>
                        </a:spcAft>
                      </a:pPr>
                      <a:r>
                        <a:rPr lang="en-US" sz="1200" dirty="0" smtClean="0"/>
                        <a:t>Rear Near</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SG" sz="1200"/>
                        <a:t>C</a:t>
                      </a:r>
                    </a:p>
                  </a:txBody>
                  <a:tcPr marL="68580" marR="68580" marT="0" marB="0" anchor="ctr"/>
                </a:tc>
                <a:tc>
                  <a:txBody>
                    <a:bodyPr/>
                    <a:lstStyle/>
                    <a:p>
                      <a:pPr>
                        <a:lnSpc>
                          <a:spcPct val="107000"/>
                        </a:lnSpc>
                        <a:spcAft>
                          <a:spcPts val="0"/>
                        </a:spcAft>
                      </a:pPr>
                      <a:r>
                        <a:rPr lang="en-SG" sz="1200"/>
                        <a:t>HD-SDI INPUT 3</a:t>
                      </a:r>
                    </a:p>
                  </a:txBody>
                  <a:tcPr marL="68580" marR="68580" marT="0" marB="0" anchor="ctr"/>
                </a:tc>
                <a:tc>
                  <a:txBody>
                    <a:bodyPr/>
                    <a:lstStyle/>
                    <a:p>
                      <a:pPr>
                        <a:lnSpc>
                          <a:spcPct val="107000"/>
                        </a:lnSpc>
                        <a:spcAft>
                          <a:spcPts val="0"/>
                        </a:spcAft>
                      </a:pPr>
                      <a:r>
                        <a:rPr lang="en-US" sz="1200" dirty="0" smtClean="0"/>
                        <a:t>Rear Far</a:t>
                      </a:r>
                      <a:endParaRPr lang="en-SG" sz="1200" dirty="0"/>
                    </a:p>
                  </a:txBody>
                  <a:tcPr marL="68580" marR="68580" marT="0" marB="0" anchor="ctr"/>
                </a:tc>
                <a:extLst>
                  <a:ext uri="{0D108BD9-81ED-4DB2-BD59-A6C34878D82A}">
                    <a16:rowId xmlns:a16="http://schemas.microsoft.com/office/drawing/2014/main" val="1973631581"/>
                  </a:ext>
                </a:extLst>
              </a:tr>
              <a:tr h="269023">
                <a:tc>
                  <a:txBody>
                    <a:bodyPr/>
                    <a:lstStyle/>
                    <a:p>
                      <a:pPr>
                        <a:lnSpc>
                          <a:spcPct val="107000"/>
                        </a:lnSpc>
                        <a:spcAft>
                          <a:spcPts val="0"/>
                        </a:spcAft>
                      </a:pPr>
                      <a:r>
                        <a:rPr lang="en-SG" sz="1200"/>
                        <a:t>D</a:t>
                      </a:r>
                    </a:p>
                  </a:txBody>
                  <a:tcPr marL="68580" marR="68580" marT="0" marB="0" anchor="ctr"/>
                </a:tc>
                <a:tc>
                  <a:txBody>
                    <a:bodyPr/>
                    <a:lstStyle/>
                    <a:p>
                      <a:pPr>
                        <a:lnSpc>
                          <a:spcPct val="107000"/>
                        </a:lnSpc>
                        <a:spcAft>
                          <a:spcPts val="0"/>
                        </a:spcAft>
                      </a:pPr>
                      <a:r>
                        <a:rPr lang="en-SG" sz="1200" dirty="0"/>
                        <a:t>HD-SDI INPUT 4</a:t>
                      </a:r>
                    </a:p>
                  </a:txBody>
                  <a:tcPr marL="68580" marR="68580" marT="0" marB="0" anchor="ctr"/>
                </a:tc>
                <a:tc>
                  <a:txBody>
                    <a:bodyPr/>
                    <a:lstStyle/>
                    <a:p>
                      <a:pPr>
                        <a:lnSpc>
                          <a:spcPct val="107000"/>
                        </a:lnSpc>
                        <a:spcAft>
                          <a:spcPts val="0"/>
                        </a:spcAft>
                      </a:pPr>
                      <a:r>
                        <a:rPr lang="en-US" sz="1200" dirty="0" smtClean="0"/>
                        <a:t>Trailer</a:t>
                      </a:r>
                      <a:endParaRPr lang="en-SG" sz="1200" dirty="0"/>
                    </a:p>
                  </a:txBody>
                  <a:tcPr marL="68580" marR="68580" marT="0" marB="0" anchor="ctr"/>
                </a:tc>
                <a:extLst>
                  <a:ext uri="{0D108BD9-81ED-4DB2-BD59-A6C34878D82A}">
                    <a16:rowId xmlns:a16="http://schemas.microsoft.com/office/drawing/2014/main" val="418850187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236949467"/>
              </p:ext>
            </p:extLst>
          </p:nvPr>
        </p:nvGraphicFramePr>
        <p:xfrm>
          <a:off x="368801" y="4199142"/>
          <a:ext cx="3168727" cy="2421207"/>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2888483"/>
                    </a:ext>
                  </a:extLst>
                </a:gridCol>
                <a:gridCol w="1442870">
                  <a:extLst>
                    <a:ext uri="{9D8B030D-6E8A-4147-A177-3AD203B41FA5}">
                      <a16:colId xmlns:a16="http://schemas.microsoft.com/office/drawing/2014/main" val="3752089026"/>
                    </a:ext>
                  </a:extLst>
                </a:gridCol>
                <a:gridCol w="1442870">
                  <a:extLst>
                    <a:ext uri="{9D8B030D-6E8A-4147-A177-3AD203B41FA5}">
                      <a16:colId xmlns:a16="http://schemas.microsoft.com/office/drawing/2014/main" val="3460714710"/>
                    </a:ext>
                  </a:extLst>
                </a:gridCol>
              </a:tblGrid>
              <a:tr h="269023">
                <a:tc gridSpan="3">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J7 - D38999/24WG11SN</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603845671"/>
                  </a:ext>
                </a:extLst>
              </a:tr>
              <a:tr h="269023">
                <a:tc>
                  <a:txBody>
                    <a:bodyPr/>
                    <a:lstStyle/>
                    <a:p>
                      <a:pPr>
                        <a:lnSpc>
                          <a:spcPct val="107000"/>
                        </a:lnSpc>
                        <a:spcAft>
                          <a:spcPts val="0"/>
                        </a:spcAft>
                      </a:pPr>
                      <a:r>
                        <a:rPr lang="en-SG"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en-SG"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1</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VDU</a:t>
                      </a:r>
                      <a:endParaRPr lang="en-SG" sz="1200" dirty="0"/>
                    </a:p>
                  </a:txBody>
                  <a:tcPr marL="68580" marR="68580" marT="0" marB="0" anchor="ctr"/>
                </a:tc>
                <a:extLst>
                  <a:ext uri="{0D108BD9-81ED-4DB2-BD59-A6C34878D82A}">
                    <a16:rowId xmlns:a16="http://schemas.microsoft.com/office/drawing/2014/main" val="1839098319"/>
                  </a:ext>
                </a:extLst>
              </a:tr>
              <a:tr h="269023">
                <a:tc>
                  <a:txBody>
                    <a:bodyPr/>
                    <a:lstStyle/>
                    <a:p>
                      <a:pPr>
                        <a:lnSpc>
                          <a:spcPct val="107000"/>
                        </a:lnSpc>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B</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2</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WIM 1</a:t>
                      </a:r>
                      <a:endParaRPr lang="en-SG" sz="1200" dirty="0"/>
                    </a:p>
                  </a:txBody>
                  <a:tcPr marL="68580" marR="68580" marT="0" marB="0" anchor="ctr"/>
                </a:tc>
                <a:extLst>
                  <a:ext uri="{0D108BD9-81ED-4DB2-BD59-A6C34878D82A}">
                    <a16:rowId xmlns:a16="http://schemas.microsoft.com/office/drawing/2014/main" val="1247798040"/>
                  </a:ext>
                </a:extLst>
              </a:tr>
              <a:tr h="269023">
                <a:tc>
                  <a:txBody>
                    <a:bodyPr/>
                    <a:lstStyle/>
                    <a:p>
                      <a:pPr>
                        <a:lnSpc>
                          <a:spcPct val="107000"/>
                        </a:lnSpc>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3</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WIM 2</a:t>
                      </a:r>
                      <a:endParaRPr lang="en-SG" sz="1200" dirty="0"/>
                    </a:p>
                  </a:txBody>
                  <a:tcPr marL="68580" marR="68580" marT="0" marB="0" anchor="ctr"/>
                </a:tc>
                <a:extLst>
                  <a:ext uri="{0D108BD9-81ED-4DB2-BD59-A6C34878D82A}">
                    <a16:rowId xmlns:a16="http://schemas.microsoft.com/office/drawing/2014/main" val="1387393153"/>
                  </a:ext>
                </a:extLst>
              </a:tr>
              <a:tr h="269023">
                <a:tc>
                  <a:txBody>
                    <a:bodyPr/>
                    <a:lstStyle/>
                    <a:p>
                      <a:pPr>
                        <a:lnSpc>
                          <a:spcPct val="107000"/>
                        </a:lnSpc>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D</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4</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WIM 3</a:t>
                      </a:r>
                      <a:endParaRPr lang="en-SG" sz="1200" dirty="0"/>
                    </a:p>
                  </a:txBody>
                  <a:tcPr marL="68580" marR="68580" marT="0" marB="0" anchor="ctr"/>
                </a:tc>
                <a:extLst>
                  <a:ext uri="{0D108BD9-81ED-4DB2-BD59-A6C34878D82A}">
                    <a16:rowId xmlns:a16="http://schemas.microsoft.com/office/drawing/2014/main" val="2207895912"/>
                  </a:ext>
                </a:extLst>
              </a:tr>
              <a:tr h="269023">
                <a:tc>
                  <a:txBody>
                    <a:bodyPr/>
                    <a:lstStyle/>
                    <a:p>
                      <a:pPr>
                        <a:lnSpc>
                          <a:spcPct val="107000"/>
                        </a:lnSpc>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E</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5</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FD1</a:t>
                      </a:r>
                      <a:endParaRPr lang="en-SG" sz="1200" dirty="0"/>
                    </a:p>
                  </a:txBody>
                  <a:tcPr marL="68580" marR="68580" marT="0" marB="0" anchor="ctr"/>
                </a:tc>
                <a:extLst>
                  <a:ext uri="{0D108BD9-81ED-4DB2-BD59-A6C34878D82A}">
                    <a16:rowId xmlns:a16="http://schemas.microsoft.com/office/drawing/2014/main" val="3579321260"/>
                  </a:ext>
                </a:extLst>
              </a:tr>
              <a:tr h="269023">
                <a:tc>
                  <a:txBody>
                    <a:bodyPr/>
                    <a:lstStyle/>
                    <a:p>
                      <a:pPr>
                        <a:lnSpc>
                          <a:spcPct val="107000"/>
                        </a:lnSpc>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6</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FD2</a:t>
                      </a:r>
                      <a:endParaRPr lang="en-SG" sz="1200" dirty="0"/>
                    </a:p>
                  </a:txBody>
                  <a:tcPr marL="68580" marR="68580" marT="0" marB="0" anchor="ctr"/>
                </a:tc>
                <a:extLst>
                  <a:ext uri="{0D108BD9-81ED-4DB2-BD59-A6C34878D82A}">
                    <a16:rowId xmlns:a16="http://schemas.microsoft.com/office/drawing/2014/main" val="3797190114"/>
                  </a:ext>
                </a:extLst>
              </a:tr>
              <a:tr h="269023">
                <a:tc>
                  <a:txBody>
                    <a:bodyPr/>
                    <a:lstStyle/>
                    <a:p>
                      <a:pPr>
                        <a:lnSpc>
                          <a:spcPct val="107000"/>
                        </a:lnSpc>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7</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RD1</a:t>
                      </a:r>
                      <a:endParaRPr lang="en-SG" sz="1200" dirty="0"/>
                    </a:p>
                  </a:txBody>
                  <a:tcPr marL="68580" marR="68580" marT="0" marB="0" anchor="ctr"/>
                </a:tc>
                <a:extLst>
                  <a:ext uri="{0D108BD9-81ED-4DB2-BD59-A6C34878D82A}">
                    <a16:rowId xmlns:a16="http://schemas.microsoft.com/office/drawing/2014/main" val="413717026"/>
                  </a:ext>
                </a:extLst>
              </a:tr>
              <a:tr h="269023">
                <a:tc>
                  <a:txBody>
                    <a:bodyPr/>
                    <a:lstStyle/>
                    <a:p>
                      <a:pPr>
                        <a:lnSpc>
                          <a:spcPct val="107000"/>
                        </a:lnSpc>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H</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SG" sz="120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HD-SDI OUTPUT 8</a:t>
                      </a:r>
                      <a:endParaRPr lang="en-SG"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200" dirty="0" smtClean="0"/>
                        <a:t>RD2</a:t>
                      </a:r>
                      <a:endParaRPr lang="en-SG" sz="1200" dirty="0"/>
                    </a:p>
                  </a:txBody>
                  <a:tcPr marL="68580" marR="68580" marT="0" marB="0" anchor="ctr"/>
                </a:tc>
                <a:extLst>
                  <a:ext uri="{0D108BD9-81ED-4DB2-BD59-A6C34878D82A}">
                    <a16:rowId xmlns:a16="http://schemas.microsoft.com/office/drawing/2014/main" val="818551008"/>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124069250"/>
              </p:ext>
            </p:extLst>
          </p:nvPr>
        </p:nvGraphicFramePr>
        <p:xfrm>
          <a:off x="3731491" y="572351"/>
          <a:ext cx="8128000" cy="402844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3983651129"/>
                    </a:ext>
                  </a:extLst>
                </a:gridCol>
                <a:gridCol w="2032000">
                  <a:extLst>
                    <a:ext uri="{9D8B030D-6E8A-4147-A177-3AD203B41FA5}">
                      <a16:colId xmlns:a16="http://schemas.microsoft.com/office/drawing/2014/main" val="2832685308"/>
                    </a:ext>
                  </a:extLst>
                </a:gridCol>
                <a:gridCol w="2032000">
                  <a:extLst>
                    <a:ext uri="{9D8B030D-6E8A-4147-A177-3AD203B41FA5}">
                      <a16:colId xmlns:a16="http://schemas.microsoft.com/office/drawing/2014/main" val="400572796"/>
                    </a:ext>
                  </a:extLst>
                </a:gridCol>
                <a:gridCol w="2032000">
                  <a:extLst>
                    <a:ext uri="{9D8B030D-6E8A-4147-A177-3AD203B41FA5}">
                      <a16:colId xmlns:a16="http://schemas.microsoft.com/office/drawing/2014/main" val="2104263671"/>
                    </a:ext>
                  </a:extLst>
                </a:gridCol>
              </a:tblGrid>
              <a:tr h="370840">
                <a:tc>
                  <a:txBody>
                    <a:bodyPr/>
                    <a:lstStyle/>
                    <a:p>
                      <a:r>
                        <a:rPr lang="en-US" dirty="0" smtClean="0"/>
                        <a:t>DDS Message*</a:t>
                      </a:r>
                      <a:endParaRPr lang="en-SG" dirty="0"/>
                    </a:p>
                  </a:txBody>
                  <a:tcPr/>
                </a:tc>
                <a:tc>
                  <a:txBody>
                    <a:bodyPr/>
                    <a:lstStyle/>
                    <a:p>
                      <a:r>
                        <a:rPr lang="en-US" dirty="0" smtClean="0"/>
                        <a:t>Switching</a:t>
                      </a:r>
                      <a:r>
                        <a:rPr lang="en-US" baseline="0" dirty="0" smtClean="0"/>
                        <a:t> Type</a:t>
                      </a:r>
                      <a:endParaRPr lang="en-SG" dirty="0"/>
                    </a:p>
                  </a:txBody>
                  <a:tcPr/>
                </a:tc>
                <a:tc>
                  <a:txBody>
                    <a:bodyPr/>
                    <a:lstStyle/>
                    <a:p>
                      <a:r>
                        <a:rPr lang="en-US" dirty="0" smtClean="0"/>
                        <a:t>Output</a:t>
                      </a:r>
                      <a:endParaRPr lang="en-SG" dirty="0"/>
                    </a:p>
                  </a:txBody>
                  <a:tcPr/>
                </a:tc>
                <a:tc>
                  <a:txBody>
                    <a:bodyPr/>
                    <a:lstStyle/>
                    <a:p>
                      <a:r>
                        <a:rPr lang="en-US" dirty="0" smtClean="0"/>
                        <a:t>Expected Result</a:t>
                      </a:r>
                      <a:endParaRPr lang="en-SG" dirty="0"/>
                    </a:p>
                  </a:txBody>
                  <a:tcPr/>
                </a:tc>
                <a:extLst>
                  <a:ext uri="{0D108BD9-81ED-4DB2-BD59-A6C34878D82A}">
                    <a16:rowId xmlns:a16="http://schemas.microsoft.com/office/drawing/2014/main" val="2672070184"/>
                  </a:ext>
                </a:extLst>
              </a:tr>
              <a:tr h="370840">
                <a:tc>
                  <a:txBody>
                    <a:bodyPr/>
                    <a:lstStyle/>
                    <a:p>
                      <a:r>
                        <a:rPr lang="en-US" dirty="0" smtClean="0"/>
                        <a:t>Output X requests Stream Y</a:t>
                      </a:r>
                      <a:endParaRPr lang="en-SG" dirty="0"/>
                    </a:p>
                  </a:txBody>
                  <a:tcPr/>
                </a:tc>
                <a:tc>
                  <a:txBody>
                    <a:bodyPr/>
                    <a:lstStyle/>
                    <a:p>
                      <a:r>
                        <a:rPr lang="en-US" dirty="0" smtClean="0"/>
                        <a:t>HD-SDI</a:t>
                      </a:r>
                      <a:endParaRPr lang="en-SG" dirty="0"/>
                    </a:p>
                  </a:txBody>
                  <a:tcPr/>
                </a:tc>
                <a:tc>
                  <a:txBody>
                    <a:bodyPr/>
                    <a:lstStyle/>
                    <a:p>
                      <a:r>
                        <a:rPr lang="en-US" dirty="0" smtClean="0"/>
                        <a:t>J7</a:t>
                      </a:r>
                      <a:r>
                        <a:rPr lang="en-US" baseline="0" dirty="0" smtClean="0"/>
                        <a:t> output X switches to J4/J5 input Y</a:t>
                      </a:r>
                      <a:endParaRPr lang="en-SG" dirty="0"/>
                    </a:p>
                  </a:txBody>
                  <a:tcPr/>
                </a:tc>
                <a:tc>
                  <a:txBody>
                    <a:bodyPr/>
                    <a:lstStyle/>
                    <a:p>
                      <a:r>
                        <a:rPr lang="en-US" dirty="0" smtClean="0"/>
                        <a:t>Display</a:t>
                      </a:r>
                      <a:r>
                        <a:rPr lang="en-US" baseline="0" dirty="0" smtClean="0"/>
                        <a:t> X shows video stream Y</a:t>
                      </a:r>
                      <a:endParaRPr lang="en-SG" dirty="0"/>
                    </a:p>
                  </a:txBody>
                  <a:tcPr/>
                </a:tc>
                <a:extLst>
                  <a:ext uri="{0D108BD9-81ED-4DB2-BD59-A6C34878D82A}">
                    <a16:rowId xmlns:a16="http://schemas.microsoft.com/office/drawing/2014/main" val="1408875703"/>
                  </a:ext>
                </a:extLst>
              </a:tr>
              <a:tr h="370840">
                <a:tc>
                  <a:txBody>
                    <a:bodyPr/>
                    <a:lstStyle/>
                    <a:p>
                      <a:r>
                        <a:rPr lang="en-US" dirty="0" smtClean="0"/>
                        <a:t>Output 1 requested Stream Y</a:t>
                      </a:r>
                      <a:endParaRPr lang="en-SG" dirty="0"/>
                    </a:p>
                  </a:txBody>
                  <a:tcPr/>
                </a:tc>
                <a:tc>
                  <a:txBody>
                    <a:bodyPr/>
                    <a:lstStyle/>
                    <a:p>
                      <a:r>
                        <a:rPr lang="en-US" dirty="0" smtClean="0"/>
                        <a:t>HD-SDI</a:t>
                      </a:r>
                      <a:endParaRPr lang="en-SG" dirty="0"/>
                    </a:p>
                  </a:txBody>
                  <a:tcPr/>
                </a:tc>
                <a:tc>
                  <a:txBody>
                    <a:bodyPr/>
                    <a:lstStyle/>
                    <a:p>
                      <a:r>
                        <a:rPr lang="en-US" dirty="0" smtClean="0"/>
                        <a:t>No change</a:t>
                      </a:r>
                      <a:endParaRPr lang="en-SG" dirty="0"/>
                    </a:p>
                  </a:txBody>
                  <a:tcPr/>
                </a:tc>
                <a:tc>
                  <a:txBody>
                    <a:bodyPr/>
                    <a:lstStyle/>
                    <a:p>
                      <a:r>
                        <a:rPr lang="en-US" dirty="0" smtClean="0"/>
                        <a:t>Reject changing of VDU view through network message</a:t>
                      </a:r>
                      <a:endParaRPr lang="en-SG" dirty="0"/>
                    </a:p>
                  </a:txBody>
                  <a:tcPr/>
                </a:tc>
                <a:extLst>
                  <a:ext uri="{0D108BD9-81ED-4DB2-BD59-A6C34878D82A}">
                    <a16:rowId xmlns:a16="http://schemas.microsoft.com/office/drawing/2014/main" val="2843516397"/>
                  </a:ext>
                </a:extLst>
              </a:tr>
              <a:tr h="370840">
                <a:tc>
                  <a:txBody>
                    <a:bodyPr/>
                    <a:lstStyle/>
                    <a:p>
                      <a:r>
                        <a:rPr lang="en-US" dirty="0" smtClean="0"/>
                        <a:t>1x-4x</a:t>
                      </a:r>
                      <a:r>
                        <a:rPr lang="en-US" baseline="0" dirty="0" smtClean="0"/>
                        <a:t> stream requested on GigE</a:t>
                      </a:r>
                      <a:endParaRPr lang="en-SG" dirty="0"/>
                    </a:p>
                  </a:txBody>
                  <a:tcPr/>
                </a:tc>
                <a:tc>
                  <a:txBody>
                    <a:bodyPr/>
                    <a:lstStyle/>
                    <a:p>
                      <a:r>
                        <a:rPr lang="en-US" dirty="0" smtClean="0"/>
                        <a:t>Network</a:t>
                      </a:r>
                      <a:endParaRPr lang="en-SG" dirty="0"/>
                    </a:p>
                  </a:txBody>
                  <a:tcPr/>
                </a:tc>
                <a:tc>
                  <a:txBody>
                    <a:bodyPr/>
                    <a:lstStyle/>
                    <a:p>
                      <a:r>
                        <a:rPr lang="en-US" dirty="0" smtClean="0"/>
                        <a:t>GigE 2 streams 1-4x selected streams</a:t>
                      </a:r>
                      <a:endParaRPr lang="en-SG" dirty="0"/>
                    </a:p>
                  </a:txBody>
                  <a:tcPr/>
                </a:tc>
                <a:tc>
                  <a:txBody>
                    <a:bodyPr/>
                    <a:lstStyle/>
                    <a:p>
                      <a:r>
                        <a:rPr lang="en-US" dirty="0" smtClean="0"/>
                        <a:t>Requested 1-4x streams available to pull from</a:t>
                      </a:r>
                      <a:r>
                        <a:rPr lang="en-US" baseline="0" dirty="0" smtClean="0"/>
                        <a:t> network switch</a:t>
                      </a:r>
                      <a:endParaRPr lang="en-SG" dirty="0"/>
                    </a:p>
                  </a:txBody>
                  <a:tcPr/>
                </a:tc>
                <a:extLst>
                  <a:ext uri="{0D108BD9-81ED-4DB2-BD59-A6C34878D82A}">
                    <a16:rowId xmlns:a16="http://schemas.microsoft.com/office/drawing/2014/main" val="1596936741"/>
                  </a:ext>
                </a:extLst>
              </a:tr>
              <a:tr h="370840">
                <a:tc>
                  <a:txBody>
                    <a:bodyPr/>
                    <a:lstStyle/>
                    <a:p>
                      <a:r>
                        <a:rPr lang="en-US" dirty="0" smtClean="0"/>
                        <a:t>Request to</a:t>
                      </a:r>
                      <a:r>
                        <a:rPr lang="en-US" baseline="0" dirty="0" smtClean="0"/>
                        <a:t> stream input 9 or 10</a:t>
                      </a:r>
                      <a:endParaRPr lang="en-SG" dirty="0"/>
                    </a:p>
                  </a:txBody>
                  <a:tcPr/>
                </a:tc>
                <a:tc>
                  <a:txBody>
                    <a:bodyPr/>
                    <a:lstStyle/>
                    <a:p>
                      <a:r>
                        <a:rPr lang="en-US" dirty="0" smtClean="0"/>
                        <a:t>Network</a:t>
                      </a:r>
                      <a:endParaRPr lang="en-SG" dirty="0"/>
                    </a:p>
                  </a:txBody>
                  <a:tcPr/>
                </a:tc>
                <a:tc>
                  <a:txBody>
                    <a:bodyPr/>
                    <a:lstStyle/>
                    <a:p>
                      <a:r>
                        <a:rPr lang="en-US" dirty="0" smtClean="0"/>
                        <a:t>Ignore</a:t>
                      </a:r>
                      <a:endParaRPr lang="en-SG" dirty="0"/>
                    </a:p>
                  </a:txBody>
                  <a:tcPr/>
                </a:tc>
                <a:tc>
                  <a:txBody>
                    <a:bodyPr/>
                    <a:lstStyle/>
                    <a:p>
                      <a:r>
                        <a:rPr lang="en-US" dirty="0" smtClean="0"/>
                        <a:t>Stream the other requested videos</a:t>
                      </a:r>
                      <a:endParaRPr lang="en-SG" dirty="0"/>
                    </a:p>
                  </a:txBody>
                  <a:tcPr/>
                </a:tc>
                <a:extLst>
                  <a:ext uri="{0D108BD9-81ED-4DB2-BD59-A6C34878D82A}">
                    <a16:rowId xmlns:a16="http://schemas.microsoft.com/office/drawing/2014/main" val="2200746267"/>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097728281"/>
              </p:ext>
            </p:extLst>
          </p:nvPr>
        </p:nvGraphicFramePr>
        <p:xfrm>
          <a:off x="3731491" y="5544257"/>
          <a:ext cx="3168727" cy="1076092"/>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86082509"/>
                    </a:ext>
                  </a:extLst>
                </a:gridCol>
                <a:gridCol w="1442870">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smtClean="0"/>
                        <a:t>J3 – D38999/24WD35SN</a:t>
                      </a:r>
                      <a:endParaRPr lang="en-SG" sz="1200" dirty="0"/>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US" sz="1200" dirty="0" smtClean="0"/>
                        <a:t>-</a:t>
                      </a:r>
                      <a:endParaRPr lang="en-SG" sz="1200" dirty="0"/>
                    </a:p>
                  </a:txBody>
                  <a:tcPr marL="68580" marR="68580" marT="0" marB="0" anchor="ctr"/>
                </a:tc>
                <a:tc>
                  <a:txBody>
                    <a:bodyPr/>
                    <a:lstStyle/>
                    <a:p>
                      <a:pPr>
                        <a:lnSpc>
                          <a:spcPct val="107000"/>
                        </a:lnSpc>
                        <a:spcAft>
                          <a:spcPts val="0"/>
                        </a:spcAft>
                      </a:pPr>
                      <a:r>
                        <a:rPr lang="en-US" sz="1200" dirty="0" smtClean="0"/>
                        <a:t>GigE 1</a:t>
                      </a:r>
                      <a:endParaRPr lang="en-SG" sz="1200" dirty="0"/>
                    </a:p>
                  </a:txBody>
                  <a:tcPr marL="68580" marR="68580" marT="0" marB="0" anchor="ctr"/>
                </a:tc>
                <a:tc>
                  <a:txBody>
                    <a:bodyPr/>
                    <a:lstStyle/>
                    <a:p>
                      <a:pPr>
                        <a:lnSpc>
                          <a:spcPct val="107000"/>
                        </a:lnSpc>
                        <a:spcAft>
                          <a:spcPts val="0"/>
                        </a:spcAft>
                      </a:pPr>
                      <a:r>
                        <a:rPr lang="en-US" sz="1200" dirty="0" smtClean="0"/>
                        <a:t>Data LAN</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US" sz="1200" dirty="0" smtClean="0"/>
                        <a:t>-</a:t>
                      </a:r>
                      <a:endParaRPr lang="en-SG" sz="1200" dirty="0"/>
                    </a:p>
                  </a:txBody>
                  <a:tcPr marL="68580" marR="68580" marT="0" marB="0" anchor="ctr"/>
                </a:tc>
                <a:tc>
                  <a:txBody>
                    <a:bodyPr/>
                    <a:lstStyle/>
                    <a:p>
                      <a:pPr>
                        <a:lnSpc>
                          <a:spcPct val="107000"/>
                        </a:lnSpc>
                        <a:spcAft>
                          <a:spcPts val="0"/>
                        </a:spcAft>
                      </a:pPr>
                      <a:r>
                        <a:rPr lang="en-US" sz="1200" dirty="0" smtClean="0"/>
                        <a:t>GigE 2</a:t>
                      </a:r>
                      <a:endParaRPr lang="en-SG" sz="1200" dirty="0"/>
                    </a:p>
                  </a:txBody>
                  <a:tcPr marL="68580" marR="68580" marT="0" marB="0" anchor="ctr"/>
                </a:tc>
                <a:tc>
                  <a:txBody>
                    <a:bodyPr/>
                    <a:lstStyle/>
                    <a:p>
                      <a:pPr>
                        <a:lnSpc>
                          <a:spcPct val="107000"/>
                        </a:lnSpc>
                        <a:spcAft>
                          <a:spcPts val="0"/>
                        </a:spcAft>
                      </a:pPr>
                      <a:r>
                        <a:rPr lang="en-US" sz="1200" dirty="0" smtClean="0"/>
                        <a:t>Video LAN</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US" sz="1200" dirty="0" smtClean="0"/>
                        <a:t>-</a:t>
                      </a:r>
                      <a:endParaRPr lang="en-SG" sz="1200" dirty="0"/>
                    </a:p>
                  </a:txBody>
                  <a:tcPr marL="68580" marR="68580" marT="0" marB="0" anchor="ctr"/>
                </a:tc>
                <a:tc>
                  <a:txBody>
                    <a:bodyPr/>
                    <a:lstStyle/>
                    <a:p>
                      <a:pPr>
                        <a:lnSpc>
                          <a:spcPct val="107000"/>
                        </a:lnSpc>
                        <a:spcAft>
                          <a:spcPts val="0"/>
                        </a:spcAft>
                      </a:pPr>
                      <a:r>
                        <a:rPr lang="en-US" sz="1200" dirty="0" smtClean="0"/>
                        <a:t>GigE 3</a:t>
                      </a:r>
                      <a:endParaRPr lang="en-SG" sz="1200" dirty="0"/>
                    </a:p>
                  </a:txBody>
                  <a:tcPr marL="68580" marR="68580" marT="0" marB="0" anchor="ctr"/>
                </a:tc>
                <a:tc>
                  <a:txBody>
                    <a:bodyPr/>
                    <a:lstStyle/>
                    <a:p>
                      <a:pPr>
                        <a:lnSpc>
                          <a:spcPct val="107000"/>
                        </a:lnSpc>
                        <a:spcAft>
                          <a:spcPts val="0"/>
                        </a:spcAft>
                      </a:pPr>
                      <a:r>
                        <a:rPr lang="en-US" sz="1200" dirty="0" smtClean="0"/>
                        <a:t>Video LAN Spare</a:t>
                      </a:r>
                      <a:endParaRPr lang="en-SG" sz="1200" dirty="0"/>
                    </a:p>
                  </a:txBody>
                  <a:tcPr marL="68580" marR="68580" marT="0" marB="0" anchor="ctr"/>
                </a:tc>
                <a:extLst>
                  <a:ext uri="{0D108BD9-81ED-4DB2-BD59-A6C34878D82A}">
                    <a16:rowId xmlns:a16="http://schemas.microsoft.com/office/drawing/2014/main" val="1973631581"/>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602466227"/>
              </p:ext>
            </p:extLst>
          </p:nvPr>
        </p:nvGraphicFramePr>
        <p:xfrm>
          <a:off x="368800" y="2116723"/>
          <a:ext cx="3168727" cy="1883161"/>
        </p:xfrm>
        <a:graphic>
          <a:graphicData uri="http://schemas.openxmlformats.org/drawingml/2006/table">
            <a:tbl>
              <a:tblPr firstRow="1" firstCol="1" bandRow="1">
                <a:tableStyleId>{5940675A-B579-460E-94D1-54222C63F5DA}</a:tableStyleId>
              </a:tblPr>
              <a:tblGrid>
                <a:gridCol w="282987">
                  <a:extLst>
                    <a:ext uri="{9D8B030D-6E8A-4147-A177-3AD203B41FA5}">
                      <a16:colId xmlns:a16="http://schemas.microsoft.com/office/drawing/2014/main" val="86082509"/>
                    </a:ext>
                  </a:extLst>
                </a:gridCol>
                <a:gridCol w="1442870">
                  <a:extLst>
                    <a:ext uri="{9D8B030D-6E8A-4147-A177-3AD203B41FA5}">
                      <a16:colId xmlns:a16="http://schemas.microsoft.com/office/drawing/2014/main" val="4109707747"/>
                    </a:ext>
                  </a:extLst>
                </a:gridCol>
                <a:gridCol w="1442870">
                  <a:extLst>
                    <a:ext uri="{9D8B030D-6E8A-4147-A177-3AD203B41FA5}">
                      <a16:colId xmlns:a16="http://schemas.microsoft.com/office/drawing/2014/main" val="947747480"/>
                    </a:ext>
                  </a:extLst>
                </a:gridCol>
              </a:tblGrid>
              <a:tr h="269023">
                <a:tc gridSpan="3">
                  <a:txBody>
                    <a:bodyPr/>
                    <a:lstStyle/>
                    <a:p>
                      <a:pPr>
                        <a:lnSpc>
                          <a:spcPct val="107000"/>
                        </a:lnSpc>
                        <a:spcAft>
                          <a:spcPts val="0"/>
                        </a:spcAft>
                      </a:pPr>
                      <a:r>
                        <a:rPr lang="en-SG" sz="1200" dirty="0" smtClean="0"/>
                        <a:t>J5 – D38999/24WE6SN</a:t>
                      </a:r>
                      <a:endParaRPr lang="en-SG" sz="1200" dirty="0"/>
                    </a:p>
                  </a:txBody>
                  <a:tcPr marL="68580" marR="68580" marT="0" marB="0" anchor="ctr"/>
                </a:tc>
                <a:tc hMerge="1">
                  <a:txBody>
                    <a:bodyPr/>
                    <a:lstStyle/>
                    <a:p>
                      <a:endParaRPr lang="en-SG"/>
                    </a:p>
                  </a:txBody>
                  <a:tcPr/>
                </a:tc>
                <a:tc hMerge="1">
                  <a:txBody>
                    <a:bodyPr/>
                    <a:lstStyle/>
                    <a:p>
                      <a:pPr>
                        <a:lnSpc>
                          <a:spcPct val="107000"/>
                        </a:lnSpc>
                        <a:spcAft>
                          <a:spcPts val="0"/>
                        </a:spcAft>
                      </a:pPr>
                      <a:endParaRPr lang="en-SG" sz="1200" dirty="0"/>
                    </a:p>
                  </a:txBody>
                  <a:tcPr marL="68580" marR="68580" marT="0" marB="0" anchor="ctr"/>
                </a:tc>
                <a:extLst>
                  <a:ext uri="{0D108BD9-81ED-4DB2-BD59-A6C34878D82A}">
                    <a16:rowId xmlns:a16="http://schemas.microsoft.com/office/drawing/2014/main" val="2361160913"/>
                  </a:ext>
                </a:extLst>
              </a:tr>
              <a:tr h="269023">
                <a:tc>
                  <a:txBody>
                    <a:bodyPr/>
                    <a:lstStyle/>
                    <a:p>
                      <a:pPr>
                        <a:lnSpc>
                          <a:spcPct val="107000"/>
                        </a:lnSpc>
                        <a:spcAft>
                          <a:spcPts val="0"/>
                        </a:spcAft>
                      </a:pPr>
                      <a:r>
                        <a:rPr lang="en-SG" sz="1200"/>
                        <a:t>A</a:t>
                      </a:r>
                    </a:p>
                  </a:txBody>
                  <a:tcPr marL="68580" marR="68580" marT="0" marB="0" anchor="ctr"/>
                </a:tc>
                <a:tc>
                  <a:txBody>
                    <a:bodyPr/>
                    <a:lstStyle/>
                    <a:p>
                      <a:pPr>
                        <a:lnSpc>
                          <a:spcPct val="107000"/>
                        </a:lnSpc>
                        <a:spcAft>
                          <a:spcPts val="0"/>
                        </a:spcAft>
                      </a:pPr>
                      <a:r>
                        <a:rPr lang="en-SG" sz="1200" dirty="0"/>
                        <a:t>HD-SDI INPUT </a:t>
                      </a:r>
                      <a:r>
                        <a:rPr lang="en-SG" sz="1200" dirty="0" smtClean="0"/>
                        <a:t>5</a:t>
                      </a:r>
                      <a:endParaRPr lang="en-SG" sz="1200" dirty="0"/>
                    </a:p>
                  </a:txBody>
                  <a:tcPr marL="68580" marR="68580" marT="0" marB="0" anchor="ctr"/>
                </a:tc>
                <a:tc>
                  <a:txBody>
                    <a:bodyPr/>
                    <a:lstStyle/>
                    <a:p>
                      <a:pPr>
                        <a:lnSpc>
                          <a:spcPct val="107000"/>
                        </a:lnSpc>
                        <a:spcAft>
                          <a:spcPts val="0"/>
                        </a:spcAft>
                      </a:pPr>
                      <a:r>
                        <a:rPr lang="en-US" sz="1200" dirty="0" smtClean="0"/>
                        <a:t>Spare</a:t>
                      </a:r>
                      <a:endParaRPr lang="en-SG" sz="1200" dirty="0"/>
                    </a:p>
                  </a:txBody>
                  <a:tcPr marL="68580" marR="68580" marT="0" marB="0" anchor="ctr"/>
                </a:tc>
                <a:extLst>
                  <a:ext uri="{0D108BD9-81ED-4DB2-BD59-A6C34878D82A}">
                    <a16:rowId xmlns:a16="http://schemas.microsoft.com/office/drawing/2014/main" val="1550221054"/>
                  </a:ext>
                </a:extLst>
              </a:tr>
              <a:tr h="269023">
                <a:tc>
                  <a:txBody>
                    <a:bodyPr/>
                    <a:lstStyle/>
                    <a:p>
                      <a:pPr>
                        <a:lnSpc>
                          <a:spcPct val="107000"/>
                        </a:lnSpc>
                        <a:spcAft>
                          <a:spcPts val="0"/>
                        </a:spcAft>
                      </a:pPr>
                      <a:r>
                        <a:rPr lang="en-SG" sz="1200"/>
                        <a:t>B</a:t>
                      </a:r>
                    </a:p>
                  </a:txBody>
                  <a:tcPr marL="68580" marR="68580" marT="0" marB="0" anchor="ctr"/>
                </a:tc>
                <a:tc>
                  <a:txBody>
                    <a:bodyPr/>
                    <a:lstStyle/>
                    <a:p>
                      <a:pPr>
                        <a:lnSpc>
                          <a:spcPct val="107000"/>
                        </a:lnSpc>
                        <a:spcAft>
                          <a:spcPts val="0"/>
                        </a:spcAft>
                      </a:pPr>
                      <a:r>
                        <a:rPr lang="en-SG" sz="1200" dirty="0"/>
                        <a:t>HD-SDI INPUT </a:t>
                      </a:r>
                      <a:r>
                        <a:rPr lang="en-SG" sz="1200" dirty="0" smtClean="0"/>
                        <a:t>6</a:t>
                      </a:r>
                      <a:endParaRPr lang="en-SG" sz="1200" dirty="0"/>
                    </a:p>
                  </a:txBody>
                  <a:tcPr marL="68580" marR="68580" marT="0" marB="0" anchor="ctr"/>
                </a:tc>
                <a:tc>
                  <a:txBody>
                    <a:bodyPr/>
                    <a:lstStyle/>
                    <a:p>
                      <a:pPr>
                        <a:lnSpc>
                          <a:spcPct val="107000"/>
                        </a:lnSpc>
                        <a:spcAft>
                          <a:spcPts val="0"/>
                        </a:spcAft>
                      </a:pPr>
                      <a:r>
                        <a:rPr lang="en-US" sz="1200" dirty="0" smtClean="0"/>
                        <a:t>Spare</a:t>
                      </a:r>
                      <a:endParaRPr lang="en-SG" sz="1200" dirty="0"/>
                    </a:p>
                  </a:txBody>
                  <a:tcPr marL="68580" marR="68580" marT="0" marB="0" anchor="ctr"/>
                </a:tc>
                <a:extLst>
                  <a:ext uri="{0D108BD9-81ED-4DB2-BD59-A6C34878D82A}">
                    <a16:rowId xmlns:a16="http://schemas.microsoft.com/office/drawing/2014/main" val="4107147519"/>
                  </a:ext>
                </a:extLst>
              </a:tr>
              <a:tr h="269023">
                <a:tc>
                  <a:txBody>
                    <a:bodyPr/>
                    <a:lstStyle/>
                    <a:p>
                      <a:pPr>
                        <a:lnSpc>
                          <a:spcPct val="107000"/>
                        </a:lnSpc>
                        <a:spcAft>
                          <a:spcPts val="0"/>
                        </a:spcAft>
                      </a:pPr>
                      <a:r>
                        <a:rPr lang="en-SG" sz="1200"/>
                        <a:t>C</a:t>
                      </a:r>
                    </a:p>
                  </a:txBody>
                  <a:tcPr marL="68580" marR="68580" marT="0" marB="0" anchor="ctr"/>
                </a:tc>
                <a:tc>
                  <a:txBody>
                    <a:bodyPr/>
                    <a:lstStyle/>
                    <a:p>
                      <a:pPr>
                        <a:lnSpc>
                          <a:spcPct val="107000"/>
                        </a:lnSpc>
                        <a:spcAft>
                          <a:spcPts val="0"/>
                        </a:spcAft>
                      </a:pPr>
                      <a:r>
                        <a:rPr lang="en-SG" sz="1200" dirty="0"/>
                        <a:t>HD-SDI INPUT </a:t>
                      </a:r>
                      <a:r>
                        <a:rPr lang="en-SG" sz="1200" dirty="0" smtClean="0"/>
                        <a:t>7</a:t>
                      </a:r>
                      <a:endParaRPr lang="en-SG" sz="1200" dirty="0"/>
                    </a:p>
                  </a:txBody>
                  <a:tcPr marL="68580" marR="68580" marT="0" marB="0" anchor="ctr"/>
                </a:tc>
                <a:tc>
                  <a:txBody>
                    <a:bodyPr/>
                    <a:lstStyle/>
                    <a:p>
                      <a:pPr>
                        <a:lnSpc>
                          <a:spcPct val="107000"/>
                        </a:lnSpc>
                        <a:spcAft>
                          <a:spcPts val="0"/>
                        </a:spcAft>
                      </a:pPr>
                      <a:r>
                        <a:rPr lang="en-US" sz="1200" dirty="0" smtClean="0"/>
                        <a:t>Spare</a:t>
                      </a:r>
                      <a:endParaRPr lang="en-SG" sz="1200" dirty="0"/>
                    </a:p>
                  </a:txBody>
                  <a:tcPr marL="68580" marR="68580" marT="0" marB="0" anchor="ctr"/>
                </a:tc>
                <a:extLst>
                  <a:ext uri="{0D108BD9-81ED-4DB2-BD59-A6C34878D82A}">
                    <a16:rowId xmlns:a16="http://schemas.microsoft.com/office/drawing/2014/main" val="1973631581"/>
                  </a:ext>
                </a:extLst>
              </a:tr>
              <a:tr h="269023">
                <a:tc>
                  <a:txBody>
                    <a:bodyPr/>
                    <a:lstStyle/>
                    <a:p>
                      <a:pPr>
                        <a:lnSpc>
                          <a:spcPct val="107000"/>
                        </a:lnSpc>
                        <a:spcAft>
                          <a:spcPts val="0"/>
                        </a:spcAft>
                      </a:pPr>
                      <a:r>
                        <a:rPr lang="en-SG" sz="1200"/>
                        <a:t>D</a:t>
                      </a:r>
                    </a:p>
                  </a:txBody>
                  <a:tcPr marL="68580" marR="68580" marT="0" marB="0" anchor="ctr"/>
                </a:tc>
                <a:tc>
                  <a:txBody>
                    <a:bodyPr/>
                    <a:lstStyle/>
                    <a:p>
                      <a:pPr>
                        <a:lnSpc>
                          <a:spcPct val="107000"/>
                        </a:lnSpc>
                        <a:spcAft>
                          <a:spcPts val="0"/>
                        </a:spcAft>
                      </a:pPr>
                      <a:r>
                        <a:rPr lang="en-SG" sz="1200" dirty="0"/>
                        <a:t>HD-SDI INPUT </a:t>
                      </a:r>
                      <a:r>
                        <a:rPr lang="en-SG" sz="1200" dirty="0" smtClean="0"/>
                        <a:t>8</a:t>
                      </a:r>
                      <a:endParaRPr lang="en-SG" sz="1200" dirty="0"/>
                    </a:p>
                  </a:txBody>
                  <a:tcPr marL="68580" marR="68580" marT="0" marB="0" anchor="ctr"/>
                </a:tc>
                <a:tc>
                  <a:txBody>
                    <a:bodyPr/>
                    <a:lstStyle/>
                    <a:p>
                      <a:pPr>
                        <a:lnSpc>
                          <a:spcPct val="107000"/>
                        </a:lnSpc>
                        <a:spcAft>
                          <a:spcPts val="0"/>
                        </a:spcAft>
                      </a:pPr>
                      <a:r>
                        <a:rPr lang="en-US" sz="1200" dirty="0" smtClean="0"/>
                        <a:t>Spare</a:t>
                      </a:r>
                      <a:endParaRPr lang="en-SG" sz="1200" dirty="0"/>
                    </a:p>
                  </a:txBody>
                  <a:tcPr marL="68580" marR="68580" marT="0" marB="0" anchor="ctr"/>
                </a:tc>
                <a:extLst>
                  <a:ext uri="{0D108BD9-81ED-4DB2-BD59-A6C34878D82A}">
                    <a16:rowId xmlns:a16="http://schemas.microsoft.com/office/drawing/2014/main" val="4188501871"/>
                  </a:ext>
                </a:extLst>
              </a:tr>
              <a:tr h="269023">
                <a:tc>
                  <a:txBody>
                    <a:bodyPr/>
                    <a:lstStyle/>
                    <a:p>
                      <a:pPr>
                        <a:lnSpc>
                          <a:spcPct val="107000"/>
                        </a:lnSpc>
                        <a:spcAft>
                          <a:spcPts val="0"/>
                        </a:spcAft>
                      </a:pPr>
                      <a:r>
                        <a:rPr lang="en-US" sz="1200" dirty="0" smtClean="0"/>
                        <a:t>E</a:t>
                      </a:r>
                      <a:endParaRPr lang="en-SG" sz="1200" dirty="0"/>
                    </a:p>
                  </a:txBody>
                  <a:tcPr marL="68580" marR="68580" marT="0" marB="0" anchor="ctr"/>
                </a:tc>
                <a:tc>
                  <a:txBody>
                    <a:bodyPr/>
                    <a:lstStyle/>
                    <a:p>
                      <a:pPr>
                        <a:lnSpc>
                          <a:spcPct val="107000"/>
                        </a:lnSpc>
                        <a:spcAft>
                          <a:spcPts val="0"/>
                        </a:spcAft>
                      </a:pPr>
                      <a:r>
                        <a:rPr lang="en-SG" sz="1200" dirty="0"/>
                        <a:t>HD-SDI INPUT </a:t>
                      </a:r>
                      <a:r>
                        <a:rPr lang="en-SG" sz="1200" dirty="0" smtClean="0"/>
                        <a:t>9</a:t>
                      </a:r>
                      <a:endParaRPr lang="en-SG" sz="1200" dirty="0"/>
                    </a:p>
                  </a:txBody>
                  <a:tcPr marL="68580" marR="68580" marT="0" marB="0" anchor="ctr"/>
                </a:tc>
                <a:tc>
                  <a:txBody>
                    <a:bodyPr/>
                    <a:lstStyle/>
                    <a:p>
                      <a:pPr>
                        <a:lnSpc>
                          <a:spcPct val="107000"/>
                        </a:lnSpc>
                        <a:spcAft>
                          <a:spcPts val="0"/>
                        </a:spcAft>
                      </a:pPr>
                      <a:r>
                        <a:rPr lang="en-US" sz="1200" dirty="0" smtClean="0"/>
                        <a:t>Cannot compress</a:t>
                      </a:r>
                      <a:endParaRPr lang="en-SG" sz="1200" dirty="0"/>
                    </a:p>
                  </a:txBody>
                  <a:tcPr marL="68580" marR="68580" marT="0" marB="0" anchor="ctr"/>
                </a:tc>
                <a:extLst>
                  <a:ext uri="{0D108BD9-81ED-4DB2-BD59-A6C34878D82A}">
                    <a16:rowId xmlns:a16="http://schemas.microsoft.com/office/drawing/2014/main" val="1251297763"/>
                  </a:ext>
                </a:extLst>
              </a:tr>
              <a:tr h="269023">
                <a:tc>
                  <a:txBody>
                    <a:bodyPr/>
                    <a:lstStyle/>
                    <a:p>
                      <a:pPr>
                        <a:lnSpc>
                          <a:spcPct val="107000"/>
                        </a:lnSpc>
                        <a:spcAft>
                          <a:spcPts val="0"/>
                        </a:spcAft>
                      </a:pPr>
                      <a:r>
                        <a:rPr lang="en-US" sz="1200" dirty="0" smtClean="0"/>
                        <a:t>F</a:t>
                      </a:r>
                      <a:endParaRPr lang="en-SG" sz="1200" dirty="0"/>
                    </a:p>
                  </a:txBody>
                  <a:tcPr marL="68580" marR="68580" marT="0" marB="0" anchor="ctr"/>
                </a:tc>
                <a:tc>
                  <a:txBody>
                    <a:bodyPr/>
                    <a:lstStyle/>
                    <a:p>
                      <a:pPr>
                        <a:lnSpc>
                          <a:spcPct val="107000"/>
                        </a:lnSpc>
                        <a:spcAft>
                          <a:spcPts val="0"/>
                        </a:spcAft>
                      </a:pPr>
                      <a:r>
                        <a:rPr lang="en-SG" sz="1200" dirty="0"/>
                        <a:t>HD-SDI INPUT </a:t>
                      </a:r>
                      <a:r>
                        <a:rPr lang="en-SG" sz="1200" dirty="0" smtClean="0"/>
                        <a:t>10</a:t>
                      </a:r>
                      <a:endParaRPr lang="en-SG" sz="1200" dirty="0"/>
                    </a:p>
                  </a:txBody>
                  <a:tcPr marL="68580" marR="68580" marT="0" marB="0" anchor="ctr"/>
                </a:tc>
                <a:tc>
                  <a:txBody>
                    <a:bodyPr/>
                    <a:lstStyle/>
                    <a:p>
                      <a:pPr>
                        <a:lnSpc>
                          <a:spcPct val="107000"/>
                        </a:lnSpc>
                        <a:spcAft>
                          <a:spcPts val="0"/>
                        </a:spcAft>
                      </a:pPr>
                      <a:r>
                        <a:rPr lang="en-US" sz="1200" dirty="0" smtClean="0"/>
                        <a:t>Cannot compress</a:t>
                      </a:r>
                      <a:endParaRPr lang="en-SG" sz="1200" dirty="0"/>
                    </a:p>
                  </a:txBody>
                  <a:tcPr marL="68580" marR="68580" marT="0" marB="0" anchor="ctr"/>
                </a:tc>
                <a:extLst>
                  <a:ext uri="{0D108BD9-81ED-4DB2-BD59-A6C34878D82A}">
                    <a16:rowId xmlns:a16="http://schemas.microsoft.com/office/drawing/2014/main" val="4236350865"/>
                  </a:ext>
                </a:extLst>
              </a:tr>
            </a:tbl>
          </a:graphicData>
        </a:graphic>
      </p:graphicFrame>
      <p:sp>
        <p:nvSpPr>
          <p:cNvPr id="10" name="TextBox 9"/>
          <p:cNvSpPr txBox="1"/>
          <p:nvPr/>
        </p:nvSpPr>
        <p:spPr>
          <a:xfrm>
            <a:off x="3731492" y="4737188"/>
            <a:ext cx="8128000" cy="369332"/>
          </a:xfrm>
          <a:prstGeom prst="rect">
            <a:avLst/>
          </a:prstGeom>
          <a:noFill/>
        </p:spPr>
        <p:txBody>
          <a:bodyPr wrap="square" rtlCol="0">
            <a:spAutoFit/>
          </a:bodyPr>
          <a:lstStyle/>
          <a:p>
            <a:r>
              <a:rPr lang="en-US" dirty="0" smtClean="0"/>
              <a:t>* Actual DDS format to be discussed and </a:t>
            </a:r>
            <a:r>
              <a:rPr lang="en-US" dirty="0" err="1" smtClean="0"/>
              <a:t>finalised</a:t>
            </a:r>
            <a:endParaRPr lang="en-US" dirty="0" smtClean="0"/>
          </a:p>
        </p:txBody>
      </p:sp>
    </p:spTree>
    <p:extLst>
      <p:ext uri="{BB962C8B-B14F-4D97-AF65-F5344CB8AC3E}">
        <p14:creationId xmlns:p14="http://schemas.microsoft.com/office/powerpoint/2010/main" val="24175787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3125" r="3125"/>
          <a:stretch/>
        </p:blipFill>
        <p:spPr>
          <a:xfrm>
            <a:off x="0" y="213527"/>
            <a:ext cx="6000000" cy="3600000"/>
          </a:xfrm>
          <a:prstGeom prst="rect">
            <a:avLst/>
          </a:prstGeom>
        </p:spPr>
      </p:pic>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l="3125" r="3125"/>
          <a:stretch/>
        </p:blipFill>
        <p:spPr>
          <a:xfrm>
            <a:off x="6192000" y="213527"/>
            <a:ext cx="6000000" cy="3600000"/>
          </a:xfrm>
          <a:prstGeom prst="rect">
            <a:avLst/>
          </a:prstGeom>
        </p:spPr>
      </p:pic>
      <p:sp>
        <p:nvSpPr>
          <p:cNvPr id="4" name="TextBox 3"/>
          <p:cNvSpPr txBox="1"/>
          <p:nvPr/>
        </p:nvSpPr>
        <p:spPr>
          <a:xfrm>
            <a:off x="0" y="3858414"/>
            <a:ext cx="6000000" cy="646331"/>
          </a:xfrm>
          <a:prstGeom prst="rect">
            <a:avLst/>
          </a:prstGeom>
          <a:noFill/>
        </p:spPr>
        <p:txBody>
          <a:bodyPr wrap="square" rtlCol="0">
            <a:spAutoFit/>
          </a:bodyPr>
          <a:lstStyle/>
          <a:p>
            <a:r>
              <a:rPr lang="en-US" dirty="0" smtClean="0"/>
              <a:t>Normal Operation</a:t>
            </a:r>
          </a:p>
          <a:p>
            <a:r>
              <a:rPr lang="en-US" dirty="0" smtClean="0"/>
              <a:t>Remove the sun symbol OSD</a:t>
            </a:r>
          </a:p>
        </p:txBody>
      </p:sp>
      <p:sp>
        <p:nvSpPr>
          <p:cNvPr id="5" name="TextBox 4"/>
          <p:cNvSpPr txBox="1"/>
          <p:nvPr/>
        </p:nvSpPr>
        <p:spPr>
          <a:xfrm>
            <a:off x="6192000" y="3858413"/>
            <a:ext cx="6000000" cy="923330"/>
          </a:xfrm>
          <a:prstGeom prst="rect">
            <a:avLst/>
          </a:prstGeom>
          <a:noFill/>
        </p:spPr>
        <p:txBody>
          <a:bodyPr wrap="square" rtlCol="0">
            <a:spAutoFit/>
          </a:bodyPr>
          <a:lstStyle/>
          <a:p>
            <a:r>
              <a:rPr lang="en-US" dirty="0" smtClean="0"/>
              <a:t>Night Operation</a:t>
            </a:r>
          </a:p>
          <a:p>
            <a:r>
              <a:rPr lang="en-US" dirty="0" smtClean="0"/>
              <a:t>Shift moon symbol OSD to the right and down (below the IR on/off text)</a:t>
            </a:r>
          </a:p>
        </p:txBody>
      </p:sp>
      <p:sp>
        <p:nvSpPr>
          <p:cNvPr id="6" name="Cross 5"/>
          <p:cNvSpPr/>
          <p:nvPr/>
        </p:nvSpPr>
        <p:spPr>
          <a:xfrm rot="2700000">
            <a:off x="1006765" y="775085"/>
            <a:ext cx="600363" cy="600363"/>
          </a:xfrm>
          <a:prstGeom prst="plus">
            <a:avLst>
              <a:gd name="adj" fmla="val 46965"/>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cxnSp>
        <p:nvCxnSpPr>
          <p:cNvPr id="8" name="Straight Arrow Connector 7"/>
          <p:cNvCxnSpPr/>
          <p:nvPr/>
        </p:nvCxnSpPr>
        <p:spPr>
          <a:xfrm>
            <a:off x="7398327" y="963660"/>
            <a:ext cx="3020291" cy="111607"/>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4"/>
          <a:stretch>
            <a:fillRect/>
          </a:stretch>
        </p:blipFill>
        <p:spPr>
          <a:xfrm>
            <a:off x="7538124" y="4616886"/>
            <a:ext cx="2880494" cy="1630833"/>
          </a:xfrm>
          <a:prstGeom prst="rect">
            <a:avLst/>
          </a:prstGeom>
        </p:spPr>
      </p:pic>
      <p:pic>
        <p:nvPicPr>
          <p:cNvPr id="1026" name="Picture 2" descr="weather, Crescent Moon, Moon, Outlined, symbol, outline, Crescent Moon  Outline, Moons, shape, Atmosphere icon"/>
          <p:cNvPicPr>
            <a:picLocks noChangeAspect="1" noChangeArrowheads="1"/>
          </p:cNvPicPr>
          <p:nvPr/>
        </p:nvPicPr>
        <p:blipFill>
          <a:blip r:embed="rId5" cstate="print">
            <a:lum bright="70000" contrast="-70000"/>
            <a:extLst>
              <a:ext uri="{28A0092B-C50C-407E-A947-70E740481C1C}">
                <a14:useLocalDpi xmlns:a14="http://schemas.microsoft.com/office/drawing/2010/main" val="0"/>
              </a:ext>
            </a:extLst>
          </a:blip>
          <a:srcRect/>
          <a:stretch>
            <a:fillRect/>
          </a:stretch>
        </p:blipFill>
        <p:spPr bwMode="auto">
          <a:xfrm>
            <a:off x="10082528" y="4813930"/>
            <a:ext cx="252000" cy="25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10251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16583" y="773619"/>
            <a:ext cx="3600000" cy="2025000"/>
          </a:xfrm>
          <a:prstGeom prst="rect">
            <a:avLst/>
          </a:prstGeom>
          <a:ln w="19050">
            <a:solidFill>
              <a:schemeClr val="tx1"/>
            </a:solidFill>
          </a:ln>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8728" y="773619"/>
            <a:ext cx="3600000" cy="2025000"/>
          </a:xfrm>
          <a:prstGeom prst="rect">
            <a:avLst/>
          </a:prstGeom>
          <a:ln w="19050">
            <a:solidFill>
              <a:schemeClr val="tx1"/>
            </a:solidFill>
          </a:ln>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873" y="773619"/>
            <a:ext cx="3600000" cy="2025000"/>
          </a:xfrm>
          <a:prstGeom prst="rect">
            <a:avLst/>
          </a:prstGeom>
          <a:ln w="19050">
            <a:solidFill>
              <a:schemeClr val="tx1"/>
            </a:solidFill>
          </a:ln>
        </p:spPr>
      </p:pic>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16583" y="3780056"/>
            <a:ext cx="3600000" cy="2025000"/>
          </a:xfrm>
          <a:prstGeom prst="rect">
            <a:avLst/>
          </a:prstGeom>
          <a:ln w="19050">
            <a:solidFill>
              <a:schemeClr val="tx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8728" y="3780056"/>
            <a:ext cx="3600000" cy="2025000"/>
          </a:xfrm>
          <a:prstGeom prst="rect">
            <a:avLst/>
          </a:prstGeom>
          <a:ln w="19050">
            <a:solidFill>
              <a:schemeClr val="tx1"/>
            </a:solidFill>
          </a:ln>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873" y="3780056"/>
            <a:ext cx="3600000" cy="2025000"/>
          </a:xfrm>
          <a:prstGeom prst="rect">
            <a:avLst/>
          </a:prstGeom>
          <a:ln w="19050">
            <a:solidFill>
              <a:schemeClr val="tx1"/>
            </a:solidFill>
          </a:ln>
        </p:spPr>
      </p:pic>
      <p:pic>
        <p:nvPicPr>
          <p:cNvPr id="17" name="Picture 16"/>
          <p:cNvPicPr>
            <a:picLocks/>
          </p:cNvPicPr>
          <p:nvPr/>
        </p:nvPicPr>
        <p:blipFill rotWithShape="1">
          <a:blip r:embed="rId5"/>
          <a:srcRect l="1" t="-34668" r="-20950" b="1"/>
          <a:stretch/>
        </p:blipFill>
        <p:spPr>
          <a:xfrm>
            <a:off x="7420306" y="3781425"/>
            <a:ext cx="426708" cy="213314"/>
          </a:xfrm>
          <a:prstGeom prst="rect">
            <a:avLst/>
          </a:prstGeom>
        </p:spPr>
      </p:pic>
      <p:pic>
        <p:nvPicPr>
          <p:cNvPr id="19" name="Picture 18"/>
          <p:cNvPicPr>
            <a:picLocks/>
          </p:cNvPicPr>
          <p:nvPr/>
        </p:nvPicPr>
        <p:blipFill rotWithShape="1">
          <a:blip r:embed="rId5"/>
          <a:srcRect l="1" t="-34668" r="-20950" b="1"/>
          <a:stretch/>
        </p:blipFill>
        <p:spPr>
          <a:xfrm>
            <a:off x="11289875" y="3780056"/>
            <a:ext cx="426708" cy="213314"/>
          </a:xfrm>
          <a:prstGeom prst="rect">
            <a:avLst/>
          </a:prstGeom>
        </p:spPr>
      </p:pic>
      <p:pic>
        <p:nvPicPr>
          <p:cNvPr id="20" name="Picture 19"/>
          <p:cNvPicPr>
            <a:picLocks/>
          </p:cNvPicPr>
          <p:nvPr/>
        </p:nvPicPr>
        <p:blipFill rotWithShape="1">
          <a:blip r:embed="rId5"/>
          <a:srcRect l="1" t="-34668" r="-20950" b="1"/>
          <a:stretch/>
        </p:blipFill>
        <p:spPr>
          <a:xfrm>
            <a:off x="3555022" y="3780056"/>
            <a:ext cx="426708" cy="213314"/>
          </a:xfrm>
          <a:prstGeom prst="rect">
            <a:avLst/>
          </a:prstGeom>
        </p:spPr>
      </p:pic>
      <p:sp>
        <p:nvSpPr>
          <p:cNvPr id="21" name="TextBox 20"/>
          <p:cNvSpPr txBox="1"/>
          <p:nvPr/>
        </p:nvSpPr>
        <p:spPr>
          <a:xfrm>
            <a:off x="380873" y="2798619"/>
            <a:ext cx="3600000" cy="369332"/>
          </a:xfrm>
          <a:prstGeom prst="rect">
            <a:avLst/>
          </a:prstGeom>
          <a:noFill/>
        </p:spPr>
        <p:txBody>
          <a:bodyPr wrap="square" rtlCol="0">
            <a:spAutoFit/>
          </a:bodyPr>
          <a:lstStyle/>
          <a:p>
            <a:r>
              <a:rPr lang="en-US" dirty="0" smtClean="0"/>
              <a:t>Front TI, IR Off</a:t>
            </a:r>
          </a:p>
        </p:txBody>
      </p:sp>
      <p:sp>
        <p:nvSpPr>
          <p:cNvPr id="22" name="TextBox 21"/>
          <p:cNvSpPr txBox="1"/>
          <p:nvPr/>
        </p:nvSpPr>
        <p:spPr>
          <a:xfrm>
            <a:off x="4247014" y="2798619"/>
            <a:ext cx="3600000" cy="369332"/>
          </a:xfrm>
          <a:prstGeom prst="rect">
            <a:avLst/>
          </a:prstGeom>
          <a:noFill/>
        </p:spPr>
        <p:txBody>
          <a:bodyPr wrap="square" rtlCol="0">
            <a:spAutoFit/>
          </a:bodyPr>
          <a:lstStyle/>
          <a:p>
            <a:r>
              <a:rPr lang="en-US" dirty="0" smtClean="0"/>
              <a:t>Rear Near Camera, IR Off</a:t>
            </a:r>
          </a:p>
        </p:txBody>
      </p:sp>
      <p:sp>
        <p:nvSpPr>
          <p:cNvPr id="24" name="TextBox 23"/>
          <p:cNvSpPr txBox="1"/>
          <p:nvPr/>
        </p:nvSpPr>
        <p:spPr>
          <a:xfrm>
            <a:off x="8116583" y="2798619"/>
            <a:ext cx="3600000" cy="369332"/>
          </a:xfrm>
          <a:prstGeom prst="rect">
            <a:avLst/>
          </a:prstGeom>
          <a:noFill/>
        </p:spPr>
        <p:txBody>
          <a:bodyPr wrap="square" rtlCol="0">
            <a:spAutoFit/>
          </a:bodyPr>
          <a:lstStyle/>
          <a:p>
            <a:r>
              <a:rPr lang="en-US" dirty="0" smtClean="0"/>
              <a:t>Rear Far Camera, IR Off</a:t>
            </a:r>
          </a:p>
        </p:txBody>
      </p:sp>
      <p:sp>
        <p:nvSpPr>
          <p:cNvPr id="25" name="TextBox 24"/>
          <p:cNvSpPr txBox="1"/>
          <p:nvPr/>
        </p:nvSpPr>
        <p:spPr>
          <a:xfrm>
            <a:off x="380873" y="5805056"/>
            <a:ext cx="3600000" cy="369332"/>
          </a:xfrm>
          <a:prstGeom prst="rect">
            <a:avLst/>
          </a:prstGeom>
          <a:noFill/>
        </p:spPr>
        <p:txBody>
          <a:bodyPr wrap="square" rtlCol="0">
            <a:spAutoFit/>
          </a:bodyPr>
          <a:lstStyle/>
          <a:p>
            <a:r>
              <a:rPr lang="en-US" dirty="0" smtClean="0"/>
              <a:t>Front TI, IR On</a:t>
            </a:r>
          </a:p>
        </p:txBody>
      </p:sp>
      <p:sp>
        <p:nvSpPr>
          <p:cNvPr id="26" name="TextBox 25"/>
          <p:cNvSpPr txBox="1"/>
          <p:nvPr/>
        </p:nvSpPr>
        <p:spPr>
          <a:xfrm>
            <a:off x="4247014" y="5805056"/>
            <a:ext cx="3600000" cy="369332"/>
          </a:xfrm>
          <a:prstGeom prst="rect">
            <a:avLst/>
          </a:prstGeom>
          <a:noFill/>
        </p:spPr>
        <p:txBody>
          <a:bodyPr wrap="square" rtlCol="0">
            <a:spAutoFit/>
          </a:bodyPr>
          <a:lstStyle/>
          <a:p>
            <a:r>
              <a:rPr lang="en-US" dirty="0" smtClean="0"/>
              <a:t>Rear Near Camera, IR On</a:t>
            </a:r>
          </a:p>
        </p:txBody>
      </p:sp>
      <p:sp>
        <p:nvSpPr>
          <p:cNvPr id="27" name="TextBox 26"/>
          <p:cNvSpPr txBox="1"/>
          <p:nvPr/>
        </p:nvSpPr>
        <p:spPr>
          <a:xfrm>
            <a:off x="8116583" y="5805056"/>
            <a:ext cx="3600000" cy="369332"/>
          </a:xfrm>
          <a:prstGeom prst="rect">
            <a:avLst/>
          </a:prstGeom>
          <a:noFill/>
        </p:spPr>
        <p:txBody>
          <a:bodyPr wrap="square" rtlCol="0">
            <a:spAutoFit/>
          </a:bodyPr>
          <a:lstStyle/>
          <a:p>
            <a:r>
              <a:rPr lang="en-US" dirty="0" smtClean="0"/>
              <a:t>Rear Far Camera, IR On</a:t>
            </a:r>
          </a:p>
        </p:txBody>
      </p:sp>
      <p:sp>
        <p:nvSpPr>
          <p:cNvPr id="18" name="TextBox 17"/>
          <p:cNvSpPr txBox="1"/>
          <p:nvPr/>
        </p:nvSpPr>
        <p:spPr>
          <a:xfrm>
            <a:off x="380873" y="282901"/>
            <a:ext cx="3600000" cy="369332"/>
          </a:xfrm>
          <a:prstGeom prst="rect">
            <a:avLst/>
          </a:prstGeom>
          <a:noFill/>
        </p:spPr>
        <p:txBody>
          <a:bodyPr wrap="square" rtlCol="0">
            <a:spAutoFit/>
          </a:bodyPr>
          <a:lstStyle/>
          <a:p>
            <a:pPr algn="ctr"/>
            <a:r>
              <a:rPr lang="en-US" b="1" dirty="0" smtClean="0"/>
              <a:t>J4 Pin A OSD</a:t>
            </a:r>
          </a:p>
        </p:txBody>
      </p:sp>
      <p:sp>
        <p:nvSpPr>
          <p:cNvPr id="23" name="TextBox 22"/>
          <p:cNvSpPr txBox="1"/>
          <p:nvPr/>
        </p:nvSpPr>
        <p:spPr>
          <a:xfrm>
            <a:off x="4247014" y="282901"/>
            <a:ext cx="3600000" cy="369332"/>
          </a:xfrm>
          <a:prstGeom prst="rect">
            <a:avLst/>
          </a:prstGeom>
          <a:noFill/>
        </p:spPr>
        <p:txBody>
          <a:bodyPr wrap="square" rtlCol="0">
            <a:spAutoFit/>
          </a:bodyPr>
          <a:lstStyle/>
          <a:p>
            <a:pPr algn="ctr"/>
            <a:r>
              <a:rPr lang="en-US" b="1" dirty="0" smtClean="0"/>
              <a:t>J4 Pin B OSD</a:t>
            </a:r>
          </a:p>
        </p:txBody>
      </p:sp>
      <p:sp>
        <p:nvSpPr>
          <p:cNvPr id="28" name="TextBox 27"/>
          <p:cNvSpPr txBox="1"/>
          <p:nvPr/>
        </p:nvSpPr>
        <p:spPr>
          <a:xfrm>
            <a:off x="8116583" y="282901"/>
            <a:ext cx="3600000" cy="369332"/>
          </a:xfrm>
          <a:prstGeom prst="rect">
            <a:avLst/>
          </a:prstGeom>
          <a:noFill/>
        </p:spPr>
        <p:txBody>
          <a:bodyPr wrap="square" rtlCol="0">
            <a:spAutoFit/>
          </a:bodyPr>
          <a:lstStyle/>
          <a:p>
            <a:pPr algn="ctr"/>
            <a:r>
              <a:rPr lang="en-US" b="1" dirty="0" smtClean="0"/>
              <a:t>J4 Pin C OSD</a:t>
            </a:r>
          </a:p>
        </p:txBody>
      </p:sp>
    </p:spTree>
    <p:extLst>
      <p:ext uri="{BB962C8B-B14F-4D97-AF65-F5344CB8AC3E}">
        <p14:creationId xmlns:p14="http://schemas.microsoft.com/office/powerpoint/2010/main" val="68550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TotalTime>
  <Words>2122</Words>
  <Application>Microsoft Office PowerPoint</Application>
  <PresentationFormat>Widescreen</PresentationFormat>
  <Paragraphs>628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Arial Black</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Video Display Unit – Displayed View</dc:title>
  <dc:creator>Wee Ann Honghui</dc:creator>
  <cp:lastModifiedBy>Wee Ann Honghui</cp:lastModifiedBy>
  <cp:revision>60</cp:revision>
  <dcterms:created xsi:type="dcterms:W3CDTF">2022-02-17T10:24:08Z</dcterms:created>
  <dcterms:modified xsi:type="dcterms:W3CDTF">2022-05-30T03:48:28Z</dcterms:modified>
</cp:coreProperties>
</file>